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9" r:id="rId3"/>
    <p:sldId id="258" r:id="rId4"/>
    <p:sldId id="284" r:id="rId5"/>
    <p:sldId id="295" r:id="rId6"/>
    <p:sldId id="297" r:id="rId7"/>
    <p:sldId id="302" r:id="rId8"/>
    <p:sldId id="261" r:id="rId9"/>
    <p:sldId id="303" r:id="rId10"/>
    <p:sldId id="309" r:id="rId11"/>
    <p:sldId id="308" r:id="rId12"/>
    <p:sldId id="307" r:id="rId13"/>
    <p:sldId id="306" r:id="rId14"/>
    <p:sldId id="305" r:id="rId15"/>
    <p:sldId id="310" r:id="rId16"/>
    <p:sldId id="260" r:id="rId17"/>
    <p:sldId id="314" r:id="rId18"/>
    <p:sldId id="304" r:id="rId19"/>
    <p:sldId id="300" r:id="rId20"/>
    <p:sldId id="312" r:id="rId21"/>
    <p:sldId id="311" r:id="rId22"/>
    <p:sldId id="313" r:id="rId23"/>
    <p:sldId id="268" r:id="rId24"/>
    <p:sldId id="266" r:id="rId25"/>
    <p:sldId id="265" r:id="rId26"/>
    <p:sldId id="26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85A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E0D8C-BB25-4041-AD71-DF73F297C1CF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7356A-DC2A-4C95-9D63-F0E9852BAF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49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810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88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47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72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390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5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3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20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97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30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598225F-04E9-4A11-BBD0-A105B26C0996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42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598225F-04E9-4A11-BBD0-A105B26C0996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28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20686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De Constantes d’équilibre</a:t>
            </a:r>
            <a:endParaRPr lang="fr-FR" sz="32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90072" y="2664823"/>
            <a:ext cx="701185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Niveau : CPGE  </a:t>
            </a: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Pré-requis : 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Thermodynamique 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Thermochimie, loi de Hess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Quotient réactionnel 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Méthodes de dosage par conductimétrie et pH-métrie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Loi de Kohlrausch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Réactions acido-basiques 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Solubilité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256" y="781050"/>
            <a:ext cx="11203010" cy="6076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sur Dozzzaqueux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103454" y="5184249"/>
                <a:ext cx="2282860" cy="835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𝐻𝑂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4" y="5184249"/>
                <a:ext cx="2282860" cy="835422"/>
              </a:xfrm>
              <a:prstGeom prst="rect">
                <a:avLst/>
              </a:prstGeom>
              <a:blipFill>
                <a:blip r:embed="rId3"/>
                <a:stretch>
                  <a:fillRect b="-124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ccolade ouvrante 14"/>
          <p:cNvSpPr/>
          <p:nvPr/>
        </p:nvSpPr>
        <p:spPr>
          <a:xfrm rot="16200000" flipV="1">
            <a:off x="1524279" y="5446448"/>
            <a:ext cx="266728" cy="1692362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30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256" y="781050"/>
            <a:ext cx="11203010" cy="6076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sur Dozzzaqueux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lus 8"/>
          <p:cNvSpPr/>
          <p:nvPr/>
        </p:nvSpPr>
        <p:spPr>
          <a:xfrm rot="2375883">
            <a:off x="2239580" y="4964286"/>
            <a:ext cx="540000" cy="540000"/>
          </a:xfrm>
          <a:prstGeom prst="mathPlus">
            <a:avLst>
              <a:gd name="adj1" fmla="val 684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166376" y="4359245"/>
            <a:ext cx="317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Apparition du 1</a:t>
            </a:r>
            <a:r>
              <a:rPr lang="fr-FR" sz="24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grain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103454" y="5184249"/>
                <a:ext cx="2282860" cy="835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𝐻𝑂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4" y="5184249"/>
                <a:ext cx="2282860" cy="835422"/>
              </a:xfrm>
              <a:prstGeom prst="rect">
                <a:avLst/>
              </a:prstGeom>
              <a:blipFill>
                <a:blip r:embed="rId3"/>
                <a:stretch>
                  <a:fillRect b="-124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ccolade ouvrante 14"/>
          <p:cNvSpPr/>
          <p:nvPr/>
        </p:nvSpPr>
        <p:spPr>
          <a:xfrm rot="16200000" flipV="1">
            <a:off x="1524279" y="5446448"/>
            <a:ext cx="266728" cy="1692362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05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256" y="781050"/>
            <a:ext cx="11203010" cy="6076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sur Dozzzaqueux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ccolade ouvrante 3"/>
          <p:cNvSpPr/>
          <p:nvPr/>
        </p:nvSpPr>
        <p:spPr>
          <a:xfrm rot="5400000" flipH="1">
            <a:off x="4680055" y="3394743"/>
            <a:ext cx="469886" cy="4659727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114876" y="5964328"/>
            <a:ext cx="18408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endParaRPr lang="fr-FR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lus 8"/>
          <p:cNvSpPr/>
          <p:nvPr/>
        </p:nvSpPr>
        <p:spPr>
          <a:xfrm rot="2375883">
            <a:off x="2239580" y="4964286"/>
            <a:ext cx="540000" cy="540000"/>
          </a:xfrm>
          <a:prstGeom prst="mathPlus">
            <a:avLst>
              <a:gd name="adj1" fmla="val 684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166376" y="4359245"/>
            <a:ext cx="317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Apparition du 1</a:t>
            </a:r>
            <a:r>
              <a:rPr lang="fr-FR" sz="24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grain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103454" y="5184249"/>
                <a:ext cx="2282860" cy="835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𝐻𝑂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4" y="5184249"/>
                <a:ext cx="2282860" cy="835422"/>
              </a:xfrm>
              <a:prstGeom prst="rect">
                <a:avLst/>
              </a:prstGeom>
              <a:blipFill>
                <a:blip r:embed="rId3"/>
                <a:stretch>
                  <a:fillRect b="-124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ccolade ouvrante 14"/>
          <p:cNvSpPr/>
          <p:nvPr/>
        </p:nvSpPr>
        <p:spPr>
          <a:xfrm rot="16200000" flipV="1">
            <a:off x="1524279" y="5446448"/>
            <a:ext cx="266728" cy="1692362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970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256" y="781050"/>
            <a:ext cx="11203010" cy="6076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sur Dozzzaqueux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ccolade ouvrante 3"/>
          <p:cNvSpPr/>
          <p:nvPr/>
        </p:nvSpPr>
        <p:spPr>
          <a:xfrm rot="5400000" flipH="1">
            <a:off x="4680055" y="3394743"/>
            <a:ext cx="469886" cy="4659727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114876" y="5964328"/>
            <a:ext cx="18408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endParaRPr lang="fr-FR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51843" y="2953663"/>
            <a:ext cx="194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Complexation</a:t>
            </a:r>
            <a:endParaRPr lang="fr-FR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lus 8"/>
          <p:cNvSpPr/>
          <p:nvPr/>
        </p:nvSpPr>
        <p:spPr>
          <a:xfrm rot="2375883">
            <a:off x="2239580" y="4964286"/>
            <a:ext cx="540000" cy="540000"/>
          </a:xfrm>
          <a:prstGeom prst="mathPlus">
            <a:avLst>
              <a:gd name="adj1" fmla="val 684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166376" y="4359245"/>
            <a:ext cx="317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Apparition du 1</a:t>
            </a:r>
            <a:r>
              <a:rPr lang="fr-FR" sz="24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grain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colade ouvrante 10"/>
          <p:cNvSpPr/>
          <p:nvPr/>
        </p:nvSpPr>
        <p:spPr>
          <a:xfrm rot="16200000">
            <a:off x="8498852" y="1818631"/>
            <a:ext cx="369334" cy="1793166"/>
          </a:xfrm>
          <a:prstGeom prst="leftBrace">
            <a:avLst>
              <a:gd name="adj1" fmla="val 45833"/>
              <a:gd name="adj2" fmla="val 50379"/>
            </a:avLst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103454" y="5184249"/>
                <a:ext cx="2282860" cy="835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𝐻𝑂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4" y="5184249"/>
                <a:ext cx="2282860" cy="835422"/>
              </a:xfrm>
              <a:prstGeom prst="rect">
                <a:avLst/>
              </a:prstGeom>
              <a:blipFill>
                <a:blip r:embed="rId3"/>
                <a:stretch>
                  <a:fillRect b="-124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ccolade ouvrante 14"/>
          <p:cNvSpPr/>
          <p:nvPr/>
        </p:nvSpPr>
        <p:spPr>
          <a:xfrm rot="16200000" flipV="1">
            <a:off x="1524279" y="5446448"/>
            <a:ext cx="266728" cy="1692362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97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256" y="781050"/>
            <a:ext cx="11203010" cy="6076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sur Dozzzaqueux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ccolade ouvrante 3"/>
          <p:cNvSpPr/>
          <p:nvPr/>
        </p:nvSpPr>
        <p:spPr>
          <a:xfrm rot="5400000" flipH="1">
            <a:off x="4680055" y="3394743"/>
            <a:ext cx="469886" cy="4659727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114876" y="5964328"/>
            <a:ext cx="18408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Précipitation</a:t>
            </a:r>
            <a:endParaRPr lang="fr-FR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51843" y="2953663"/>
            <a:ext cx="194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Complexation</a:t>
            </a:r>
            <a:endParaRPr lang="fr-FR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986600" y="1999104"/>
            <a:ext cx="376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Disparition du dernier grain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lus 8"/>
          <p:cNvSpPr/>
          <p:nvPr/>
        </p:nvSpPr>
        <p:spPr>
          <a:xfrm rot="2375883">
            <a:off x="2239580" y="4964286"/>
            <a:ext cx="540000" cy="540000"/>
          </a:xfrm>
          <a:prstGeom prst="mathPlus">
            <a:avLst>
              <a:gd name="adj1" fmla="val 684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166376" y="4359245"/>
            <a:ext cx="317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Apparition du 1</a:t>
            </a:r>
            <a:r>
              <a:rPr lang="fr-FR" sz="24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grain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colade ouvrante 10"/>
          <p:cNvSpPr/>
          <p:nvPr/>
        </p:nvSpPr>
        <p:spPr>
          <a:xfrm rot="16200000">
            <a:off x="8498852" y="1818631"/>
            <a:ext cx="369334" cy="1793166"/>
          </a:xfrm>
          <a:prstGeom prst="leftBrace">
            <a:avLst>
              <a:gd name="adj1" fmla="val 45833"/>
              <a:gd name="adj2" fmla="val 50379"/>
            </a:avLst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Plus 11"/>
          <p:cNvSpPr/>
          <p:nvPr/>
        </p:nvSpPr>
        <p:spPr>
          <a:xfrm rot="2375883">
            <a:off x="9228878" y="1385519"/>
            <a:ext cx="540000" cy="540000"/>
          </a:xfrm>
          <a:prstGeom prst="mathPlus">
            <a:avLst>
              <a:gd name="adj1" fmla="val 684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103454" y="5184249"/>
                <a:ext cx="2282860" cy="835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𝐻𝑂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4" y="5184249"/>
                <a:ext cx="2282860" cy="835422"/>
              </a:xfrm>
              <a:prstGeom prst="rect">
                <a:avLst/>
              </a:prstGeom>
              <a:blipFill>
                <a:blip r:embed="rId3"/>
                <a:stretch>
                  <a:fillRect b="-124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ccolade ouvrante 14"/>
          <p:cNvSpPr/>
          <p:nvPr/>
        </p:nvSpPr>
        <p:spPr>
          <a:xfrm rot="16200000" flipV="1">
            <a:off x="1524279" y="5446448"/>
            <a:ext cx="266728" cy="1692362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7816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2" y="1308295"/>
            <a:ext cx="12068175" cy="5505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30829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Courbe réelle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2" y="1308295"/>
            <a:ext cx="12068175" cy="5505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30829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Courbe réelle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5620463" y="3495109"/>
                <a:ext cx="4812485" cy="847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Complexation: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𝐴𝑙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(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𝐻𝑂</m:t>
                              </m:r>
                            </m:e>
                            <m:sup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fr-FR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𝐴𝑙</m:t>
                              </m:r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𝑂𝐻</m:t>
                              </m:r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  <m:sub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463" y="3495109"/>
                <a:ext cx="4812485" cy="847476"/>
              </a:xfrm>
              <a:prstGeom prst="rect">
                <a:avLst/>
              </a:prstGeom>
              <a:blipFill>
                <a:blip r:embed="rId3"/>
                <a:stretch>
                  <a:fillRect t="-5755" b="-57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2211335" y="5650880"/>
                <a:ext cx="4481417" cy="813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Précipitation: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e>
                            <m:sup>
                              <m:r>
                                <a:rPr lang="fr-FR" sz="2000" b="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</m:sup>
                          </m:sSup>
                        </m:e>
                        <m:sub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+3 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𝐻𝑂</m:t>
                              </m:r>
                            </m:e>
                            <m:sup>
                              <m:r>
                                <a:rPr lang="fr-FR" sz="2000" b="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fr-FR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⇌</m:t>
                          </m:r>
                          <m:r>
                            <m:rPr>
                              <m:nor/>
                            </m:rPr>
                            <a:rPr lang="fr-FR" sz="2000" dirty="0">
                              <a:solidFill>
                                <a:srgbClr val="FFC000"/>
                              </a:solidFill>
                            </a:rPr>
                            <m:t> 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𝐴𝑙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(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35" y="5650880"/>
                <a:ext cx="4481417" cy="813108"/>
              </a:xfrm>
              <a:prstGeom prst="rect">
                <a:avLst/>
              </a:prstGeom>
              <a:blipFill>
                <a:blip r:embed="rId4"/>
                <a:stretch>
                  <a:fillRect t="-6015" b="-4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colade ouvrante 8"/>
          <p:cNvSpPr/>
          <p:nvPr/>
        </p:nvSpPr>
        <p:spPr>
          <a:xfrm rot="5400000" flipH="1">
            <a:off x="4217101" y="3413680"/>
            <a:ext cx="469886" cy="4004514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Accolade ouvrante 9"/>
          <p:cNvSpPr/>
          <p:nvPr/>
        </p:nvSpPr>
        <p:spPr>
          <a:xfrm rot="16200000">
            <a:off x="7851882" y="2473847"/>
            <a:ext cx="349648" cy="1390527"/>
          </a:xfrm>
          <a:prstGeom prst="leftBrace">
            <a:avLst>
              <a:gd name="adj1" fmla="val 45833"/>
              <a:gd name="adj2" fmla="val 50379"/>
            </a:avLst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 rot="15194340" flipH="1">
            <a:off x="8402877" y="2083991"/>
            <a:ext cx="260653" cy="5850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411193" y="1355937"/>
            <a:ext cx="3608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Disparition du dernier grain</a:t>
            </a:r>
          </a:p>
        </p:txBody>
      </p:sp>
      <p:sp>
        <p:nvSpPr>
          <p:cNvPr id="13" name="Ellipse 12"/>
          <p:cNvSpPr/>
          <p:nvPr/>
        </p:nvSpPr>
        <p:spPr>
          <a:xfrm rot="3117858">
            <a:off x="1980824" y="5208716"/>
            <a:ext cx="302273" cy="55598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90853" y="4480802"/>
            <a:ext cx="324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Apparition du 1</a:t>
            </a:r>
            <a:r>
              <a:rPr lang="fr-FR" sz="24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grain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2" y="1308295"/>
            <a:ext cx="12068175" cy="5505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30829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Courbe réelle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5425398" y="3343935"/>
                <a:ext cx="4812485" cy="903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Complexation : dissolution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fr-FR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fr-FR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𝐴𝑙</m:t>
                          </m:r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3(</m:t>
                          </m:r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𝐴𝑙</m:t>
                          </m:r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4(</m:t>
                          </m:r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398" y="3343935"/>
                <a:ext cx="4812485" cy="903902"/>
              </a:xfrm>
              <a:prstGeom prst="rect">
                <a:avLst/>
              </a:prstGeom>
              <a:blipFill>
                <a:blip r:embed="rId3"/>
                <a:stretch>
                  <a:fillRect t="-5405" b="-40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2211335" y="5594608"/>
                <a:ext cx="4481417" cy="9039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Précipitation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fr-FR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𝐴𝑙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fr-FR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𝐴𝑙</m:t>
                          </m:r>
                          <m:r>
                            <a:rPr lang="fr-FR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𝑂𝐻</m:t>
                          </m:r>
                          <m:r>
                            <a:rPr lang="fr-FR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3(</m:t>
                          </m:r>
                          <m:r>
                            <a:rPr lang="fr-FR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fr-FR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35" y="5594608"/>
                <a:ext cx="4481417" cy="903902"/>
              </a:xfrm>
              <a:prstGeom prst="rect">
                <a:avLst/>
              </a:prstGeom>
              <a:blipFill>
                <a:blip r:embed="rId4"/>
                <a:stretch>
                  <a:fillRect t="-54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colade ouvrante 8"/>
          <p:cNvSpPr/>
          <p:nvPr/>
        </p:nvSpPr>
        <p:spPr>
          <a:xfrm rot="5400000" flipH="1">
            <a:off x="4217101" y="3343341"/>
            <a:ext cx="469886" cy="4004514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Accolade ouvrante 9"/>
          <p:cNvSpPr/>
          <p:nvPr/>
        </p:nvSpPr>
        <p:spPr>
          <a:xfrm rot="16200000">
            <a:off x="7851882" y="2473847"/>
            <a:ext cx="349648" cy="1390527"/>
          </a:xfrm>
          <a:prstGeom prst="leftBrace">
            <a:avLst>
              <a:gd name="adj1" fmla="val 45833"/>
              <a:gd name="adj2" fmla="val 50379"/>
            </a:avLst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7093" r="34450" b="38474"/>
          <a:stretch/>
        </p:blipFill>
        <p:spPr>
          <a:xfrm rot="10800000">
            <a:off x="440216" y="3590060"/>
            <a:ext cx="1759668" cy="16186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9" t="26970" r="18247" b="16111"/>
          <a:stretch/>
        </p:blipFill>
        <p:spPr>
          <a:xfrm rot="10800000">
            <a:off x="3287427" y="2911844"/>
            <a:ext cx="1917620" cy="169477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8" t="16261" r="23168" b="22857"/>
          <a:stretch/>
        </p:blipFill>
        <p:spPr>
          <a:xfrm rot="10800000">
            <a:off x="7290512" y="4359947"/>
            <a:ext cx="2001681" cy="169748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1" t="5476" r="32585" b="40663"/>
          <a:stretch/>
        </p:blipFill>
        <p:spPr>
          <a:xfrm rot="10800000">
            <a:off x="9942683" y="2504430"/>
            <a:ext cx="1811364" cy="169478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/>
              <p:cNvSpPr txBox="1"/>
              <p:nvPr/>
            </p:nvSpPr>
            <p:spPr>
              <a:xfrm>
                <a:off x="-39497" y="2591207"/>
                <a:ext cx="2798493" cy="9039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Limpide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𝐴𝑙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fr-F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r-FR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497" y="2591207"/>
                <a:ext cx="2798493" cy="903902"/>
              </a:xfrm>
              <a:prstGeom prst="rect">
                <a:avLst/>
              </a:prstGeom>
              <a:blipFill>
                <a:blip r:embed="rId9"/>
                <a:stretch>
                  <a:fillRect t="-54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/>
              <p:cNvSpPr txBox="1"/>
              <p:nvPr/>
            </p:nvSpPr>
            <p:spPr>
              <a:xfrm>
                <a:off x="8491279" y="1405396"/>
                <a:ext cx="3638808" cy="8806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Limpide (complexe +soude)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𝐻𝑂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𝐴𝑙</m:t>
                          </m:r>
                          <m:r>
                            <a:rPr lang="fr-F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𝑂𝐻</m:t>
                          </m:r>
                          <m:r>
                            <a:rPr lang="fr-F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4(</m:t>
                          </m:r>
                          <m:r>
                            <a:rPr lang="fr-F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𝑎𝑞</m:t>
                          </m:r>
                          <m:r>
                            <a:rPr lang="fr-F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279" y="1405396"/>
                <a:ext cx="3638808" cy="880626"/>
              </a:xfrm>
              <a:prstGeom prst="rect">
                <a:avLst/>
              </a:prstGeom>
              <a:blipFill>
                <a:blip r:embed="rId10"/>
                <a:stretch>
                  <a:fillRect l="-2513" t="-5556" r="-2680" b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5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2" y="1308295"/>
            <a:ext cx="12068175" cy="5505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30829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Courbe réelle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2211335" y="5650880"/>
                <a:ext cx="4481417" cy="813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Précipitation: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e>
                            <m:sup>
                              <m:r>
                                <a:rPr lang="fr-FR" sz="2000" b="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</m:sup>
                          </m:sSup>
                        </m:e>
                        <m:sub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+3 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𝐻𝑂</m:t>
                              </m:r>
                            </m:e>
                            <m:sup>
                              <m:r>
                                <a:rPr lang="fr-FR" sz="2000" b="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fr-FR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⇌</m:t>
                          </m:r>
                          <m:r>
                            <m:rPr>
                              <m:nor/>
                            </m:rPr>
                            <a:rPr lang="fr-FR" sz="2000" dirty="0">
                              <a:solidFill>
                                <a:srgbClr val="FFC000"/>
                              </a:solidFill>
                            </a:rPr>
                            <m:t> 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𝐴𝑙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(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35" y="5650880"/>
                <a:ext cx="4481417" cy="813108"/>
              </a:xfrm>
              <a:prstGeom prst="rect">
                <a:avLst/>
              </a:prstGeom>
              <a:blipFill>
                <a:blip r:embed="rId3"/>
                <a:stretch>
                  <a:fillRect t="-6015" b="-4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colade ouvrante 8"/>
          <p:cNvSpPr/>
          <p:nvPr/>
        </p:nvSpPr>
        <p:spPr>
          <a:xfrm rot="5400000" flipH="1">
            <a:off x="4217101" y="3413680"/>
            <a:ext cx="469886" cy="4004514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 rot="3117858">
            <a:off x="1980824" y="5208716"/>
            <a:ext cx="302273" cy="55598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90853" y="4480802"/>
            <a:ext cx="324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Apparition du 1</a:t>
            </a:r>
            <a:r>
              <a:rPr lang="fr-FR" sz="24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grain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79827" y="1648971"/>
                <a:ext cx="11432344" cy="48925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𝐴𝑙</m:t>
                        </m:r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𝑂𝐻</m:t>
                        </m:r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 (</m:t>
                        </m:r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 </m:t>
                    </m:r>
                  </m:oMath>
                </a14:m>
                <a:r>
                  <a:rPr lang="fr-F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𝐴𝑙</m:t>
                            </m:r>
                          </m:e>
                          <m:sup>
                            <m:r>
                              <a:rPr lang="fr-FR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</m:e>
                      <m:sub>
                        <m:r>
                          <a:rPr lang="fr-F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3 </m:t>
                    </m:r>
                    <m:sSub>
                      <m:sSubPr>
                        <m:ctrlPr>
                          <a:rPr lang="fr-F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𝐻𝑂</m:t>
                            </m:r>
                          </m:e>
                          <m:sup>
                            <m:r>
                              <a:rPr lang="fr-FR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constante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fr-FR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fr-FR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fr-FR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𝐴𝑙</m:t>
                            </m:r>
                          </m:e>
                          <m:sup>
                            <m:r>
                              <a:rPr lang="fr-FR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</m:e>
                      <m:sub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4 </m:t>
                            </m:r>
                            <m:r>
                              <a:rPr lang="fr-FR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𝐻𝑂</m:t>
                            </m:r>
                          </m:e>
                          <m:sup>
                            <m:r>
                              <a:rPr lang="fr-FR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fr-F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fr-F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𝐴𝑙</m:t>
                            </m:r>
                            <m:r>
                              <a:rPr lang="fr-FR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𝑂𝐻</m:t>
                            </m:r>
                            <m:r>
                              <a:rPr lang="fr-FR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fr-FR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fr-FR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  <m:sub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constante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fr-FR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fr-FR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𝐴𝑙</m:t>
                          </m:r>
                          <m: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(</m:t>
                          </m:r>
                          <m: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𝐻𝑂</m:t>
                              </m:r>
                            </m:e>
                            <m:sup>
                              <m:r>
                                <a:rPr lang="fr-F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 </m:t>
                      </m:r>
                      <m:sSub>
                        <m:sSubPr>
                          <m:ctrlP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fr-F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𝐴𝑙</m:t>
                              </m:r>
                              <m:r>
                                <a:rPr lang="fr-F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𝑂𝐻</m:t>
                              </m:r>
                              <m:r>
                                <a:rPr lang="fr-F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fr-F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fr-F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  <m:sub>
                          <m: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fr-FR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constante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fr-F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fr-F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827" y="1648971"/>
                <a:ext cx="11432344" cy="489250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071140" y="4288108"/>
            <a:ext cx="8049718" cy="13249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30829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Equilibre de complexation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1142040"/>
                  </p:ext>
                </p:extLst>
              </p:nvPr>
            </p:nvGraphicFramePr>
            <p:xfrm>
              <a:off x="2183258" y="4325014"/>
              <a:ext cx="8128000" cy="1956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92251">
                      <a:extLst>
                        <a:ext uri="{9D8B030D-6E8A-4147-A177-3AD203B41FA5}">
                          <a16:colId xmlns:a16="http://schemas.microsoft.com/office/drawing/2014/main" val="3203174018"/>
                        </a:ext>
                      </a:extLst>
                    </a:gridCol>
                    <a:gridCol w="1959429">
                      <a:extLst>
                        <a:ext uri="{9D8B030D-6E8A-4147-A177-3AD203B41FA5}">
                          <a16:colId xmlns:a16="http://schemas.microsoft.com/office/drawing/2014/main" val="2866424426"/>
                        </a:ext>
                      </a:extLst>
                    </a:gridCol>
                    <a:gridCol w="2037806">
                      <a:extLst>
                        <a:ext uri="{9D8B030D-6E8A-4147-A177-3AD203B41FA5}">
                          <a16:colId xmlns:a16="http://schemas.microsoft.com/office/drawing/2014/main" val="4085972381"/>
                        </a:ext>
                      </a:extLst>
                    </a:gridCol>
                    <a:gridCol w="1538514">
                      <a:extLst>
                        <a:ext uri="{9D8B030D-6E8A-4147-A177-3AD203B41FA5}">
                          <a16:colId xmlns:a16="http://schemas.microsoft.com/office/drawing/2014/main" val="972673134"/>
                        </a:ext>
                      </a:extLst>
                    </a:gridCol>
                  </a:tblGrid>
                  <a:tr h="421125"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𝑍𝑛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2 (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10404301"/>
                      </a:ext>
                    </a:extLst>
                  </a:tr>
                  <a:tr h="7603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𝑘𝐽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𝑚𝑜</m:t>
                                </m:r>
                                <m:sSup>
                                  <m:sSup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-350</a:t>
                          </a:r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0400469"/>
                      </a:ext>
                    </a:extLst>
                  </a:tr>
                  <a:tr h="7037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𝑚𝑜</m:t>
                                </m:r>
                                <m:sSup>
                                  <m:sSup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</a:t>
                          </a:r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205</a:t>
                          </a:r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50979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1142040"/>
                  </p:ext>
                </p:extLst>
              </p:nvPr>
            </p:nvGraphicFramePr>
            <p:xfrm>
              <a:off x="2183258" y="4325014"/>
              <a:ext cx="8128000" cy="1956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92251">
                      <a:extLst>
                        <a:ext uri="{9D8B030D-6E8A-4147-A177-3AD203B41FA5}">
                          <a16:colId xmlns:a16="http://schemas.microsoft.com/office/drawing/2014/main" val="3203174018"/>
                        </a:ext>
                      </a:extLst>
                    </a:gridCol>
                    <a:gridCol w="1959429">
                      <a:extLst>
                        <a:ext uri="{9D8B030D-6E8A-4147-A177-3AD203B41FA5}">
                          <a16:colId xmlns:a16="http://schemas.microsoft.com/office/drawing/2014/main" val="2866424426"/>
                        </a:ext>
                      </a:extLst>
                    </a:gridCol>
                    <a:gridCol w="2037806">
                      <a:extLst>
                        <a:ext uri="{9D8B030D-6E8A-4147-A177-3AD203B41FA5}">
                          <a16:colId xmlns:a16="http://schemas.microsoft.com/office/drawing/2014/main" val="4085972381"/>
                        </a:ext>
                      </a:extLst>
                    </a:gridCol>
                    <a:gridCol w="1538514">
                      <a:extLst>
                        <a:ext uri="{9D8B030D-6E8A-4147-A177-3AD203B41FA5}">
                          <a16:colId xmlns:a16="http://schemas.microsoft.com/office/drawing/2014/main" val="972673134"/>
                        </a:ext>
                      </a:extLst>
                    </a:gridCol>
                  </a:tblGrid>
                  <a:tr h="492443"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2298" t="-1235" r="-18291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3952" t="-1235" r="-7634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7668" t="-1235" r="-791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404301"/>
                      </a:ext>
                    </a:extLst>
                  </a:tr>
                  <a:tr h="76038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5" t="-65600" r="-214353" b="-94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-350</a:t>
                          </a:r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0400469"/>
                      </a:ext>
                    </a:extLst>
                  </a:tr>
                  <a:tr h="70377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5" t="-178448" r="-214353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</a:t>
                          </a:r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205</a:t>
                          </a:r>
                          <a:endParaRPr lang="fr-F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50979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3489544" y="2077467"/>
                <a:ext cx="5798148" cy="9825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0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fr-FR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𝑍𝑛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4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4000" dirty="0" smtClean="0"/>
                  <a:t>  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fr-F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fr-FR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𝑍𝑛</m:t>
                        </m:r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dirty="0"/>
              </a:p>
              <a:p>
                <a:endParaRPr lang="fr-FR" sz="2000" dirty="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544" y="2077467"/>
                <a:ext cx="5798148" cy="982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759302" y="3430887"/>
            <a:ext cx="2847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Données à 300 K: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5936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d’une constante à l’aide de tables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2" y="1308295"/>
            <a:ext cx="12068175" cy="5505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30829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Courbe réelle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2211335" y="5650880"/>
                <a:ext cx="4481417" cy="813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Précipitation: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e>
                            <m:sup>
                              <m:r>
                                <a:rPr lang="fr-FR" sz="2000" b="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</m:sup>
                          </m:sSup>
                        </m:e>
                        <m:sub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+3 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𝐻𝑂</m:t>
                              </m:r>
                            </m:e>
                            <m:sup>
                              <m:r>
                                <a:rPr lang="fr-FR" sz="2000" b="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fr-FR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⇌</m:t>
                          </m:r>
                          <m:r>
                            <m:rPr>
                              <m:nor/>
                            </m:rPr>
                            <a:rPr lang="fr-FR" sz="2000" dirty="0">
                              <a:solidFill>
                                <a:srgbClr val="FFC000"/>
                              </a:solidFill>
                            </a:rPr>
                            <m:t> 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𝐴𝑙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(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35" y="5650880"/>
                <a:ext cx="4481417" cy="813108"/>
              </a:xfrm>
              <a:prstGeom prst="rect">
                <a:avLst/>
              </a:prstGeom>
              <a:blipFill>
                <a:blip r:embed="rId3"/>
                <a:stretch>
                  <a:fillRect t="-6015" b="-4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colade ouvrante 8"/>
          <p:cNvSpPr/>
          <p:nvPr/>
        </p:nvSpPr>
        <p:spPr>
          <a:xfrm rot="5400000" flipH="1">
            <a:off x="4217101" y="3413680"/>
            <a:ext cx="469886" cy="4004514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 rot="3117858">
            <a:off x="1980824" y="5208716"/>
            <a:ext cx="302273" cy="55598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90853" y="4480802"/>
            <a:ext cx="324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Apparition du 1</a:t>
            </a:r>
            <a:r>
              <a:rPr lang="fr-FR" sz="24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grain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2" y="1308295"/>
            <a:ext cx="12068175" cy="5505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30829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Courbe réelle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5620463" y="3495109"/>
                <a:ext cx="4812485" cy="847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Complexation: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𝐴𝑙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(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𝐻𝑂</m:t>
                              </m:r>
                            </m:e>
                            <m:sup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fr-FR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𝐴𝑙</m:t>
                              </m:r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𝑂𝐻</m:t>
                              </m:r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  <m:sub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463" y="3495109"/>
                <a:ext cx="4812485" cy="847476"/>
              </a:xfrm>
              <a:prstGeom prst="rect">
                <a:avLst/>
              </a:prstGeom>
              <a:blipFill>
                <a:blip r:embed="rId3"/>
                <a:stretch>
                  <a:fillRect t="-5755" b="-57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2211335" y="5650880"/>
                <a:ext cx="4481417" cy="813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Précipitation: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e>
                            <m:sup>
                              <m:r>
                                <a:rPr lang="fr-FR" sz="2000" b="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</m:sup>
                          </m:sSup>
                        </m:e>
                        <m:sub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+3 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𝐻𝑂</m:t>
                              </m:r>
                            </m:e>
                            <m:sup>
                              <m:r>
                                <a:rPr lang="fr-FR" sz="2000" b="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fr-FR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⇌</m:t>
                          </m:r>
                          <m:r>
                            <m:rPr>
                              <m:nor/>
                            </m:rPr>
                            <a:rPr lang="fr-FR" sz="2000" dirty="0">
                              <a:solidFill>
                                <a:srgbClr val="FFC000"/>
                              </a:solidFill>
                            </a:rPr>
                            <m:t> 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𝐴𝑙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(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35" y="5650880"/>
                <a:ext cx="4481417" cy="813108"/>
              </a:xfrm>
              <a:prstGeom prst="rect">
                <a:avLst/>
              </a:prstGeom>
              <a:blipFill>
                <a:blip r:embed="rId4"/>
                <a:stretch>
                  <a:fillRect t="-6015" b="-4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colade ouvrante 8"/>
          <p:cNvSpPr/>
          <p:nvPr/>
        </p:nvSpPr>
        <p:spPr>
          <a:xfrm rot="5400000" flipH="1">
            <a:off x="4217101" y="3413680"/>
            <a:ext cx="469886" cy="4004514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Accolade ouvrante 9"/>
          <p:cNvSpPr/>
          <p:nvPr/>
        </p:nvSpPr>
        <p:spPr>
          <a:xfrm rot="16200000">
            <a:off x="7851882" y="2473847"/>
            <a:ext cx="349648" cy="1390527"/>
          </a:xfrm>
          <a:prstGeom prst="leftBrace">
            <a:avLst>
              <a:gd name="adj1" fmla="val 45833"/>
              <a:gd name="adj2" fmla="val 50379"/>
            </a:avLst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 rot="3117858">
            <a:off x="1980824" y="5208716"/>
            <a:ext cx="302273" cy="55598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90853" y="4480802"/>
            <a:ext cx="324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Apparition du 1</a:t>
            </a:r>
            <a:r>
              <a:rPr lang="fr-FR" sz="24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grain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2" y="1308295"/>
            <a:ext cx="12068175" cy="5505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30829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Courbe réelle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5620463" y="3495109"/>
                <a:ext cx="4812485" cy="847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Complexation: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𝐴𝑙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(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𝐻𝑂</m:t>
                              </m:r>
                            </m:e>
                            <m:sup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fr-FR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𝐴𝑙</m:t>
                              </m:r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𝑂𝐻</m:t>
                              </m:r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fr-FR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  <m:sub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463" y="3495109"/>
                <a:ext cx="4812485" cy="847476"/>
              </a:xfrm>
              <a:prstGeom prst="rect">
                <a:avLst/>
              </a:prstGeom>
              <a:blipFill>
                <a:blip r:embed="rId3"/>
                <a:stretch>
                  <a:fillRect t="-5755" b="-57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2211335" y="5650880"/>
                <a:ext cx="4481417" cy="813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Précipitation: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e>
                            <m:sup>
                              <m:r>
                                <a:rPr lang="fr-FR" sz="2000" b="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</m:sup>
                          </m:sSup>
                        </m:e>
                        <m:sub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+3 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𝐻𝑂</m:t>
                              </m:r>
                            </m:e>
                            <m:sup>
                              <m:r>
                                <a:rPr lang="fr-FR" sz="2000" b="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fr-FR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⇌</m:t>
                          </m:r>
                          <m:r>
                            <m:rPr>
                              <m:nor/>
                            </m:rPr>
                            <a:rPr lang="fr-FR" sz="2000" dirty="0">
                              <a:solidFill>
                                <a:srgbClr val="FFC000"/>
                              </a:solidFill>
                            </a:rPr>
                            <m:t> 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𝐴𝑙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(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000" b="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35" y="5650880"/>
                <a:ext cx="4481417" cy="813108"/>
              </a:xfrm>
              <a:prstGeom prst="rect">
                <a:avLst/>
              </a:prstGeom>
              <a:blipFill>
                <a:blip r:embed="rId4"/>
                <a:stretch>
                  <a:fillRect t="-6015" b="-4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colade ouvrante 8"/>
          <p:cNvSpPr/>
          <p:nvPr/>
        </p:nvSpPr>
        <p:spPr>
          <a:xfrm rot="5400000" flipH="1">
            <a:off x="4217101" y="3413680"/>
            <a:ext cx="469886" cy="4004514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Accolade ouvrante 9"/>
          <p:cNvSpPr/>
          <p:nvPr/>
        </p:nvSpPr>
        <p:spPr>
          <a:xfrm rot="16200000">
            <a:off x="7851882" y="2473847"/>
            <a:ext cx="349648" cy="1390527"/>
          </a:xfrm>
          <a:prstGeom prst="leftBrace">
            <a:avLst>
              <a:gd name="adj1" fmla="val 45833"/>
              <a:gd name="adj2" fmla="val 50379"/>
            </a:avLst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 rot="15194340" flipH="1">
            <a:off x="8402877" y="2083991"/>
            <a:ext cx="260653" cy="5850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411193" y="1355937"/>
            <a:ext cx="3608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Disparition du dernier grain</a:t>
            </a:r>
          </a:p>
        </p:txBody>
      </p:sp>
      <p:sp>
        <p:nvSpPr>
          <p:cNvPr id="13" name="Ellipse 12"/>
          <p:cNvSpPr/>
          <p:nvPr/>
        </p:nvSpPr>
        <p:spPr>
          <a:xfrm rot="3117858">
            <a:off x="1980824" y="5208716"/>
            <a:ext cx="302273" cy="55598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90853" y="4480802"/>
            <a:ext cx="324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Apparition du 1</a:t>
            </a:r>
            <a:r>
              <a:rPr lang="fr-FR" sz="24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grain</a:t>
            </a:r>
            <a:endParaRPr lang="fr-F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72" y="1698145"/>
            <a:ext cx="4886461" cy="43669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86" y="1698145"/>
            <a:ext cx="4811709" cy="3086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326776" y="5088370"/>
                <a:ext cx="5865224" cy="837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den>
                    </m:f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en 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constante de cellule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776" y="5088370"/>
                <a:ext cx="5865224" cy="837602"/>
              </a:xfrm>
              <a:prstGeom prst="rect">
                <a:avLst/>
              </a:prstGeom>
              <a:blipFill>
                <a:blip r:embed="rId4"/>
                <a:stretch>
                  <a:fillRect l="-936" b="-124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0" y="0"/>
            <a:ext cx="12192000" cy="130829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Fonctionnement de la sonde du conductimètre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54" y="1498662"/>
            <a:ext cx="3618846" cy="53593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80" y="2641548"/>
            <a:ext cx="4562397" cy="5874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30829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Fonctionnement de l’électrode de verre du pH-mètre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831" r="671" b="1192"/>
          <a:stretch/>
        </p:blipFill>
        <p:spPr>
          <a:xfrm>
            <a:off x="444136" y="1290014"/>
            <a:ext cx="11740189" cy="5080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754878" y="6370660"/>
                <a:ext cx="927463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78" y="6370660"/>
                <a:ext cx="927463" cy="390748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473234" y="6357120"/>
                <a:ext cx="927463" cy="52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234" y="6357120"/>
                <a:ext cx="927463" cy="529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9"/>
          <p:cNvCxnSpPr/>
          <p:nvPr/>
        </p:nvCxnSpPr>
        <p:spPr>
          <a:xfrm flipV="1">
            <a:off x="5218610" y="4149972"/>
            <a:ext cx="0" cy="206762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2902119" y="5172215"/>
            <a:ext cx="13068" cy="104537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35570" y="5185278"/>
            <a:ext cx="2401396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5000612"/>
            <a:ext cx="92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pKA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0014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 méthode pour déterminer 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Ka(CH3COOH/CH3COO-):</a:t>
            </a:r>
            <a:b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Titrage par suivi pH-métrique avec </a:t>
            </a:r>
            <a:r>
              <a:rPr lang="fr-F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soude</a:t>
            </a:r>
            <a:endParaRPr 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0" y="0"/>
                <a:ext cx="12192000" cy="124097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fr-FR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Mesure de la conductivité pour différentes concentrations initiales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fr-FR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𝐶𝑂𝑂𝐻</m:t>
                    </m:r>
                  </m:oMath>
                </a14:m>
                <a:endParaRPr lang="fr-FR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2409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883" y="1364566"/>
            <a:ext cx="5670726" cy="53913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57932" y="3277772"/>
            <a:ext cx="337625" cy="1828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713870" y="5064371"/>
            <a:ext cx="294014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780670" y="3460652"/>
            <a:ext cx="187334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073790" y="2600179"/>
            <a:ext cx="356616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3458307" y="4670474"/>
            <a:ext cx="3181643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713870" y="5554393"/>
            <a:ext cx="294014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6654018" y="2369346"/>
                <a:ext cx="36342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Acide acétique à 1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𝑚𝑜𝑙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018" y="2369346"/>
                <a:ext cx="3634265" cy="461665"/>
              </a:xfrm>
              <a:prstGeom prst="rect">
                <a:avLst/>
              </a:prstGeom>
              <a:blipFill>
                <a:blip r:embed="rId4"/>
                <a:stretch>
                  <a:fillRect l="-2685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/>
          <p:cNvSpPr txBox="1"/>
          <p:nvPr/>
        </p:nvSpPr>
        <p:spPr>
          <a:xfrm>
            <a:off x="6654018" y="320095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Conductimètre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654018" y="4363554"/>
            <a:ext cx="428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Eau + volume V d’acide acétique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639950" y="4762363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Bain thermostaté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654017" y="5295203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Agitation mécanique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924782" y="1369349"/>
                <a:ext cx="10480432" cy="9521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𝐶𝐻</m:t>
                                        </m:r>
                                      </m:e>
                                      <m:sub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sSup>
                                      <m:sSupPr>
                                        <m:ctrlP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𝑂𝑂</m:t>
                                        </m:r>
                                      </m:e>
                                      <m:sup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p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p>
                      <m:sSup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p>
                                  <m:sSup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𝑂𝑂</m:t>
                                    </m:r>
                                  </m:e>
                                  <m:sup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82" y="1369349"/>
                <a:ext cx="10480432" cy="9521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124097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fr-FR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Constante d’acidité du couple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𝐶𝑂𝑂𝐻</m:t>
                    </m:r>
                    <m:r>
                      <a:rPr lang="fr-FR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fr-F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𝑂𝑂</m:t>
                        </m:r>
                      </m:e>
                      <m:sup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fr-FR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2409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7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924782" y="1369349"/>
                <a:ext cx="10480432" cy="9521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𝐶𝐻</m:t>
                                        </m:r>
                                      </m:e>
                                      <m:sub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sSup>
                                      <m:sSupPr>
                                        <m:ctrlP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𝑂𝑂</m:t>
                                        </m:r>
                                      </m:e>
                                      <m:sup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p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p>
                      <m:sSup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p>
                                  <m:sSup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𝑂𝑂</m:t>
                                    </m:r>
                                  </m:e>
                                  <m:sup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82" y="1369349"/>
                <a:ext cx="10480432" cy="9521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ccolade ouvrante 1"/>
          <p:cNvSpPr/>
          <p:nvPr/>
        </p:nvSpPr>
        <p:spPr>
          <a:xfrm rot="16200000">
            <a:off x="3270091" y="1140988"/>
            <a:ext cx="412415" cy="2720226"/>
          </a:xfrm>
          <a:prstGeom prst="leftBrace">
            <a:avLst>
              <a:gd name="adj1" fmla="val 43676"/>
              <a:gd name="adj2" fmla="val 48286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ccolade ouvrante 8"/>
          <p:cNvSpPr/>
          <p:nvPr/>
        </p:nvSpPr>
        <p:spPr>
          <a:xfrm rot="16200000">
            <a:off x="8213050" y="728188"/>
            <a:ext cx="519676" cy="3458415"/>
          </a:xfrm>
          <a:prstGeom prst="leftBrace">
            <a:avLst>
              <a:gd name="adj1" fmla="val 43676"/>
              <a:gd name="adj2" fmla="val 48286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6455" y="2663907"/>
            <a:ext cx="47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fr-FR" sz="32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33045" y="2733996"/>
            <a:ext cx="47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fr-FR" sz="32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0" y="0"/>
                <a:ext cx="12192000" cy="124097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fr-FR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Constante d’acidité du couple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𝐶𝑂𝑂𝐻</m:t>
                    </m:r>
                    <m:r>
                      <a:rPr lang="fr-FR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fr-F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𝑂𝑂</m:t>
                        </m:r>
                      </m:e>
                      <m:sup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fr-FR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2409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3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22" y="2657615"/>
            <a:ext cx="7834952" cy="4094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924782" y="1369349"/>
                <a:ext cx="10480432" cy="9521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𝐶𝐻</m:t>
                                        </m:r>
                                      </m:e>
                                      <m:sub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sSup>
                                      <m:sSupPr>
                                        <m:ctrlP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𝑂𝑂</m:t>
                                        </m:r>
                                      </m:e>
                                      <m:sup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p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p>
                      <m:sSup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p>
                                  <m:sSup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𝑂𝑂</m:t>
                                    </m:r>
                                  </m:e>
                                  <m:sup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82" y="1369349"/>
                <a:ext cx="10480432" cy="9521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ccolade ouvrante 1"/>
          <p:cNvSpPr/>
          <p:nvPr/>
        </p:nvSpPr>
        <p:spPr>
          <a:xfrm rot="16200000">
            <a:off x="3270091" y="1140988"/>
            <a:ext cx="412415" cy="2720226"/>
          </a:xfrm>
          <a:prstGeom prst="leftBrace">
            <a:avLst>
              <a:gd name="adj1" fmla="val 43676"/>
              <a:gd name="adj2" fmla="val 48286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ccolade ouvrante 8"/>
          <p:cNvSpPr/>
          <p:nvPr/>
        </p:nvSpPr>
        <p:spPr>
          <a:xfrm rot="16200000">
            <a:off x="8213050" y="728188"/>
            <a:ext cx="519676" cy="3458415"/>
          </a:xfrm>
          <a:prstGeom prst="leftBrace">
            <a:avLst>
              <a:gd name="adj1" fmla="val 43676"/>
              <a:gd name="adj2" fmla="val 48286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6455" y="2663907"/>
            <a:ext cx="47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fr-FR" sz="32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33045" y="2733996"/>
            <a:ext cx="47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fr-FR" sz="32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0" y="0"/>
                <a:ext cx="12192000" cy="124097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fr-FR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Constante d’acidité du couple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𝐶𝑂𝑂𝐻</m:t>
                    </m:r>
                    <m:r>
                      <a:rPr lang="fr-FR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fr-F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𝑂𝑂</m:t>
                        </m:r>
                      </m:e>
                      <m:sup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fr-FR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2409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/>
          <p:cNvCxnSpPr/>
          <p:nvPr/>
        </p:nvCxnSpPr>
        <p:spPr>
          <a:xfrm>
            <a:off x="2247522" y="6466114"/>
            <a:ext cx="8503209" cy="0"/>
          </a:xfrm>
          <a:prstGeom prst="straightConnector1">
            <a:avLst/>
          </a:prstGeom>
          <a:ln w="762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2399922" y="2657615"/>
            <a:ext cx="0" cy="3960899"/>
          </a:xfrm>
          <a:prstGeom prst="straightConnector1">
            <a:avLst/>
          </a:prstGeom>
          <a:ln w="762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648215" y="2436099"/>
            <a:ext cx="479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fr-FR" sz="4400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821033" y="5919527"/>
            <a:ext cx="479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fr-FR" sz="4400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22" y="2657615"/>
            <a:ext cx="7834952" cy="4094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924782" y="1369349"/>
                <a:ext cx="10480432" cy="9521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𝐶𝐻</m:t>
                                        </m:r>
                                      </m:e>
                                      <m:sub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sSup>
                                      <m:sSupPr>
                                        <m:ctrlP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𝑂𝑂</m:t>
                                        </m:r>
                                      </m:e>
                                      <m:sup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p>
                                        <m:r>
                                          <a:rPr lang="fr-FR" sz="32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p>
                      <m:sSup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p>
                                  <m:sSup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𝑂𝑂</m:t>
                                    </m:r>
                                  </m:e>
                                  <m:sup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fr-FR" sz="3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82" y="1369349"/>
                <a:ext cx="10480432" cy="9521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ccolade ouvrante 1"/>
          <p:cNvSpPr/>
          <p:nvPr/>
        </p:nvSpPr>
        <p:spPr>
          <a:xfrm rot="16200000">
            <a:off x="3270091" y="1140988"/>
            <a:ext cx="412415" cy="2720226"/>
          </a:xfrm>
          <a:prstGeom prst="leftBrace">
            <a:avLst>
              <a:gd name="adj1" fmla="val 43676"/>
              <a:gd name="adj2" fmla="val 48286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ccolade ouvrante 8"/>
          <p:cNvSpPr/>
          <p:nvPr/>
        </p:nvSpPr>
        <p:spPr>
          <a:xfrm rot="16200000">
            <a:off x="8213050" y="728188"/>
            <a:ext cx="519676" cy="3458415"/>
          </a:xfrm>
          <a:prstGeom prst="leftBrace">
            <a:avLst>
              <a:gd name="adj1" fmla="val 43676"/>
              <a:gd name="adj2" fmla="val 48286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6455" y="2663907"/>
            <a:ext cx="47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fr-FR" sz="32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33045" y="2733996"/>
            <a:ext cx="47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fr-FR" sz="32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0" y="0"/>
                <a:ext cx="12192000" cy="124097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fr-FR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Constante d’acidité du couple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𝐶𝑂𝑂𝐻</m:t>
                    </m:r>
                    <m:r>
                      <a:rPr lang="fr-FR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fr-F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𝑂𝑂</m:t>
                        </m:r>
                      </m:e>
                      <m:sup>
                        <m:r>
                          <a:rPr lang="fr-FR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fr-FR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2409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/>
          <p:cNvCxnSpPr/>
          <p:nvPr/>
        </p:nvCxnSpPr>
        <p:spPr>
          <a:xfrm>
            <a:off x="2247522" y="6466114"/>
            <a:ext cx="8503209" cy="0"/>
          </a:xfrm>
          <a:prstGeom prst="straightConnector1">
            <a:avLst/>
          </a:prstGeom>
          <a:ln w="762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2399922" y="2657615"/>
            <a:ext cx="0" cy="3960899"/>
          </a:xfrm>
          <a:prstGeom prst="straightConnector1">
            <a:avLst/>
          </a:prstGeom>
          <a:ln w="762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648215" y="2436099"/>
            <a:ext cx="479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fr-FR" sz="4400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821033" y="5919527"/>
            <a:ext cx="479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fr-FR" sz="4400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513768" y="1369349"/>
            <a:ext cx="1096038" cy="8741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6404011" y="2197557"/>
            <a:ext cx="795224" cy="184464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779961" y="2976662"/>
            <a:ext cx="1248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pente</a:t>
            </a:r>
            <a:endParaRPr lang="fr-FR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0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47" y="894423"/>
            <a:ext cx="6185037" cy="59635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0" y="0"/>
                <a:ext cx="12192000" cy="124097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Titrage par suivi pH-métrique des 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𝐴𝑙</m:t>
                        </m:r>
                      </m:e>
                      <m:sup>
                        <m:r>
                          <a:rPr lang="fr-FR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3+</m:t>
                        </m:r>
                      </m:sup>
                    </m:sSup>
                  </m:oMath>
                </a14:m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 de la soude</a:t>
                </a:r>
                <a:endParaRPr lang="fr-FR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2409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avec flèche 15"/>
          <p:cNvCxnSpPr/>
          <p:nvPr/>
        </p:nvCxnSpPr>
        <p:spPr>
          <a:xfrm>
            <a:off x="4494627" y="5061251"/>
            <a:ext cx="311599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737273" y="3449220"/>
            <a:ext cx="187334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044461" y="2366227"/>
            <a:ext cx="356616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/>
              <p:cNvSpPr txBox="1"/>
              <p:nvPr/>
            </p:nvSpPr>
            <p:spPr>
              <a:xfrm>
                <a:off x="7624689" y="2135394"/>
                <a:ext cx="25460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Soude </a:t>
                </a:r>
                <a:r>
                  <a:rPr lang="fr-F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NaOH</a:t>
                </a: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=0,5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689" y="2135394"/>
                <a:ext cx="2546018" cy="830997"/>
              </a:xfrm>
              <a:prstGeom prst="rect">
                <a:avLst/>
              </a:prstGeom>
              <a:blipFill>
                <a:blip r:embed="rId4"/>
                <a:stretch>
                  <a:fillRect l="-3837" t="-5839" b="-14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/>
          <p:cNvSpPr txBox="1"/>
          <p:nvPr/>
        </p:nvSpPr>
        <p:spPr>
          <a:xfrm>
            <a:off x="7624688" y="323770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pH-mètre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/>
              <p:cNvSpPr txBox="1"/>
              <p:nvPr/>
            </p:nvSpPr>
            <p:spPr>
              <a:xfrm>
                <a:off x="7624688" y="4830418"/>
                <a:ext cx="3177601" cy="1218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100 </a:t>
                </a:r>
                <a:r>
                  <a:rPr lang="fr-F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endParaRPr lang="fr-F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sSup>
                            <m:sSup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𝐴𝑙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3+</m:t>
                              </m:r>
                            </m:sup>
                          </m:sSup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=0,02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=0,02 </m:t>
                      </m:r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𝑚𝑜𝑙</m:t>
                      </m:r>
                      <m:r>
                        <a:rPr lang="fr-F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688" y="4830418"/>
                <a:ext cx="3177601" cy="1218475"/>
              </a:xfrm>
              <a:prstGeom prst="rect">
                <a:avLst/>
              </a:prstGeom>
              <a:blipFill>
                <a:blip r:embed="rId5"/>
                <a:stretch>
                  <a:fillRect l="-3071" t="-4000" b="-1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256" y="781050"/>
            <a:ext cx="11203010" cy="6076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sur Dozzzaqueux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5900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1480</TotalTime>
  <Words>1701</Words>
  <Application>Microsoft Office PowerPoint</Application>
  <PresentationFormat>Grand écran</PresentationFormat>
  <Paragraphs>132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Gill Sans MT</vt:lpstr>
      <vt:lpstr>Times New Roman</vt:lpstr>
      <vt:lpstr>Parcel</vt:lpstr>
      <vt:lpstr>Détermination De Constantes d’équilibre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Autre méthode pour déterminer Ka(CH3COOH/CH3COO-): Titrage par suivi pH-métrique avec soude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20:  Détermination de constantes d’équilibre</dc:title>
  <dc:creator>juliette plo</dc:creator>
  <cp:lastModifiedBy>DIHYA</cp:lastModifiedBy>
  <cp:revision>112</cp:revision>
  <dcterms:created xsi:type="dcterms:W3CDTF">2021-01-08T17:38:00Z</dcterms:created>
  <dcterms:modified xsi:type="dcterms:W3CDTF">2021-05-02T19:04:09Z</dcterms:modified>
</cp:coreProperties>
</file>