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41"/>
  </p:notesMasterIdLst>
  <p:sldIdLst>
    <p:sldId id="256" r:id="rId2"/>
    <p:sldId id="257" r:id="rId3"/>
    <p:sldId id="260" r:id="rId4"/>
    <p:sldId id="261" r:id="rId5"/>
    <p:sldId id="265" r:id="rId6"/>
    <p:sldId id="268" r:id="rId7"/>
    <p:sldId id="267" r:id="rId8"/>
    <p:sldId id="266" r:id="rId9"/>
    <p:sldId id="286" r:id="rId10"/>
    <p:sldId id="285" r:id="rId11"/>
    <p:sldId id="269" r:id="rId12"/>
    <p:sldId id="273" r:id="rId13"/>
    <p:sldId id="272" r:id="rId14"/>
    <p:sldId id="271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7" r:id="rId24"/>
    <p:sldId id="294" r:id="rId25"/>
    <p:sldId id="293" r:id="rId26"/>
    <p:sldId id="282" r:id="rId27"/>
    <p:sldId id="291" r:id="rId28"/>
    <p:sldId id="292" r:id="rId29"/>
    <p:sldId id="288" r:id="rId30"/>
    <p:sldId id="290" r:id="rId31"/>
    <p:sldId id="259" r:id="rId32"/>
    <p:sldId id="295" r:id="rId33"/>
    <p:sldId id="296" r:id="rId34"/>
    <p:sldId id="297" r:id="rId35"/>
    <p:sldId id="302" r:id="rId36"/>
    <p:sldId id="298" r:id="rId37"/>
    <p:sldId id="299" r:id="rId38"/>
    <p:sldId id="300" r:id="rId39"/>
    <p:sldId id="301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5CD781-1163-4D1A-AFD9-56C988F31DEA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461861-5A4D-400A-A739-65EC9E107A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8926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1583A43-75A8-4774-A999-1F1C4EF9C59B}" type="slidenum">
              <a:t>10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3655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5/23/2021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5/23/2021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5/23/2021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png"/><Relationship Id="rId4" Type="http://schemas.openxmlformats.org/officeDocument/2006/relationships/image" Target="../media/image2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5.png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5.png"/><Relationship Id="rId4" Type="http://schemas.openxmlformats.org/officeDocument/2006/relationships/image" Target="../media/image2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5.png"/><Relationship Id="rId4" Type="http://schemas.openxmlformats.org/officeDocument/2006/relationships/image" Target="../media/image2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5.png"/><Relationship Id="rId4" Type="http://schemas.openxmlformats.org/officeDocument/2006/relationships/image" Target="../media/image26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5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3.png"/><Relationship Id="rId4" Type="http://schemas.openxmlformats.org/officeDocument/2006/relationships/image" Target="../media/image41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3.png"/><Relationship Id="rId4" Type="http://schemas.openxmlformats.org/officeDocument/2006/relationships/image" Target="../media/image41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3.png"/><Relationship Id="rId4" Type="http://schemas.openxmlformats.org/officeDocument/2006/relationships/image" Target="../media/image4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-1"/>
            <a:ext cx="12192000" cy="2965269"/>
          </a:xfrm>
          <a:solidFill>
            <a:schemeClr val="accent2">
              <a:lumMod val="50000"/>
            </a:schemeClr>
          </a:solidFill>
          <a:ln>
            <a:noFill/>
          </a:ln>
        </p:spPr>
        <p:txBody>
          <a:bodyPr/>
          <a:lstStyle/>
          <a:p>
            <a:r>
              <a:rPr lang="fr-FR" cap="none" dirty="0" smtClean="0">
                <a:solidFill>
                  <a:schemeClr val="tx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LC27 : Solubilité</a:t>
            </a:r>
            <a:endParaRPr lang="fr-FR" cap="none" dirty="0">
              <a:solidFill>
                <a:schemeClr val="tx1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77628" y="3451206"/>
            <a:ext cx="6801612" cy="2766713"/>
          </a:xfrm>
        </p:spPr>
        <p:txBody>
          <a:bodyPr>
            <a:noAutofit/>
          </a:bodyPr>
          <a:lstStyle/>
          <a:p>
            <a:r>
              <a:rPr lang="fr-FR" sz="1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Niveau : CPGE </a:t>
            </a:r>
          </a:p>
          <a:p>
            <a:endParaRPr lang="fr-FR" sz="1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  <a:p>
            <a:r>
              <a:rPr lang="fr-FR" sz="1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Pré-requis : </a:t>
            </a:r>
          </a:p>
          <a:p>
            <a:pPr marL="285750" indent="-285750">
              <a:buFontTx/>
              <a:buChar char="-"/>
            </a:pPr>
            <a:r>
              <a:rPr lang="fr-FR" sz="1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Solvants et dissolution </a:t>
            </a:r>
          </a:p>
          <a:p>
            <a:pPr marL="285750" indent="-285750">
              <a:buFontTx/>
              <a:buChar char="-"/>
            </a:pPr>
            <a:r>
              <a:rPr lang="fr-FR" sz="1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Evolution constantes d’équilibres, activités</a:t>
            </a:r>
          </a:p>
          <a:p>
            <a:pPr marL="285750" indent="-285750">
              <a:buFontTx/>
              <a:buChar char="-"/>
            </a:pPr>
            <a:r>
              <a:rPr lang="fr-FR" sz="1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Réactions acide-base et titrage</a:t>
            </a:r>
            <a:endParaRPr lang="fr-FR" sz="1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2193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necteur droit 2"/>
          <p:cNvSpPr/>
          <p:nvPr/>
        </p:nvSpPr>
        <p:spPr>
          <a:xfrm>
            <a:off x="5877929" y="1654468"/>
            <a:ext cx="0" cy="4571557"/>
          </a:xfrm>
          <a:prstGeom prst="line">
            <a:avLst/>
          </a:prstGeom>
          <a:noFill/>
          <a:ln w="10800">
            <a:solidFill>
              <a:schemeClr val="accent2"/>
            </a:solidFill>
            <a:prstDash val="solid"/>
          </a:ln>
        </p:spPr>
        <p:txBody>
          <a:bodyPr wrap="none" lIns="108847" tIns="54423" rIns="108847" bIns="54423" anchor="ctr" anchorCtr="0" compatLnSpc="0">
            <a:noAutofit/>
          </a:bodyPr>
          <a:lstStyle/>
          <a:p>
            <a:pPr algn="ctr"/>
            <a:endParaRPr lang="fr-FR" sz="2177">
              <a:solidFill>
                <a:srgbClr val="1ABC9C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908266" y="1446751"/>
            <a:ext cx="1816925" cy="741107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2800" b="1">
                <a:solidFill>
                  <a:srgbClr val="2C3E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Solution 1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8351984" y="1446751"/>
            <a:ext cx="1816925" cy="741107"/>
          </a:xfrm>
          <a:prstGeom prst="rect">
            <a:avLst/>
          </a:prstGeom>
          <a:noFill/>
          <a:ln>
            <a:noFill/>
          </a:ln>
        </p:spPr>
        <p:txBody>
          <a:bodyPr vert="horz" wrap="none" lIns="108847" tIns="54423" rIns="108847" bIns="54423" anchor="ctr" anchorCtr="0" compatLnSpc="0">
            <a:spAutoFit/>
          </a:bodyPr>
          <a:lstStyle/>
          <a:p>
            <a:pPr algn="ctr"/>
            <a:r>
              <a:rPr lang="fr-FR" sz="2800" b="1">
                <a:solidFill>
                  <a:srgbClr val="2C3E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Solution 2</a:t>
            </a:r>
          </a:p>
        </p:txBody>
      </p:sp>
      <p:sp>
        <p:nvSpPr>
          <p:cNvPr id="8" name="Forme libre 7"/>
          <p:cNvSpPr/>
          <p:nvPr/>
        </p:nvSpPr>
        <p:spPr>
          <a:xfrm>
            <a:off x="2723991" y="3004166"/>
            <a:ext cx="217693" cy="870773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pin 0 f1 10800"/>
              <a:gd name="f10" fmla="pin 0 f0 21600"/>
              <a:gd name="f11" fmla="val f9"/>
              <a:gd name="f12" fmla="val f10"/>
              <a:gd name="f13" fmla="+- 21600 0 f9"/>
              <a:gd name="f14" fmla="*/ f9 f7 1"/>
              <a:gd name="f15" fmla="*/ f10 f8 1"/>
              <a:gd name="f16" fmla="*/ 0 f8 1"/>
              <a:gd name="f17" fmla="+- 21600 0 f12"/>
              <a:gd name="f18" fmla="*/ f11 f7 1"/>
              <a:gd name="f19" fmla="*/ f13 f7 1"/>
              <a:gd name="f20" fmla="*/ f17 f11 1"/>
              <a:gd name="f21" fmla="*/ f20 1 10800"/>
              <a:gd name="f22" fmla="+- f12 f21 0"/>
              <a:gd name="f23" fmla="*/ f22 f8 1"/>
            </a:gdLst>
            <a:ahLst>
              <a:ahXY gdRefX="f1" minX="f4" maxX="f6" gdRefY="f0" minY="f4" maxY="f5">
                <a:pos x="f14" y="f1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8" t="f16" r="f19" b="f23"/>
            <a:pathLst>
              <a:path w="21600" h="21600">
                <a:moveTo>
                  <a:pt x="f11" y="f4"/>
                </a:moveTo>
                <a:lnTo>
                  <a:pt x="f11" y="f12"/>
                </a:lnTo>
                <a:lnTo>
                  <a:pt x="f4" y="f12"/>
                </a:lnTo>
                <a:lnTo>
                  <a:pt x="f6" y="f5"/>
                </a:lnTo>
                <a:lnTo>
                  <a:pt x="f5" y="f12"/>
                </a:lnTo>
                <a:lnTo>
                  <a:pt x="f13" y="f12"/>
                </a:lnTo>
                <a:lnTo>
                  <a:pt x="f13" y="f4"/>
                </a:lnTo>
                <a:close/>
              </a:path>
            </a:pathLst>
          </a:custGeom>
          <a:solidFill>
            <a:srgbClr val="C00000"/>
          </a:solidFill>
          <a:ln w="10800">
            <a:noFill/>
            <a:prstDash val="solid"/>
          </a:ln>
        </p:spPr>
        <p:txBody>
          <a:bodyPr wrap="none" lIns="108847" tIns="54423" rIns="108847" bIns="54423" anchor="ctr" anchorCtr="0" compatLnSpc="0">
            <a:noAutofit/>
          </a:bodyPr>
          <a:lstStyle/>
          <a:p>
            <a:pPr algn="ctr"/>
            <a:endParaRPr lang="fr-FR" sz="2177">
              <a:solidFill>
                <a:srgbClr val="2C3E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9" name="Forme libre 8"/>
          <p:cNvSpPr/>
          <p:nvPr/>
        </p:nvSpPr>
        <p:spPr>
          <a:xfrm>
            <a:off x="9143327" y="3004166"/>
            <a:ext cx="217693" cy="870773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pin 0 f1 10800"/>
              <a:gd name="f10" fmla="pin 0 f0 21600"/>
              <a:gd name="f11" fmla="val f9"/>
              <a:gd name="f12" fmla="val f10"/>
              <a:gd name="f13" fmla="+- 21600 0 f9"/>
              <a:gd name="f14" fmla="*/ f9 f7 1"/>
              <a:gd name="f15" fmla="*/ f10 f8 1"/>
              <a:gd name="f16" fmla="*/ 0 f8 1"/>
              <a:gd name="f17" fmla="+- 21600 0 f12"/>
              <a:gd name="f18" fmla="*/ f11 f7 1"/>
              <a:gd name="f19" fmla="*/ f13 f7 1"/>
              <a:gd name="f20" fmla="*/ f17 f11 1"/>
              <a:gd name="f21" fmla="*/ f20 1 10800"/>
              <a:gd name="f22" fmla="+- f12 f21 0"/>
              <a:gd name="f23" fmla="*/ f22 f8 1"/>
            </a:gdLst>
            <a:ahLst>
              <a:ahXY gdRefX="f1" minX="f4" maxX="f6" gdRefY="f0" minY="f4" maxY="f5">
                <a:pos x="f14" y="f1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8" t="f16" r="f19" b="f23"/>
            <a:pathLst>
              <a:path w="21600" h="21600">
                <a:moveTo>
                  <a:pt x="f11" y="f4"/>
                </a:moveTo>
                <a:lnTo>
                  <a:pt x="f11" y="f12"/>
                </a:lnTo>
                <a:lnTo>
                  <a:pt x="f4" y="f12"/>
                </a:lnTo>
                <a:lnTo>
                  <a:pt x="f6" y="f5"/>
                </a:lnTo>
                <a:lnTo>
                  <a:pt x="f5" y="f12"/>
                </a:lnTo>
                <a:lnTo>
                  <a:pt x="f13" y="f12"/>
                </a:lnTo>
                <a:lnTo>
                  <a:pt x="f13" y="f4"/>
                </a:lnTo>
                <a:close/>
              </a:path>
            </a:pathLst>
          </a:custGeom>
          <a:solidFill>
            <a:srgbClr val="C00000"/>
          </a:solidFill>
          <a:ln w="10800">
            <a:noFill/>
            <a:prstDash val="solid"/>
          </a:ln>
        </p:spPr>
        <p:txBody>
          <a:bodyPr wrap="none" lIns="108847" tIns="54423" rIns="108847" bIns="54423" anchor="ctr" anchorCtr="0" compatLnSpc="0">
            <a:noAutofit/>
          </a:bodyPr>
          <a:lstStyle/>
          <a:p>
            <a:pPr algn="ctr"/>
            <a:endParaRPr lang="fr-FR" sz="2177">
              <a:solidFill>
                <a:srgbClr val="2C3E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0"/>
            <a:ext cx="12192000" cy="1162594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Condition de précipitation</a:t>
            </a:r>
            <a:endParaRPr lang="fr-FR" sz="2800" dirty="0">
              <a:solidFill>
                <a:schemeClr val="bg1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/>
              <p:cNvSpPr txBox="1"/>
              <p:nvPr/>
            </p:nvSpPr>
            <p:spPr>
              <a:xfrm>
                <a:off x="1938987" y="4218502"/>
                <a:ext cx="175548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𝑒𝑡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 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8987" y="4218502"/>
                <a:ext cx="1755481" cy="369332"/>
              </a:xfrm>
              <a:prstGeom prst="rect">
                <a:avLst/>
              </a:prstGeom>
              <a:blipFill>
                <a:blip r:embed="rId3"/>
                <a:stretch>
                  <a:fillRect l="-4861" b="-2950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ZoneTexte 15"/>
              <p:cNvSpPr txBox="1"/>
              <p:nvPr/>
            </p:nvSpPr>
            <p:spPr>
              <a:xfrm>
                <a:off x="8416230" y="4218502"/>
                <a:ext cx="175548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𝑒𝑡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 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6230" y="4218502"/>
                <a:ext cx="1755481" cy="369332"/>
              </a:xfrm>
              <a:prstGeom prst="rect">
                <a:avLst/>
              </a:prstGeom>
              <a:blipFill>
                <a:blip r:embed="rId4"/>
                <a:stretch>
                  <a:fillRect l="-4861" b="-2950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ZoneTexte 16"/>
              <p:cNvSpPr txBox="1"/>
              <p:nvPr/>
            </p:nvSpPr>
            <p:spPr>
              <a:xfrm>
                <a:off x="697027" y="5403290"/>
                <a:ext cx="427161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2800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fr-FR" sz="2800" b="0" i="1" smtClean="0">
                        <a:latin typeface="Cambria Math" panose="02040503050406030204" pitchFamily="18" charset="0"/>
                      </a:rPr>
                      <m:t>&lt; </m:t>
                    </m:r>
                    <m:sSub>
                      <m:sSubPr>
                        <m:ctrlPr>
                          <a:rPr lang="fr-FR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800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fr-FR" sz="28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fr-FR" sz="28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: pas de précipitation</a:t>
                </a:r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17" name="ZoneText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027" y="5403290"/>
                <a:ext cx="4271619" cy="430887"/>
              </a:xfrm>
              <a:prstGeom prst="rect">
                <a:avLst/>
              </a:prstGeom>
              <a:blipFill>
                <a:blip r:embed="rId5"/>
                <a:stretch>
                  <a:fillRect l="-3566" t="-21127" r="-3852" b="-5352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ZoneTexte 17"/>
              <p:cNvSpPr txBox="1"/>
              <p:nvPr/>
            </p:nvSpPr>
            <p:spPr>
              <a:xfrm>
                <a:off x="7626376" y="5403289"/>
                <a:ext cx="326813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2800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fr-FR" sz="2800" b="0" i="1" smtClean="0">
                        <a:latin typeface="Cambria Math" panose="02040503050406030204" pitchFamily="18" charset="0"/>
                      </a:rPr>
                      <m:t>&gt; </m:t>
                    </m:r>
                    <m:sSub>
                      <m:sSubPr>
                        <m:ctrlPr>
                          <a:rPr lang="fr-FR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800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fr-FR" sz="28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fr-FR" sz="28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: précipitation</a:t>
                </a:r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18" name="ZoneText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6376" y="5403289"/>
                <a:ext cx="3268139" cy="430887"/>
              </a:xfrm>
              <a:prstGeom prst="rect">
                <a:avLst/>
              </a:prstGeom>
              <a:blipFill>
                <a:blip r:embed="rId6"/>
                <a:stretch>
                  <a:fillRect l="-4664" t="-21127" r="-5410" b="-5352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0521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828644" y="1935530"/>
            <a:ext cx="8534709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0" y="-26125"/>
            <a:ext cx="12192000" cy="989684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Tracé d’un diagramme d’existence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828644" y="1935530"/>
            <a:ext cx="1519968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2400" u="sng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Méthode : </a:t>
            </a:r>
          </a:p>
          <a:p>
            <a:endParaRPr lang="fr-FR" sz="24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/>
              <p:cNvSpPr txBox="1"/>
              <p:nvPr/>
            </p:nvSpPr>
            <p:spPr>
              <a:xfrm>
                <a:off x="3682709" y="1177524"/>
                <a:ext cx="4826578" cy="5159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𝐴𝑙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3+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+3</m:t>
                      </m:r>
                      <m:sSubSup>
                        <m:sSub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𝐻𝑂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𝐴𝑙</m:t>
                      </m:r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𝑂𝐻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3(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709" y="1177524"/>
                <a:ext cx="4826578" cy="5159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169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828644" y="1935530"/>
            <a:ext cx="8534709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0" y="-26125"/>
            <a:ext cx="12192000" cy="989684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Tracé d’un diagramme d’existence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828644" y="1935530"/>
            <a:ext cx="5089855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2400" u="sng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Méthode : </a:t>
            </a:r>
          </a:p>
          <a:p>
            <a:endParaRPr lang="fr-FR" sz="24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  <a:p>
            <a:pPr marL="342900" indent="-342900">
              <a:buAutoNum type="arabicParenR"/>
            </a:pPr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Choisir l’ion à concentration variable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/>
              <p:cNvSpPr txBox="1"/>
              <p:nvPr/>
            </p:nvSpPr>
            <p:spPr>
              <a:xfrm>
                <a:off x="3682709" y="1177524"/>
                <a:ext cx="4826578" cy="5159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𝐴𝑙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3+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+3</m:t>
                      </m:r>
                      <m:sSubSup>
                        <m:sSub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𝐻𝑂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𝐴𝑙</m:t>
                      </m:r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𝑂𝐻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3(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709" y="1177524"/>
                <a:ext cx="4826578" cy="5159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576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828644" y="1935530"/>
            <a:ext cx="8534709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0" y="-26125"/>
            <a:ext cx="12192000" cy="989684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Tracé d’un diagramme d’existence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1828644" y="1935530"/>
                <a:ext cx="6471259" cy="1249958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fr-FR" sz="2400" u="sng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Méthode : </a:t>
                </a:r>
              </a:p>
              <a:p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 marL="342900" indent="-342900">
                  <a:buAutoNum type="arabicParenR"/>
                </a:pP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Choisir l’ion à concentration variable </a:t>
                </a:r>
                <a:r>
                  <a:rPr lang="fr-FR" sz="2400" dirty="0" smtClean="0">
                    <a:solidFill>
                      <a:srgbClr val="0070C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fr-FR" sz="24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</m:ctrlPr>
                      </m:sSubSupPr>
                      <m:e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𝐻𝑂</m:t>
                        </m:r>
                      </m:e>
                      <m:sub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𝑎𝑞</m:t>
                        </m:r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)</m:t>
                        </m:r>
                      </m:sub>
                      <m:sup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−</m:t>
                        </m:r>
                      </m:sup>
                    </m:sSubSup>
                  </m:oMath>
                </a14:m>
                <a:endParaRPr lang="fr-FR" sz="24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644" y="1935530"/>
                <a:ext cx="6471259" cy="1249958"/>
              </a:xfrm>
              <a:prstGeom prst="rect">
                <a:avLst/>
              </a:prstGeom>
              <a:blipFill>
                <a:blip r:embed="rId2"/>
                <a:stretch>
                  <a:fillRect l="-2825" t="-3902" b="-2243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/>
              <p:cNvSpPr txBox="1"/>
              <p:nvPr/>
            </p:nvSpPr>
            <p:spPr>
              <a:xfrm>
                <a:off x="3682709" y="1177524"/>
                <a:ext cx="4826578" cy="5159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𝐴𝑙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3+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+3</m:t>
                      </m:r>
                      <m:sSubSup>
                        <m:sSub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𝐻𝑂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𝐴𝑙</m:t>
                      </m:r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𝑂𝐻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3(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709" y="1177524"/>
                <a:ext cx="4826578" cy="5159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517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828644" y="1935530"/>
            <a:ext cx="8534709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0" y="-26125"/>
            <a:ext cx="12192000" cy="989684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Tracé d’un diagramme d’existence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1828644" y="1935530"/>
                <a:ext cx="6471259" cy="1619289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fr-FR" sz="2400" u="sng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Méthode : </a:t>
                </a:r>
              </a:p>
              <a:p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 marL="342900" indent="-342900">
                  <a:buAutoNum type="arabicParenR"/>
                </a:pP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Choisir l’ion à concentration variable </a:t>
                </a:r>
                <a:r>
                  <a:rPr lang="fr-FR" sz="2400" dirty="0" smtClean="0">
                    <a:solidFill>
                      <a:srgbClr val="0070C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fr-FR" sz="24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</m:ctrlPr>
                      </m:sSubSupPr>
                      <m:e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𝐻𝑂</m:t>
                        </m:r>
                      </m:e>
                      <m:sub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𝑎𝑞</m:t>
                        </m:r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)</m:t>
                        </m:r>
                      </m:sub>
                      <m:sup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−</m:t>
                        </m:r>
                      </m:sup>
                    </m:sSubSup>
                  </m:oMath>
                </a14:m>
                <a:endParaRPr lang="fr-FR" sz="24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 marL="342900" indent="-342900">
                  <a:buAutoNum type="arabicParenR"/>
                </a:pP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Tracer l’axe en –log de cette concentration</a:t>
                </a:r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644" y="1935530"/>
                <a:ext cx="6471259" cy="1619289"/>
              </a:xfrm>
              <a:prstGeom prst="rect">
                <a:avLst/>
              </a:prstGeom>
              <a:blipFill>
                <a:blip r:embed="rId2"/>
                <a:stretch>
                  <a:fillRect l="-2825" t="-3019" b="-1698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/>
              <p:cNvSpPr txBox="1"/>
              <p:nvPr/>
            </p:nvSpPr>
            <p:spPr>
              <a:xfrm>
                <a:off x="3682709" y="1177524"/>
                <a:ext cx="4826578" cy="5159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𝐴𝑙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3+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+3</m:t>
                      </m:r>
                      <m:sSubSup>
                        <m:sSub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𝐻𝑂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𝐴𝑙</m:t>
                      </m:r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𝑂𝐻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3(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709" y="1177524"/>
                <a:ext cx="4826578" cy="5159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364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828644" y="1935530"/>
            <a:ext cx="8534709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0" y="-26125"/>
            <a:ext cx="12192000" cy="989684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Tracé d’un diagramme d’existence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1828644" y="1935530"/>
                <a:ext cx="6471259" cy="1619289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fr-FR" sz="2400" u="sng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Méthode : </a:t>
                </a:r>
              </a:p>
              <a:p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 marL="342900" indent="-342900">
                  <a:buAutoNum type="arabicParenR"/>
                </a:pP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Choisir l’ion à concentration variable </a:t>
                </a:r>
                <a:r>
                  <a:rPr lang="fr-FR" sz="2400" dirty="0" smtClean="0">
                    <a:solidFill>
                      <a:srgbClr val="0070C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fr-FR" sz="24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</m:ctrlPr>
                      </m:sSubSupPr>
                      <m:e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𝐻𝑂</m:t>
                        </m:r>
                      </m:e>
                      <m:sub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𝑎𝑞</m:t>
                        </m:r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)</m:t>
                        </m:r>
                      </m:sub>
                      <m:sup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−</m:t>
                        </m:r>
                      </m:sup>
                    </m:sSubSup>
                  </m:oMath>
                </a14:m>
                <a:endParaRPr lang="fr-FR" sz="24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 marL="342900" indent="-342900">
                  <a:buAutoNum type="arabicParenR"/>
                </a:pP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Tracer l’axe en –log de cette concentration</a:t>
                </a:r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644" y="1935530"/>
                <a:ext cx="6471259" cy="1619289"/>
              </a:xfrm>
              <a:prstGeom prst="rect">
                <a:avLst/>
              </a:prstGeom>
              <a:blipFill>
                <a:blip r:embed="rId2"/>
                <a:stretch>
                  <a:fillRect l="-2825" t="-3019" b="-1698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/>
              <p:cNvSpPr txBox="1"/>
              <p:nvPr/>
            </p:nvSpPr>
            <p:spPr>
              <a:xfrm>
                <a:off x="3682709" y="1177524"/>
                <a:ext cx="4826578" cy="5159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𝐴𝑙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3+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+3</m:t>
                      </m:r>
                      <m:sSubSup>
                        <m:sSub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𝐻𝑂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𝐴𝑙</m:t>
                      </m:r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𝑂𝐻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3(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709" y="1177524"/>
                <a:ext cx="4826578" cy="5159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Connecteur droit avec flèche 6"/>
          <p:cNvCxnSpPr/>
          <p:nvPr/>
        </p:nvCxnSpPr>
        <p:spPr>
          <a:xfrm>
            <a:off x="1031264" y="5852159"/>
            <a:ext cx="9522823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/>
              <p:cNvSpPr txBox="1"/>
              <p:nvPr/>
            </p:nvSpPr>
            <p:spPr>
              <a:xfrm>
                <a:off x="10698211" y="5573280"/>
                <a:ext cx="57797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𝑝𝐻</m:t>
                      </m:r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8211" y="5573280"/>
                <a:ext cx="577979" cy="430887"/>
              </a:xfrm>
              <a:prstGeom prst="rect">
                <a:avLst/>
              </a:prstGeom>
              <a:blipFill>
                <a:blip r:embed="rId4"/>
                <a:stretch>
                  <a:fillRect l="-17895" t="-5634" r="-14737" b="-2112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901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828644" y="1935530"/>
            <a:ext cx="8534709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0" y="-26125"/>
            <a:ext cx="12192000" cy="989684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Tracé d’un diagramme d’existence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1828644" y="1935530"/>
                <a:ext cx="6471259" cy="1988621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fr-FR" sz="2400" u="sng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Méthode : </a:t>
                </a:r>
              </a:p>
              <a:p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 marL="342900" indent="-342900">
                  <a:buAutoNum type="arabicParenR"/>
                </a:pP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Choisir l’ion à concentration variable </a:t>
                </a:r>
                <a:r>
                  <a:rPr lang="fr-FR" sz="2400" dirty="0" smtClean="0">
                    <a:solidFill>
                      <a:srgbClr val="0070C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fr-FR" sz="24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</m:ctrlPr>
                      </m:sSubSupPr>
                      <m:e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𝐻𝑂</m:t>
                        </m:r>
                      </m:e>
                      <m:sub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𝑎𝑞</m:t>
                        </m:r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)</m:t>
                        </m:r>
                      </m:sub>
                      <m:sup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−</m:t>
                        </m:r>
                      </m:sup>
                    </m:sSubSup>
                  </m:oMath>
                </a14:m>
                <a:endParaRPr lang="fr-FR" sz="24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 marL="342900" indent="-342900">
                  <a:buAutoNum type="arabicParenR"/>
                </a:pP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Tracer l’axe en –log de cette concentration</a:t>
                </a:r>
              </a:p>
              <a:p>
                <a:pPr marL="342900" indent="-342900">
                  <a:buAutoNum type="arabicParenR"/>
                </a:pP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Placer les espèces restantes</a:t>
                </a:r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644" y="1935530"/>
                <a:ext cx="6471259" cy="1988621"/>
              </a:xfrm>
              <a:prstGeom prst="rect">
                <a:avLst/>
              </a:prstGeom>
              <a:blipFill>
                <a:blip r:embed="rId2"/>
                <a:stretch>
                  <a:fillRect l="-2825" t="-2454" b="-1349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/>
              <p:cNvSpPr txBox="1"/>
              <p:nvPr/>
            </p:nvSpPr>
            <p:spPr>
              <a:xfrm>
                <a:off x="3682709" y="1177524"/>
                <a:ext cx="4826578" cy="5159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𝐴𝑙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3+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+3</m:t>
                      </m:r>
                      <m:sSubSup>
                        <m:sSub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𝐻𝑂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𝐴𝑙</m:t>
                      </m:r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𝑂𝐻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3(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709" y="1177524"/>
                <a:ext cx="4826578" cy="5159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Connecteur droit avec flèche 6"/>
          <p:cNvCxnSpPr/>
          <p:nvPr/>
        </p:nvCxnSpPr>
        <p:spPr>
          <a:xfrm>
            <a:off x="1031264" y="5852159"/>
            <a:ext cx="9522823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/>
              <p:cNvSpPr txBox="1"/>
              <p:nvPr/>
            </p:nvSpPr>
            <p:spPr>
              <a:xfrm>
                <a:off x="10698211" y="5573280"/>
                <a:ext cx="57797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𝑝𝐻</m:t>
                      </m:r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8211" y="5573280"/>
                <a:ext cx="577979" cy="430887"/>
              </a:xfrm>
              <a:prstGeom prst="rect">
                <a:avLst/>
              </a:prstGeom>
              <a:blipFill>
                <a:blip r:embed="rId4"/>
                <a:stretch>
                  <a:fillRect l="-17895" t="-5634" r="-14737" b="-2112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7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828644" y="1935530"/>
            <a:ext cx="8534709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0" y="-26125"/>
            <a:ext cx="12192000" cy="989684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Tracé d’un diagramme d’existence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1828644" y="1935530"/>
                <a:ext cx="6471259" cy="1988621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fr-FR" sz="2400" u="sng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Méthode : </a:t>
                </a:r>
              </a:p>
              <a:p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 marL="342900" indent="-342900">
                  <a:buAutoNum type="arabicParenR"/>
                </a:pP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Choisir l’ion à concentration variable </a:t>
                </a:r>
                <a:r>
                  <a:rPr lang="fr-FR" sz="2400" dirty="0" smtClean="0">
                    <a:solidFill>
                      <a:srgbClr val="0070C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fr-FR" sz="24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</m:ctrlPr>
                      </m:sSubSupPr>
                      <m:e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𝐻𝑂</m:t>
                        </m:r>
                      </m:e>
                      <m:sub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𝑎𝑞</m:t>
                        </m:r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)</m:t>
                        </m:r>
                      </m:sub>
                      <m:sup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−</m:t>
                        </m:r>
                      </m:sup>
                    </m:sSubSup>
                  </m:oMath>
                </a14:m>
                <a:endParaRPr lang="fr-FR" sz="24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 marL="342900" indent="-342900">
                  <a:buAutoNum type="arabicParenR"/>
                </a:pP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Tracer l’axe en –log de cette concentration</a:t>
                </a:r>
              </a:p>
              <a:p>
                <a:pPr marL="342900" indent="-342900">
                  <a:buAutoNum type="arabicParenR"/>
                </a:pP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Placer les espèces restantes</a:t>
                </a:r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644" y="1935530"/>
                <a:ext cx="6471259" cy="1988621"/>
              </a:xfrm>
              <a:prstGeom prst="rect">
                <a:avLst/>
              </a:prstGeom>
              <a:blipFill>
                <a:blip r:embed="rId2"/>
                <a:stretch>
                  <a:fillRect l="-2825" t="-2454" b="-1349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/>
              <p:cNvSpPr txBox="1"/>
              <p:nvPr/>
            </p:nvSpPr>
            <p:spPr>
              <a:xfrm>
                <a:off x="3682709" y="1177524"/>
                <a:ext cx="4826578" cy="5159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𝐴𝑙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3+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+3</m:t>
                      </m:r>
                      <m:sSubSup>
                        <m:sSub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𝐻𝑂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𝐴𝑙</m:t>
                      </m:r>
                      <m:sSub>
                        <m:sSubPr>
                          <m:ctrlP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𝑂𝐻</m:t>
                          </m:r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3(</m:t>
                          </m:r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709" y="1177524"/>
                <a:ext cx="4826578" cy="5159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Connecteur droit avec flèche 6"/>
          <p:cNvCxnSpPr/>
          <p:nvPr/>
        </p:nvCxnSpPr>
        <p:spPr>
          <a:xfrm>
            <a:off x="1031264" y="5852159"/>
            <a:ext cx="9522823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/>
              <p:cNvSpPr txBox="1"/>
              <p:nvPr/>
            </p:nvSpPr>
            <p:spPr>
              <a:xfrm>
                <a:off x="10698211" y="5573280"/>
                <a:ext cx="57797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𝑝𝐻</m:t>
                      </m:r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8211" y="5573280"/>
                <a:ext cx="577979" cy="430887"/>
              </a:xfrm>
              <a:prstGeom prst="rect">
                <a:avLst/>
              </a:prstGeom>
              <a:blipFill>
                <a:blip r:embed="rId4"/>
                <a:stretch>
                  <a:fillRect l="-17895" t="-5634" r="-14737" b="-2112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638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828644" y="1935530"/>
            <a:ext cx="8534709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0" y="-26125"/>
            <a:ext cx="12192000" cy="989684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Tracé d’un diagramme d’existence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1828644" y="1935530"/>
                <a:ext cx="6471259" cy="1988621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fr-FR" sz="2400" u="sng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Méthode : </a:t>
                </a:r>
              </a:p>
              <a:p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 marL="342900" indent="-342900">
                  <a:buAutoNum type="arabicParenR"/>
                </a:pP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Choisir l’ion à concentration variable </a:t>
                </a:r>
                <a:r>
                  <a:rPr lang="fr-FR" sz="2400" dirty="0" smtClean="0">
                    <a:solidFill>
                      <a:srgbClr val="0070C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fr-FR" sz="24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</m:ctrlPr>
                      </m:sSubSupPr>
                      <m:e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𝐻𝑂</m:t>
                        </m:r>
                      </m:e>
                      <m:sub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𝑎𝑞</m:t>
                        </m:r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)</m:t>
                        </m:r>
                      </m:sub>
                      <m:sup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−</m:t>
                        </m:r>
                      </m:sup>
                    </m:sSubSup>
                  </m:oMath>
                </a14:m>
                <a:endParaRPr lang="fr-FR" sz="24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 marL="342900" indent="-342900">
                  <a:buAutoNum type="arabicParenR"/>
                </a:pP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Tracer l’axe en –log de cette concentration</a:t>
                </a:r>
              </a:p>
              <a:p>
                <a:pPr marL="342900" indent="-342900">
                  <a:buAutoNum type="arabicParenR"/>
                </a:pP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Placer les espèces restantes</a:t>
                </a:r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644" y="1935530"/>
                <a:ext cx="6471259" cy="1988621"/>
              </a:xfrm>
              <a:prstGeom prst="rect">
                <a:avLst/>
              </a:prstGeom>
              <a:blipFill>
                <a:blip r:embed="rId2"/>
                <a:stretch>
                  <a:fillRect l="-2825" t="-2454" b="-1349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/>
              <p:cNvSpPr txBox="1"/>
              <p:nvPr/>
            </p:nvSpPr>
            <p:spPr>
              <a:xfrm>
                <a:off x="3682709" y="1177524"/>
                <a:ext cx="4826578" cy="5159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𝐴𝑙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3+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+3</m:t>
                      </m:r>
                      <m:sSubSup>
                        <m:sSub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𝐻𝑂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𝐴𝑙</m:t>
                      </m:r>
                      <m:sSub>
                        <m:sSubPr>
                          <m:ctrlP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𝑂𝐻</m:t>
                          </m:r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3(</m:t>
                          </m:r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709" y="1177524"/>
                <a:ext cx="4826578" cy="5159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Connecteur droit avec flèche 8"/>
          <p:cNvCxnSpPr/>
          <p:nvPr/>
        </p:nvCxnSpPr>
        <p:spPr>
          <a:xfrm>
            <a:off x="1031264" y="5852159"/>
            <a:ext cx="9522823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5451642" y="5055325"/>
            <a:ext cx="0" cy="796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ZoneTexte 11"/>
              <p:cNvSpPr txBox="1"/>
              <p:nvPr/>
            </p:nvSpPr>
            <p:spPr>
              <a:xfrm>
                <a:off x="7012054" y="5120631"/>
                <a:ext cx="1787862" cy="4723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𝐴𝑙</m:t>
                      </m:r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𝑂𝐻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2054" y="5120631"/>
                <a:ext cx="1787862" cy="47237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ZoneTexte 12"/>
              <p:cNvSpPr txBox="1"/>
              <p:nvPr/>
            </p:nvSpPr>
            <p:spPr>
              <a:xfrm>
                <a:off x="10698211" y="5573280"/>
                <a:ext cx="57797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𝑝𝐻</m:t>
                      </m:r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8211" y="5573280"/>
                <a:ext cx="577979" cy="430887"/>
              </a:xfrm>
              <a:prstGeom prst="rect">
                <a:avLst/>
              </a:prstGeom>
              <a:blipFill>
                <a:blip r:embed="rId5"/>
                <a:stretch>
                  <a:fillRect l="-17895" t="-5634" r="-14737" b="-2112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025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828644" y="1935530"/>
            <a:ext cx="8534709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0" y="-26125"/>
            <a:ext cx="12192000" cy="989684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Tracé d’un diagramme d’existence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1828644" y="1935530"/>
                <a:ext cx="6471259" cy="1988621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fr-FR" sz="2400" u="sng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Méthode : </a:t>
                </a:r>
              </a:p>
              <a:p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 marL="342900" indent="-342900">
                  <a:buAutoNum type="arabicParenR"/>
                </a:pP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Choisir l’ion à concentration variable </a:t>
                </a:r>
                <a:r>
                  <a:rPr lang="fr-FR" sz="2400" dirty="0" smtClean="0">
                    <a:solidFill>
                      <a:srgbClr val="0070C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fr-FR" sz="24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</m:ctrlPr>
                      </m:sSubSupPr>
                      <m:e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𝐻𝑂</m:t>
                        </m:r>
                      </m:e>
                      <m:sub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𝑎𝑞</m:t>
                        </m:r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)</m:t>
                        </m:r>
                      </m:sub>
                      <m:sup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−</m:t>
                        </m:r>
                      </m:sup>
                    </m:sSubSup>
                  </m:oMath>
                </a14:m>
                <a:endParaRPr lang="fr-FR" sz="24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 marL="342900" indent="-342900">
                  <a:buAutoNum type="arabicParenR"/>
                </a:pP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Tracer l’axe en –log de cette concentration</a:t>
                </a:r>
              </a:p>
              <a:p>
                <a:pPr marL="342900" indent="-342900">
                  <a:buAutoNum type="arabicParenR"/>
                </a:pP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Placer les espèces restantes</a:t>
                </a:r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644" y="1935530"/>
                <a:ext cx="6471259" cy="1988621"/>
              </a:xfrm>
              <a:prstGeom prst="rect">
                <a:avLst/>
              </a:prstGeom>
              <a:blipFill>
                <a:blip r:embed="rId2"/>
                <a:stretch>
                  <a:fillRect l="-2825" t="-2454" b="-1349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/>
              <p:cNvSpPr txBox="1"/>
              <p:nvPr/>
            </p:nvSpPr>
            <p:spPr>
              <a:xfrm>
                <a:off x="3682709" y="1177524"/>
                <a:ext cx="4826578" cy="5159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𝐴𝑙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3+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+3</m:t>
                      </m:r>
                      <m:sSubSup>
                        <m:sSub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𝐻𝑂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𝐴𝑙</m:t>
                      </m:r>
                      <m:sSub>
                        <m:sSubPr>
                          <m:ctrlP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𝑂𝐻</m:t>
                          </m:r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3(</m:t>
                          </m:r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709" y="1177524"/>
                <a:ext cx="4826578" cy="5159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Connecteur droit avec flèche 8"/>
          <p:cNvCxnSpPr/>
          <p:nvPr/>
        </p:nvCxnSpPr>
        <p:spPr>
          <a:xfrm>
            <a:off x="1031264" y="5852159"/>
            <a:ext cx="9522823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5451642" y="5055325"/>
            <a:ext cx="0" cy="796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ZoneTexte 10"/>
              <p:cNvSpPr txBox="1"/>
              <p:nvPr/>
            </p:nvSpPr>
            <p:spPr>
              <a:xfrm>
                <a:off x="2565803" y="5057370"/>
                <a:ext cx="1008674" cy="5159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𝐴𝑙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3+</m:t>
                          </m:r>
                        </m:sup>
                      </m:sSubSup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5803" y="5057370"/>
                <a:ext cx="1008674" cy="5159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ZoneTexte 11"/>
              <p:cNvSpPr txBox="1"/>
              <p:nvPr/>
            </p:nvSpPr>
            <p:spPr>
              <a:xfrm>
                <a:off x="7012054" y="5120631"/>
                <a:ext cx="1787862" cy="4723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𝐴𝑙</m:t>
                      </m:r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𝑂𝐻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2054" y="5120631"/>
                <a:ext cx="1787862" cy="47237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ZoneTexte 12"/>
              <p:cNvSpPr txBox="1"/>
              <p:nvPr/>
            </p:nvSpPr>
            <p:spPr>
              <a:xfrm>
                <a:off x="10698211" y="5573280"/>
                <a:ext cx="57797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𝑝𝐻</m:t>
                      </m:r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8211" y="5573280"/>
                <a:ext cx="577979" cy="430887"/>
              </a:xfrm>
              <a:prstGeom prst="rect">
                <a:avLst/>
              </a:prstGeom>
              <a:blipFill>
                <a:blip r:embed="rId6"/>
                <a:stretch>
                  <a:fillRect l="-17895" t="-5634" r="-14737" b="-2112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044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Benjamin\Desktop\Prepa_Agreg\Leçons\Chimie\LC19_Solubilité\440px-Bauxite_bedarieux_heraul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07" r="17521" b="16667"/>
          <a:stretch/>
        </p:blipFill>
        <p:spPr bwMode="auto">
          <a:xfrm>
            <a:off x="-1784" y="1449975"/>
            <a:ext cx="6097740" cy="5408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C:\Users\Benjamin\Desktop\Prepa_Agreg\Leçons\Chimie\LC19_Solubilité\1.8630583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261"/>
          <a:stretch/>
        </p:blipFill>
        <p:spPr bwMode="auto">
          <a:xfrm>
            <a:off x="5522020" y="1449977"/>
            <a:ext cx="6665626" cy="5408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Oval 5"/>
              <p:cNvSpPr/>
              <p:nvPr/>
            </p:nvSpPr>
            <p:spPr>
              <a:xfrm>
                <a:off x="552419" y="1679732"/>
                <a:ext cx="2214091" cy="1336685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fr-FR" sz="24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Al</m:t>
                          </m:r>
                        </m:e>
                        <m:sub>
                          <m:r>
                            <a:rPr lang="fr-FR" sz="24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fr-FR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fr-FR" sz="24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O</m:t>
                          </m:r>
                        </m:e>
                        <m:sub>
                          <m:r>
                            <a:rPr lang="fr-FR" sz="24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r>
                  <a:rPr lang="fr-FR" sz="2400" dirty="0" smtClean="0">
                    <a:solidFill>
                      <a:schemeClr val="tx1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/>
                </a:r>
                <a:br>
                  <a:rPr lang="fr-FR" sz="2400" dirty="0" smtClean="0">
                    <a:solidFill>
                      <a:schemeClr val="tx1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</a:br>
                <a14:m>
                  <m:oMath xmlns:m="http://schemas.openxmlformats.org/officeDocument/2006/math">
                    <m:r>
                      <a:rPr lang="fr-FR" sz="1600" b="0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fr-FR" sz="160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~</m:t>
                    </m:r>
                    <m:r>
                      <a:rPr lang="fr-FR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6</m:t>
                    </m:r>
                    <m:r>
                      <a:rPr lang="fr-FR" sz="16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0%</m:t>
                    </m:r>
                  </m:oMath>
                </a14:m>
                <a:r>
                  <a:rPr lang="fr-FR" sz="1600" dirty="0" smtClean="0">
                    <a:solidFill>
                      <a:schemeClr val="tx1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)</a:t>
                </a:r>
                <a:endParaRPr lang="fr-FR" sz="1600" dirty="0">
                  <a:solidFill>
                    <a:schemeClr val="tx1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4" name="Oval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19" y="1679732"/>
                <a:ext cx="2214091" cy="1336685"/>
              </a:xfrm>
              <a:prstGeom prst="ellipse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Oval 8"/>
              <p:cNvSpPr/>
              <p:nvPr/>
            </p:nvSpPr>
            <p:spPr>
              <a:xfrm>
                <a:off x="3103513" y="1810016"/>
                <a:ext cx="1804074" cy="1057929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fr-FR" sz="24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Fe</m:t>
                          </m:r>
                        </m:e>
                        <m:sub>
                          <m:r>
                            <a:rPr lang="fr-FR" sz="24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fr-FR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fr-FR" sz="24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O</m:t>
                          </m:r>
                        </m:e>
                        <m:sub>
                          <m:r>
                            <a:rPr lang="fr-FR" sz="24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r>
                  <a:rPr lang="fr-FR" sz="2400" dirty="0" smtClean="0">
                    <a:solidFill>
                      <a:schemeClr val="tx1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/>
                </a:r>
                <a:br>
                  <a:rPr lang="fr-FR" sz="2400" dirty="0" smtClean="0">
                    <a:solidFill>
                      <a:schemeClr val="tx1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</a:br>
                <a14:m>
                  <m:oMath xmlns:m="http://schemas.openxmlformats.org/officeDocument/2006/math">
                    <m:r>
                      <a:rPr lang="fr-FR" sz="1600" b="0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fr-FR" sz="160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~</m:t>
                    </m:r>
                    <m:r>
                      <a:rPr lang="fr-FR" sz="16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20%</m:t>
                    </m:r>
                  </m:oMath>
                </a14:m>
                <a:r>
                  <a:rPr lang="fr-FR" sz="1600" dirty="0" smtClean="0">
                    <a:solidFill>
                      <a:schemeClr val="tx1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)</a:t>
                </a:r>
                <a:endParaRPr lang="fr-FR" sz="1600" dirty="0">
                  <a:solidFill>
                    <a:schemeClr val="tx1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5" name="Oval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3513" y="1810016"/>
                <a:ext cx="1804074" cy="1057929"/>
              </a:xfrm>
              <a:prstGeom prst="ellipse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val 9"/>
              <p:cNvSpPr/>
              <p:nvPr/>
            </p:nvSpPr>
            <p:spPr>
              <a:xfrm>
                <a:off x="0" y="4061700"/>
                <a:ext cx="1107045" cy="667571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chemeClr val="tx1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Si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fr-FR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O</m:t>
                        </m:r>
                      </m:e>
                      <m:sub>
                        <m:r>
                          <a:rPr lang="fr-FR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fr-FR" dirty="0">
                  <a:solidFill>
                    <a:schemeClr val="tx1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6" name="Oval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61700"/>
                <a:ext cx="1107045" cy="667571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val 10"/>
              <p:cNvSpPr/>
              <p:nvPr/>
            </p:nvSpPr>
            <p:spPr>
              <a:xfrm>
                <a:off x="4211569" y="5856643"/>
                <a:ext cx="1107045" cy="667571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chemeClr val="tx1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Ti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fr-FR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O</m:t>
                        </m:r>
                      </m:e>
                      <m:sub>
                        <m:r>
                          <a:rPr lang="fr-FR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fr-FR" dirty="0">
                  <a:solidFill>
                    <a:schemeClr val="tx1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7" name="Oval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569" y="5856643"/>
                <a:ext cx="1107045" cy="667571"/>
              </a:xfrm>
              <a:prstGeom prst="ellipse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val 11"/>
          <p:cNvSpPr/>
          <p:nvPr/>
        </p:nvSpPr>
        <p:spPr>
          <a:xfrm>
            <a:off x="2711423" y="6190429"/>
            <a:ext cx="1107045" cy="66757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CaO</a:t>
            </a:r>
            <a:endParaRPr lang="fr-FR" dirty="0">
              <a:solidFill>
                <a:schemeClr val="tx1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144997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La bauxite : source principale d’Aluminium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656392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828644" y="1935530"/>
            <a:ext cx="8534709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0" y="-26125"/>
            <a:ext cx="12192000" cy="989684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Tracé d’un diagramme d’existence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1828644" y="1935530"/>
                <a:ext cx="8597225" cy="2357953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fr-FR" sz="2400" u="sng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Méthode : </a:t>
                </a:r>
              </a:p>
              <a:p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 marL="342900" indent="-342900">
                  <a:buAutoNum type="arabicParenR"/>
                </a:pP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Choisir l’ion à concentration variable </a:t>
                </a:r>
                <a:r>
                  <a:rPr lang="fr-FR" sz="2400" dirty="0" smtClean="0">
                    <a:solidFill>
                      <a:srgbClr val="0070C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fr-FR" sz="24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</m:ctrlPr>
                      </m:sSubSupPr>
                      <m:e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𝐻𝑂</m:t>
                        </m:r>
                      </m:e>
                      <m:sub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𝑎𝑞</m:t>
                        </m:r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)</m:t>
                        </m:r>
                      </m:sub>
                      <m:sup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−</m:t>
                        </m:r>
                      </m:sup>
                    </m:sSubSup>
                  </m:oMath>
                </a14:m>
                <a:endParaRPr lang="fr-FR" sz="24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 marL="342900" indent="-342900">
                  <a:buAutoNum type="arabicParenR"/>
                </a:pP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Tracer l’axe en –log de cette concentration</a:t>
                </a:r>
              </a:p>
              <a:p>
                <a:pPr marL="342900" indent="-342900">
                  <a:buAutoNum type="arabicParenR"/>
                </a:pP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Placer les espèces restantes</a:t>
                </a:r>
              </a:p>
              <a:p>
                <a:pPr marL="342900" indent="-342900">
                  <a:buFontTx/>
                  <a:buAutoNum type="arabicParenR"/>
                </a:pPr>
                <a:r>
                  <a:rPr lang="fr-FR" sz="2400" dirty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Calculer la valeur de la concentration à la frontière à partir du </a:t>
                </a:r>
                <a:r>
                  <a:rPr lang="fr-FR" sz="2400" dirty="0" err="1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Ks</a:t>
                </a:r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644" y="1935530"/>
                <a:ext cx="8597225" cy="2357953"/>
              </a:xfrm>
              <a:prstGeom prst="rect">
                <a:avLst/>
              </a:prstGeom>
              <a:blipFill>
                <a:blip r:embed="rId2"/>
                <a:stretch>
                  <a:fillRect l="-2128" t="-2073" r="-71" b="-1139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/>
              <p:cNvSpPr txBox="1"/>
              <p:nvPr/>
            </p:nvSpPr>
            <p:spPr>
              <a:xfrm>
                <a:off x="3682709" y="1177524"/>
                <a:ext cx="4826578" cy="5159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𝐴𝑙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3+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+3</m:t>
                      </m:r>
                      <m:sSubSup>
                        <m:sSub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𝐻𝑂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𝐴𝑙</m:t>
                      </m:r>
                      <m:sSub>
                        <m:sSubPr>
                          <m:ctrlP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𝑂𝐻</m:t>
                          </m:r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3(</m:t>
                          </m:r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709" y="1177524"/>
                <a:ext cx="4826578" cy="5159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Connecteur droit avec flèche 8"/>
          <p:cNvCxnSpPr/>
          <p:nvPr/>
        </p:nvCxnSpPr>
        <p:spPr>
          <a:xfrm>
            <a:off x="1031264" y="5852159"/>
            <a:ext cx="9522823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5451642" y="5055325"/>
            <a:ext cx="0" cy="796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ZoneTexte 10"/>
              <p:cNvSpPr txBox="1"/>
              <p:nvPr/>
            </p:nvSpPr>
            <p:spPr>
              <a:xfrm>
                <a:off x="2565803" y="5057370"/>
                <a:ext cx="1008674" cy="5159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𝐴𝑙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3+</m:t>
                          </m:r>
                        </m:sup>
                      </m:sSubSup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5803" y="5057370"/>
                <a:ext cx="1008674" cy="5159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ZoneTexte 11"/>
              <p:cNvSpPr txBox="1"/>
              <p:nvPr/>
            </p:nvSpPr>
            <p:spPr>
              <a:xfrm>
                <a:off x="7012054" y="5120631"/>
                <a:ext cx="1787862" cy="4723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𝐴𝑙</m:t>
                      </m:r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𝑂𝐻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2054" y="5120631"/>
                <a:ext cx="1787862" cy="47237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ZoneTexte 12"/>
              <p:cNvSpPr txBox="1"/>
              <p:nvPr/>
            </p:nvSpPr>
            <p:spPr>
              <a:xfrm>
                <a:off x="10698211" y="5573280"/>
                <a:ext cx="57797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𝑝𝐻</m:t>
                      </m:r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8211" y="5573280"/>
                <a:ext cx="577979" cy="430887"/>
              </a:xfrm>
              <a:prstGeom prst="rect">
                <a:avLst/>
              </a:prstGeom>
              <a:blipFill>
                <a:blip r:embed="rId6"/>
                <a:stretch>
                  <a:fillRect l="-17895" t="-5634" r="-14737" b="-2112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752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828644" y="1935530"/>
            <a:ext cx="8534709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0" y="-26125"/>
            <a:ext cx="12192000" cy="989684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Tracé d’un diagramme d’existence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1828644" y="1935530"/>
                <a:ext cx="8597225" cy="2357953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fr-FR" sz="2400" u="sng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Méthode : </a:t>
                </a:r>
              </a:p>
              <a:p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 marL="342900" indent="-342900">
                  <a:buAutoNum type="arabicParenR"/>
                </a:pP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Choisir l’ion à concentration variable </a:t>
                </a:r>
                <a:r>
                  <a:rPr lang="fr-FR" sz="2400" dirty="0" smtClean="0">
                    <a:solidFill>
                      <a:srgbClr val="0070C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fr-FR" sz="24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</m:ctrlPr>
                      </m:sSubSupPr>
                      <m:e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𝐻𝑂</m:t>
                        </m:r>
                      </m:e>
                      <m:sub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𝑎𝑞</m:t>
                        </m:r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)</m:t>
                        </m:r>
                      </m:sub>
                      <m:sup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−</m:t>
                        </m:r>
                      </m:sup>
                    </m:sSubSup>
                  </m:oMath>
                </a14:m>
                <a:endParaRPr lang="fr-FR" sz="24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 marL="342900" indent="-342900">
                  <a:buAutoNum type="arabicParenR"/>
                </a:pP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Tracer l’axe en –log de cette concentration</a:t>
                </a:r>
              </a:p>
              <a:p>
                <a:pPr marL="342900" indent="-342900">
                  <a:buAutoNum type="arabicParenR"/>
                </a:pP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Placer les espèces restantes</a:t>
                </a:r>
              </a:p>
              <a:p>
                <a:pPr marL="342900" indent="-342900">
                  <a:buFontTx/>
                  <a:buAutoNum type="arabicParenR"/>
                </a:pPr>
                <a:r>
                  <a:rPr lang="fr-FR" sz="2400" dirty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Calculer la valeur de la concentration à la frontière à partir du </a:t>
                </a:r>
                <a:r>
                  <a:rPr lang="fr-FR" sz="2400" dirty="0" err="1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Ks</a:t>
                </a:r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644" y="1935530"/>
                <a:ext cx="8597225" cy="2357953"/>
              </a:xfrm>
              <a:prstGeom prst="rect">
                <a:avLst/>
              </a:prstGeom>
              <a:blipFill>
                <a:blip r:embed="rId2"/>
                <a:stretch>
                  <a:fillRect l="-2128" t="-2073" r="-71" b="-1139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/>
              <p:cNvSpPr txBox="1"/>
              <p:nvPr/>
            </p:nvSpPr>
            <p:spPr>
              <a:xfrm>
                <a:off x="3682709" y="1177524"/>
                <a:ext cx="4826578" cy="5159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𝐴𝑙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3+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+3</m:t>
                      </m:r>
                      <m:sSubSup>
                        <m:sSub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𝐻𝑂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𝐴𝑙</m:t>
                      </m:r>
                      <m:sSub>
                        <m:sSubPr>
                          <m:ctrlP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𝑂𝐻</m:t>
                          </m:r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3(</m:t>
                          </m:r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709" y="1177524"/>
                <a:ext cx="4826578" cy="5159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Connecteur droit avec flèche 13"/>
          <p:cNvCxnSpPr/>
          <p:nvPr/>
        </p:nvCxnSpPr>
        <p:spPr>
          <a:xfrm>
            <a:off x="1031264" y="5852159"/>
            <a:ext cx="9522823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5451642" y="5055325"/>
            <a:ext cx="0" cy="796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ZoneTexte 16"/>
              <p:cNvSpPr txBox="1"/>
              <p:nvPr/>
            </p:nvSpPr>
            <p:spPr>
              <a:xfrm>
                <a:off x="2565803" y="5057370"/>
                <a:ext cx="1008674" cy="5159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𝐴𝑙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3+</m:t>
                          </m:r>
                        </m:sup>
                      </m:sSubSup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17" name="ZoneText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5803" y="5057370"/>
                <a:ext cx="1008674" cy="5159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ZoneTexte 17"/>
              <p:cNvSpPr txBox="1"/>
              <p:nvPr/>
            </p:nvSpPr>
            <p:spPr>
              <a:xfrm>
                <a:off x="7012054" y="5120631"/>
                <a:ext cx="1787862" cy="4723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𝐴𝑙</m:t>
                      </m:r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𝑂𝐻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18" name="ZoneText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2054" y="5120631"/>
                <a:ext cx="1787862" cy="47237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ZoneTexte 18"/>
              <p:cNvSpPr txBox="1"/>
              <p:nvPr/>
            </p:nvSpPr>
            <p:spPr>
              <a:xfrm>
                <a:off x="10698211" y="5573280"/>
                <a:ext cx="57797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𝑝𝐻</m:t>
                      </m:r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19" name="ZoneText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8211" y="5573280"/>
                <a:ext cx="577979" cy="430887"/>
              </a:xfrm>
              <a:prstGeom prst="rect">
                <a:avLst/>
              </a:prstGeom>
              <a:blipFill>
                <a:blip r:embed="rId6"/>
                <a:stretch>
                  <a:fillRect l="-17895" t="-5634" r="-14737" b="-2112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ZoneTexte 19"/>
          <p:cNvSpPr txBox="1"/>
          <p:nvPr/>
        </p:nvSpPr>
        <p:spPr>
          <a:xfrm>
            <a:off x="5134888" y="4532104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4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3973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828644" y="1935530"/>
            <a:ext cx="8534709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0" y="-26125"/>
            <a:ext cx="12192000" cy="989684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Tracé d’un diagramme d’existence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1828644" y="1935530"/>
                <a:ext cx="8597225" cy="2357953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fr-FR" sz="2400" u="sng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Méthode : </a:t>
                </a:r>
              </a:p>
              <a:p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 marL="342900" indent="-342900">
                  <a:buAutoNum type="arabicParenR"/>
                </a:pP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Choisir l’ion à concentration variable </a:t>
                </a:r>
                <a:r>
                  <a:rPr lang="fr-FR" sz="2400" dirty="0" smtClean="0">
                    <a:solidFill>
                      <a:srgbClr val="0070C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fr-FR" sz="24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</m:ctrlPr>
                      </m:sSubSupPr>
                      <m:e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𝐻𝑂</m:t>
                        </m:r>
                      </m:e>
                      <m:sub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𝑎𝑞</m:t>
                        </m:r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)</m:t>
                        </m:r>
                      </m:sub>
                      <m:sup>
                        <m:r>
                          <a:rPr lang="fr-FR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  <a:sym typeface="Wingdings" panose="05000000000000000000" pitchFamily="2" charset="2"/>
                          </a:rPr>
                          <m:t>−</m:t>
                        </m:r>
                      </m:sup>
                    </m:sSubSup>
                  </m:oMath>
                </a14:m>
                <a:endParaRPr lang="fr-FR" sz="24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 marL="342900" indent="-342900">
                  <a:buAutoNum type="arabicParenR"/>
                </a:pP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Tracer l’axe en –log de cette concentration</a:t>
                </a:r>
              </a:p>
              <a:p>
                <a:pPr marL="342900" indent="-342900">
                  <a:buAutoNum type="arabicParenR"/>
                </a:pP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Placer les espèces restantes</a:t>
                </a:r>
              </a:p>
              <a:p>
                <a:pPr marL="342900" indent="-342900">
                  <a:buFontTx/>
                  <a:buAutoNum type="arabicParenR"/>
                </a:pPr>
                <a:r>
                  <a:rPr lang="fr-FR" sz="2400" dirty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Calculer la valeur de la concentration à la frontière à partir du </a:t>
                </a:r>
                <a:r>
                  <a:rPr lang="fr-FR" sz="2400" dirty="0" err="1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Ks</a:t>
                </a:r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644" y="1935530"/>
                <a:ext cx="8597225" cy="2357953"/>
              </a:xfrm>
              <a:prstGeom prst="rect">
                <a:avLst/>
              </a:prstGeom>
              <a:blipFill>
                <a:blip r:embed="rId2"/>
                <a:stretch>
                  <a:fillRect l="-2128" t="-2073" r="-71" b="-1139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/>
              <p:cNvSpPr txBox="1"/>
              <p:nvPr/>
            </p:nvSpPr>
            <p:spPr>
              <a:xfrm>
                <a:off x="3682709" y="1177524"/>
                <a:ext cx="4826578" cy="5159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𝐴𝑙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3+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+3</m:t>
                      </m:r>
                      <m:sSubSup>
                        <m:sSub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𝐻𝑂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𝐴𝑙</m:t>
                      </m:r>
                      <m:sSub>
                        <m:sSubPr>
                          <m:ctrlP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𝑂𝐻</m:t>
                          </m:r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3(</m:t>
                          </m:r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709" y="1177524"/>
                <a:ext cx="4826578" cy="5159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Connecteur droit avec flèche 13"/>
          <p:cNvCxnSpPr/>
          <p:nvPr/>
        </p:nvCxnSpPr>
        <p:spPr>
          <a:xfrm>
            <a:off x="1031264" y="5852159"/>
            <a:ext cx="9522823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5451642" y="5055325"/>
            <a:ext cx="0" cy="796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ZoneTexte 16"/>
              <p:cNvSpPr txBox="1"/>
              <p:nvPr/>
            </p:nvSpPr>
            <p:spPr>
              <a:xfrm>
                <a:off x="2565803" y="5057370"/>
                <a:ext cx="1008674" cy="5159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𝐴𝑙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3+</m:t>
                          </m:r>
                        </m:sup>
                      </m:sSubSup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17" name="ZoneText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5803" y="5057370"/>
                <a:ext cx="1008674" cy="5159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ZoneTexte 17"/>
              <p:cNvSpPr txBox="1"/>
              <p:nvPr/>
            </p:nvSpPr>
            <p:spPr>
              <a:xfrm>
                <a:off x="7012054" y="5120631"/>
                <a:ext cx="1787862" cy="4723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𝐴𝑙</m:t>
                      </m:r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𝑂𝐻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18" name="ZoneText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2054" y="5120631"/>
                <a:ext cx="1787862" cy="47237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ZoneTexte 18"/>
              <p:cNvSpPr txBox="1"/>
              <p:nvPr/>
            </p:nvSpPr>
            <p:spPr>
              <a:xfrm>
                <a:off x="10698211" y="5573280"/>
                <a:ext cx="57797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𝑝𝐻</m:t>
                      </m:r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19" name="ZoneText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8211" y="5573280"/>
                <a:ext cx="577979" cy="430887"/>
              </a:xfrm>
              <a:prstGeom prst="rect">
                <a:avLst/>
              </a:prstGeom>
              <a:blipFill>
                <a:blip r:embed="rId6"/>
                <a:stretch>
                  <a:fillRect l="-17895" t="-5634" r="-14737" b="-2112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ZoneTexte 19"/>
          <p:cNvSpPr txBox="1"/>
          <p:nvPr/>
        </p:nvSpPr>
        <p:spPr>
          <a:xfrm>
            <a:off x="5134888" y="4532104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4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6095999" y="6140410"/>
            <a:ext cx="3898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Domaine d’existence du solide</a:t>
            </a:r>
            <a:endParaRPr lang="fr-FR" sz="24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476737" y="6140410"/>
            <a:ext cx="47211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Domaine de prédominance du cation</a:t>
            </a:r>
            <a:endParaRPr lang="fr-FR" sz="24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9914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26126"/>
            <a:ext cx="12192000" cy="144997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Influence de la température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578210" y="2070463"/>
            <a:ext cx="992259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Calcaire</a:t>
            </a:r>
            <a:endParaRPr lang="fr-FR" sz="2400" dirty="0" smtClean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454268" y="2070463"/>
            <a:ext cx="1030731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Alumine</a:t>
            </a:r>
            <a:endParaRPr lang="fr-FR" sz="2400" dirty="0" smtClean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26558" y="2823890"/>
            <a:ext cx="3486150" cy="3248025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331264" y="2823890"/>
            <a:ext cx="3486150" cy="324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91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26126"/>
            <a:ext cx="12192000" cy="144997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Influence de la température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578210" y="2070463"/>
            <a:ext cx="992259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Calcaire</a:t>
            </a:r>
            <a:endParaRPr lang="fr-FR" sz="2400" dirty="0" smtClean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454268" y="2070463"/>
            <a:ext cx="1030731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Alumine</a:t>
            </a:r>
            <a:endParaRPr lang="fr-FR" sz="2400" dirty="0" smtClean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26558" y="2823890"/>
            <a:ext cx="3486150" cy="3248025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331264" y="2823890"/>
            <a:ext cx="3486150" cy="3248025"/>
          </a:xfrm>
          <a:prstGeom prst="rect">
            <a:avLst/>
          </a:prstGeom>
        </p:spPr>
      </p:pic>
      <p:pic>
        <p:nvPicPr>
          <p:cNvPr id="1026" name="Picture 2" descr="Décapeur thermique Bosch - EasyHeat 500 (1600W, débit d'air: 240 / 450  l/min, température: 300/500°C) - Cdiscount Bricolage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65"/>
          <a:stretch/>
        </p:blipFill>
        <p:spPr bwMode="auto">
          <a:xfrm>
            <a:off x="3112508" y="4585062"/>
            <a:ext cx="2599509" cy="225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Décapeur thermique Bosch - EasyHeat 500 (1600W, débit d'air: 240 / 450  l/min, température: 300/500°C) - Cdiscount Bricolage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956"/>
          <a:stretch/>
        </p:blipFill>
        <p:spPr bwMode="auto">
          <a:xfrm>
            <a:off x="9404451" y="4621291"/>
            <a:ext cx="2599509" cy="2236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939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16964" y="2639512"/>
            <a:ext cx="3600450" cy="348615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26126"/>
            <a:ext cx="12192000" cy="144997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Influence de la température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578210" y="2070463"/>
            <a:ext cx="992259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Calcaire</a:t>
            </a:r>
            <a:endParaRPr lang="fr-FR" sz="2400" dirty="0" smtClean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454268" y="2070463"/>
            <a:ext cx="1030731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Alumine</a:t>
            </a:r>
            <a:endParaRPr lang="fr-FR" sz="2400" dirty="0" smtClean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17999" y="2877637"/>
            <a:ext cx="3228975" cy="324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1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26126"/>
            <a:ext cx="12192000" cy="144997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Influence de la température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oneTexte 2"/>
              <p:cNvSpPr txBox="1"/>
              <p:nvPr/>
            </p:nvSpPr>
            <p:spPr>
              <a:xfrm>
                <a:off x="1071155" y="1887583"/>
                <a:ext cx="10378584" cy="40650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Loi de </a:t>
                </a:r>
                <a:r>
                  <a:rPr lang="fr-FR" sz="2400" dirty="0" err="1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Van’t</a:t>
                </a: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</a:t>
                </a:r>
                <a:r>
                  <a:rPr lang="fr-FR" sz="2400" dirty="0" err="1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Hoff</a:t>
                </a:r>
                <a:endParaRPr lang="fr-FR" sz="24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 algn="ctr"/>
                <a:endParaRPr lang="fr-FR" sz="2400" i="1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func>
                            <m:func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fr-FR" sz="2400" b="0" i="0" smtClean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fr-FR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sz="2400" b="0" i="1" smtClean="0">
                                          <a:latin typeface="Cambria Math" panose="02040503050406030204" pitchFamily="18" charset="0"/>
                                        </a:rPr>
                                        <m:t>𝐾</m:t>
                                      </m:r>
                                    </m:e>
                                    <m:sub>
                                      <m:r>
                                        <a:rPr lang="fr-FR" sz="2400" b="0" i="1" smtClean="0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func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𝑑𝑇</m:t>
                          </m:r>
                        </m:den>
                      </m:f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e>
                            <m:sub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sSup>
                            <m:sSup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sSup>
                            <m:sSup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fr-FR" sz="2400" b="0" dirty="0" smtClean="0">
                  <a:latin typeface="Amiri" panose="00000500000000000000" pitchFamily="2" charset="-78"/>
                </a:endParaRPr>
              </a:p>
              <a:p>
                <a:pPr algn="ctr"/>
                <a:endParaRPr lang="fr-FR" sz="24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 algn="ctr"/>
                <a:endParaRPr lang="fr-FR" sz="24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 marL="342900" indent="-342900">
                  <a:buFontTx/>
                  <a:buChar char="-"/>
                </a:pPr>
                <a:r>
                  <a:rPr lang="fr-FR" sz="2400" u="sng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Si dissolution endothermique : </a:t>
                </a:r>
              </a:p>
              <a:p>
                <a:pPr/>
                <a:r>
                  <a:rPr lang="fr-FR" sz="2400" dirty="0" err="1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Ks</a:t>
                </a: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augmente avec T </a:t>
                </a: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  <a:sym typeface="Wingdings" panose="05000000000000000000" pitchFamily="2" charset="2"/>
                  </a:rPr>
                  <a:t></a:t>
                </a: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la solubilité augmente avec la température</a:t>
                </a:r>
              </a:p>
              <a:p>
                <a:pPr/>
                <a:endParaRPr lang="fr-FR" sz="24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 marL="342900" indent="-342900">
                  <a:buFontTx/>
                  <a:buChar char="-"/>
                </a:pPr>
                <a:r>
                  <a:rPr lang="fr-FR" sz="2400" u="sng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Si dissolution exothermique : </a:t>
                </a:r>
              </a:p>
              <a:p>
                <a:pPr/>
                <a:r>
                  <a:rPr lang="fr-FR" sz="2400" dirty="0" err="1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Ks</a:t>
                </a: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diminue avec T </a:t>
                </a: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  <a:sym typeface="Wingdings" panose="05000000000000000000" pitchFamily="2" charset="2"/>
                  </a:rPr>
                  <a:t> la solubilité diminue avec la température</a:t>
                </a:r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1155" y="1887583"/>
                <a:ext cx="10378584" cy="4065087"/>
              </a:xfrm>
              <a:prstGeom prst="rect">
                <a:avLst/>
              </a:prstGeom>
              <a:blipFill>
                <a:blip r:embed="rId2"/>
                <a:stretch>
                  <a:fillRect l="-2644" t="-2402" b="-420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805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26126"/>
            <a:ext cx="12192000" cy="144997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Influence </a:t>
            </a:r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du pH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/>
              <p:cNvSpPr txBox="1"/>
              <p:nvPr/>
            </p:nvSpPr>
            <p:spPr>
              <a:xfrm>
                <a:off x="6096000" y="5003077"/>
                <a:ext cx="2904000" cy="4972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Précipité 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𝐶𝑎𝐶𝑂</m:t>
                        </m:r>
                      </m:e>
                      <m:sub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3(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5003077"/>
                <a:ext cx="2904000" cy="497252"/>
              </a:xfrm>
              <a:prstGeom prst="rect">
                <a:avLst/>
              </a:prstGeom>
              <a:blipFill>
                <a:blip r:embed="rId2"/>
                <a:stretch>
                  <a:fillRect l="-3151" t="-1235" b="-2963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61507" y="3177543"/>
            <a:ext cx="3638550" cy="3457575"/>
          </a:xfrm>
          <a:prstGeom prst="rect">
            <a:avLst/>
          </a:prstGeom>
        </p:spPr>
      </p:pic>
      <p:cxnSp>
        <p:nvCxnSpPr>
          <p:cNvPr id="4" name="Connecteur droit avec flèche 3"/>
          <p:cNvCxnSpPr>
            <a:stCxn id="6" idx="1"/>
          </p:cNvCxnSpPr>
          <p:nvPr/>
        </p:nvCxnSpPr>
        <p:spPr>
          <a:xfrm flipH="1" flipV="1">
            <a:off x="3944983" y="5225143"/>
            <a:ext cx="2151017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944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26126"/>
            <a:ext cx="12192000" cy="144997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Influence </a:t>
            </a:r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du pH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/>
              <p:cNvSpPr txBox="1"/>
              <p:nvPr/>
            </p:nvSpPr>
            <p:spPr>
              <a:xfrm>
                <a:off x="6096000" y="5003077"/>
                <a:ext cx="2904000" cy="4972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Précipité 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𝐶𝑎𝐶𝑂</m:t>
                        </m:r>
                      </m:e>
                      <m:sub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3(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5003077"/>
                <a:ext cx="2904000" cy="497252"/>
              </a:xfrm>
              <a:prstGeom prst="rect">
                <a:avLst/>
              </a:prstGeom>
              <a:blipFill>
                <a:blip r:embed="rId2"/>
                <a:stretch>
                  <a:fillRect l="-3151" t="-1235" b="-2963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61507" y="3177543"/>
            <a:ext cx="3638550" cy="3457575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37198" y="1381264"/>
            <a:ext cx="4467225" cy="4905375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6015551" y="2307774"/>
            <a:ext cx="3951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Acide chlorhydrique concentré</a:t>
            </a:r>
            <a:endParaRPr lang="fr-FR" sz="24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10" name="Connecteur droit avec flèche 9"/>
          <p:cNvCxnSpPr/>
          <p:nvPr/>
        </p:nvCxnSpPr>
        <p:spPr>
          <a:xfrm flipH="1" flipV="1">
            <a:off x="3944983" y="5225143"/>
            <a:ext cx="2151017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H="1" flipV="1">
            <a:off x="3918857" y="2503715"/>
            <a:ext cx="198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756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83267" y="1407390"/>
            <a:ext cx="3676650" cy="486727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26126"/>
            <a:ext cx="12192000" cy="144997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Influence </a:t>
            </a:r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du pH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096000" y="5003077"/>
            <a:ext cx="3114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Disparition du précipité</a:t>
            </a:r>
            <a:endParaRPr lang="fr-FR" sz="2400" dirty="0">
              <a:solidFill>
                <a:srgbClr val="FF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015551" y="2307774"/>
            <a:ext cx="3951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Acide chlorhydrique concentré</a:t>
            </a:r>
            <a:endParaRPr lang="fr-FR" sz="24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11" name="Connecteur droit avec flèche 10"/>
          <p:cNvCxnSpPr/>
          <p:nvPr/>
        </p:nvCxnSpPr>
        <p:spPr>
          <a:xfrm flipH="1" flipV="1">
            <a:off x="3944983" y="5225143"/>
            <a:ext cx="2151017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H="1" flipV="1">
            <a:off x="3918857" y="2503715"/>
            <a:ext cx="198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33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26126"/>
            <a:ext cx="12192000" cy="144997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Produit de solubilité : cas général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3120826" y="1848394"/>
                <a:ext cx="5950347" cy="43040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:r>
                  <a:rPr lang="fr-FR" sz="2800" u="sng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Equilibre de solubilité :</a:t>
                </a:r>
              </a:p>
              <a:p>
                <a:pPr algn="ctr"/>
                <a:r>
                  <a:rPr lang="fr-FR" sz="28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sSubSup>
                        <m:sSub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sSubSup>
                        <m:sSub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</m:oMath>
                  </m:oMathPara>
                </a14:m>
                <a:endParaRPr lang="fr-FR" sz="2800" i="1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 algn="ctr"/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 algn="ctr"/>
                <a:endParaRPr lang="fr-FR" sz="16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 algn="ctr"/>
                <a:endParaRPr lang="fr-FR" sz="28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 algn="ctr"/>
                <a:r>
                  <a:rPr lang="fr-FR" sz="28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Si on est dans une solution saturée alors :</a:t>
                </a:r>
              </a:p>
              <a:p>
                <a:pPr algn="ctr"/>
                <a:r>
                  <a:rPr lang="fr-FR" sz="28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</a:t>
                </a:r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fr-F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p>
                                      <m: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  <m: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sSup>
                            <m:sSup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fr-F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p>
                                      <m: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  <m: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fr-F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p>
                                      <m: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fr-FR" sz="2800" i="1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0826" y="1848394"/>
                <a:ext cx="5950347" cy="4304063"/>
              </a:xfrm>
              <a:prstGeom prst="rect">
                <a:avLst/>
              </a:prstGeom>
              <a:blipFill>
                <a:blip r:embed="rId2"/>
                <a:stretch>
                  <a:fillRect l="-3279" t="-2550" r="-307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4219303" y="4794066"/>
            <a:ext cx="3905794" cy="1593668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09875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26126"/>
            <a:ext cx="12192000" cy="144997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Influence </a:t>
            </a:r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du pH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/>
              <p:cNvSpPr txBox="1"/>
              <p:nvPr/>
            </p:nvSpPr>
            <p:spPr>
              <a:xfrm>
                <a:off x="2007676" y="2555422"/>
                <a:ext cx="9044143" cy="26858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𝐶𝑎𝐶𝑂</m:t>
                        </m:r>
                      </m:e>
                      <m:sub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3(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= </m:t>
                    </m:r>
                    <m:sSubSup>
                      <m:sSubSupPr>
                        <m:ctrlPr>
                          <a:rPr lang="fr-FR" sz="2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𝐶𝑎</m:t>
                        </m:r>
                      </m:e>
                      <m:sub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𝑎𝑞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  <m:sup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2+</m:t>
                        </m:r>
                      </m:sup>
                    </m:sSubSup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+ </m:t>
                    </m:r>
                    <m:sSubSup>
                      <m:sSubSupPr>
                        <m:ctrlPr>
                          <a:rPr lang="fr-FR" sz="2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𝐶𝑂</m:t>
                        </m:r>
                      </m:e>
                      <m:sub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3(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𝑎𝑞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  <m:sup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2−</m:t>
                        </m:r>
                      </m:sup>
                    </m:sSubSup>
                  </m:oMath>
                </a14:m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fr-FR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endParaRPr lang="fr-FR" sz="24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 algn="ctr"/>
                <a:endParaRPr lang="fr-FR" sz="24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 algn="ctr"/>
                <a14:m>
                  <m:oMath xmlns:m="http://schemas.openxmlformats.org/officeDocument/2006/math">
                    <m:sSubSup>
                      <m:sSubSupPr>
                        <m:ctrlPr>
                          <a:rPr lang="fr-FR" sz="24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𝐶𝑂</m:t>
                        </m:r>
                      </m:e>
                      <m:sub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3(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𝑎𝑞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  <m:sup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2−</m:t>
                        </m:r>
                      </m:sup>
                    </m:sSubSup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fr-FR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Sup>
                      <m:sSubSupPr>
                        <m:ctrlPr>
                          <a:rPr lang="fr-FR" sz="2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𝑎𝑞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  <m:sup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bSup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= </m:t>
                    </m:r>
                    <m:sSubSup>
                      <m:sSubSupPr>
                        <m:ctrlPr>
                          <a:rPr lang="fr-FR" sz="2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𝐻𝐶𝑂</m:t>
                        </m:r>
                      </m:e>
                      <m:sub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3(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𝑎𝑞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  <m:sup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bSup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fr-FR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fr-FR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fr-F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fr-FR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</m:den>
                    </m:f>
                  </m:oMath>
                </a14:m>
                <a:endParaRPr lang="fr-FR" sz="24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 algn="ctr"/>
                <a:endParaRPr lang="fr-FR" sz="24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 algn="ctr"/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𝐶𝑎𝐶𝑂</m:t>
                        </m:r>
                      </m:e>
                      <m:sub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3(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fr-FR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Sup>
                      <m:sSubSupPr>
                        <m:ctrlPr>
                          <a:rPr lang="fr-FR" sz="2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𝑎𝑞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  <m:sup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bSup>
                  </m:oMath>
                </a14:m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=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fr-FR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𝐶𝑎</m:t>
                        </m:r>
                      </m:e>
                      <m:sub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𝑎𝑞</m:t>
                        </m:r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  <m:sup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2+</m:t>
                        </m:r>
                      </m:sup>
                    </m:sSubSup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fr-FR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𝐻𝐶𝑂</m:t>
                        </m:r>
                      </m:e>
                      <m:sub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3(</m:t>
                        </m:r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𝑎𝑞</m:t>
                        </m:r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  <m:sup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bSup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fr-F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fr-F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	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lang="fr-FR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fr-FR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fr-FR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fr-FR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fr-FR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</m:den>
                    </m:f>
                    <m:r>
                      <a:rPr lang="fr-FR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&gt; </m:t>
                    </m:r>
                    <m:sSub>
                      <m:sSubPr>
                        <m:ctrlPr>
                          <a:rPr lang="fr-FR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fr-FR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</m:oMath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7676" y="2555422"/>
                <a:ext cx="9044143" cy="2685863"/>
              </a:xfrm>
              <a:prstGeom prst="rect">
                <a:avLst/>
              </a:prstGeom>
              <a:blipFill>
                <a:blip r:embed="rId2"/>
                <a:stretch>
                  <a:fillRect b="-362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Connecteur droit 6"/>
          <p:cNvCxnSpPr/>
          <p:nvPr/>
        </p:nvCxnSpPr>
        <p:spPr>
          <a:xfrm flipV="1">
            <a:off x="1319349" y="4245429"/>
            <a:ext cx="10058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0397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26126"/>
            <a:ext cx="12192000" cy="144997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Influence du pH : application aux oxydes de fer et d’aluminium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1175657" y="3043645"/>
            <a:ext cx="9522823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>
            <a:off x="1175657" y="4606834"/>
            <a:ext cx="9522823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flipV="1">
            <a:off x="3905793" y="2246811"/>
            <a:ext cx="0" cy="796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7598229" y="2246811"/>
            <a:ext cx="0" cy="796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3209108" y="3810000"/>
            <a:ext cx="0" cy="796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ZoneTexte 10"/>
              <p:cNvSpPr txBox="1"/>
              <p:nvPr/>
            </p:nvSpPr>
            <p:spPr>
              <a:xfrm>
                <a:off x="1973038" y="2268580"/>
                <a:ext cx="1105495" cy="5897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320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Al</m:t>
                          </m:r>
                        </m:e>
                        <m:sub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aq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3+</m:t>
                          </m:r>
                        </m:sup>
                      </m:sSubSup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3038" y="2268580"/>
                <a:ext cx="1105495" cy="5897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ZoneTexte 11"/>
              <p:cNvSpPr txBox="1"/>
              <p:nvPr/>
            </p:nvSpPr>
            <p:spPr>
              <a:xfrm>
                <a:off x="1624695" y="3888375"/>
                <a:ext cx="1156792" cy="5897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320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Fe</m:t>
                          </m:r>
                        </m:e>
                        <m:sub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aq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3+</m:t>
                          </m:r>
                        </m:sup>
                      </m:sSubSup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4695" y="3888375"/>
                <a:ext cx="1156792" cy="5897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ZoneTexte 12"/>
              <p:cNvSpPr txBox="1"/>
              <p:nvPr/>
            </p:nvSpPr>
            <p:spPr>
              <a:xfrm>
                <a:off x="4825327" y="2293522"/>
                <a:ext cx="2023183" cy="5398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32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Al</m:t>
                      </m:r>
                      <m:sSub>
                        <m:sSubPr>
                          <m:ctrlPr>
                            <a:rPr lang="fr-FR" sz="3200" b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OH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s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5327" y="2293522"/>
                <a:ext cx="2023183" cy="5398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ZoneTexte 13"/>
              <p:cNvSpPr txBox="1"/>
              <p:nvPr/>
            </p:nvSpPr>
            <p:spPr>
              <a:xfrm>
                <a:off x="8191193" y="2304097"/>
                <a:ext cx="2248884" cy="5585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320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Al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OH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4(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aq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4" name="ZoneText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1193" y="2304097"/>
                <a:ext cx="2248884" cy="55855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ZoneTexte 14"/>
              <p:cNvSpPr txBox="1"/>
              <p:nvPr/>
            </p:nvSpPr>
            <p:spPr>
              <a:xfrm>
                <a:off x="4845651" y="3938503"/>
                <a:ext cx="2083327" cy="5398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32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Fe</m:t>
                      </m:r>
                      <m:sSub>
                        <m:sSubPr>
                          <m:ctrlPr>
                            <a:rPr lang="fr-FR" sz="3200" b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OH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s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5651" y="3938503"/>
                <a:ext cx="2083327" cy="53982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ZoneTexte 15"/>
              <p:cNvSpPr txBox="1"/>
              <p:nvPr/>
            </p:nvSpPr>
            <p:spPr>
              <a:xfrm>
                <a:off x="10842604" y="2764766"/>
                <a:ext cx="62998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3200" b="0" i="0" smtClean="0">
                          <a:latin typeface="Cambria Math" panose="02040503050406030204" pitchFamily="18" charset="0"/>
                        </a:rPr>
                        <m:t>pH</m:t>
                      </m:r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42604" y="2764766"/>
                <a:ext cx="629981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ZoneTexte 16"/>
              <p:cNvSpPr txBox="1"/>
              <p:nvPr/>
            </p:nvSpPr>
            <p:spPr>
              <a:xfrm>
                <a:off x="10843150" y="4351902"/>
                <a:ext cx="62998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3200" b="0" i="0" smtClean="0">
                          <a:latin typeface="Cambria Math" panose="02040503050406030204" pitchFamily="18" charset="0"/>
                        </a:rPr>
                        <m:t>pH</m:t>
                      </m:r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7" name="ZoneText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43150" y="4351902"/>
                <a:ext cx="629981" cy="492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ZoneTexte 17"/>
          <p:cNvSpPr txBox="1"/>
          <p:nvPr/>
        </p:nvSpPr>
        <p:spPr>
          <a:xfrm>
            <a:off x="3718081" y="3140375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4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027007" y="4713716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2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7326359" y="3140375"/>
            <a:ext cx="5661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10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6050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97979" y="1737360"/>
            <a:ext cx="2673530" cy="3396343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-26126"/>
            <a:ext cx="12192000" cy="144997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Influence du pH : application aux oxydes de fer et d’aluminium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1175657" y="3043645"/>
            <a:ext cx="9522823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>
            <a:off x="1175657" y="4606834"/>
            <a:ext cx="9522823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flipV="1">
            <a:off x="3905793" y="2246811"/>
            <a:ext cx="0" cy="796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7598229" y="2246811"/>
            <a:ext cx="0" cy="796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3209108" y="3810000"/>
            <a:ext cx="0" cy="796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ZoneTexte 10"/>
              <p:cNvSpPr txBox="1"/>
              <p:nvPr/>
            </p:nvSpPr>
            <p:spPr>
              <a:xfrm>
                <a:off x="1973038" y="2268580"/>
                <a:ext cx="1105495" cy="5897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320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Al</m:t>
                          </m:r>
                        </m:e>
                        <m:sub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aq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3+</m:t>
                          </m:r>
                        </m:sup>
                      </m:sSubSup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3038" y="2268580"/>
                <a:ext cx="1105495" cy="5897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ZoneTexte 11"/>
              <p:cNvSpPr txBox="1"/>
              <p:nvPr/>
            </p:nvSpPr>
            <p:spPr>
              <a:xfrm>
                <a:off x="1624695" y="3888375"/>
                <a:ext cx="1156792" cy="5897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320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Fe</m:t>
                          </m:r>
                        </m:e>
                        <m:sub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aq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3+</m:t>
                          </m:r>
                        </m:sup>
                      </m:sSubSup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4695" y="3888375"/>
                <a:ext cx="1156792" cy="5897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ZoneTexte 12"/>
              <p:cNvSpPr txBox="1"/>
              <p:nvPr/>
            </p:nvSpPr>
            <p:spPr>
              <a:xfrm>
                <a:off x="4825327" y="2293522"/>
                <a:ext cx="2023183" cy="5398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32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Al</m:t>
                      </m:r>
                      <m:sSub>
                        <m:sSubPr>
                          <m:ctrlPr>
                            <a:rPr lang="fr-FR" sz="3200" b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OH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s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5327" y="2293522"/>
                <a:ext cx="2023183" cy="5398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ZoneTexte 13"/>
              <p:cNvSpPr txBox="1"/>
              <p:nvPr/>
            </p:nvSpPr>
            <p:spPr>
              <a:xfrm>
                <a:off x="8191193" y="2304097"/>
                <a:ext cx="2248884" cy="5585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320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Al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OH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4(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aq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4" name="ZoneText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1193" y="2304097"/>
                <a:ext cx="2248884" cy="55855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ZoneTexte 14"/>
              <p:cNvSpPr txBox="1"/>
              <p:nvPr/>
            </p:nvSpPr>
            <p:spPr>
              <a:xfrm>
                <a:off x="4845651" y="3938503"/>
                <a:ext cx="2083327" cy="5398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32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Fe</m:t>
                      </m:r>
                      <m:sSub>
                        <m:sSubPr>
                          <m:ctrlPr>
                            <a:rPr lang="fr-FR" sz="3200" b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OH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s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5651" y="3938503"/>
                <a:ext cx="2083327" cy="53982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ZoneTexte 15"/>
              <p:cNvSpPr txBox="1"/>
              <p:nvPr/>
            </p:nvSpPr>
            <p:spPr>
              <a:xfrm>
                <a:off x="10842604" y="2764766"/>
                <a:ext cx="62998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3200" b="0" i="0" smtClean="0">
                          <a:latin typeface="Cambria Math" panose="02040503050406030204" pitchFamily="18" charset="0"/>
                        </a:rPr>
                        <m:t>pH</m:t>
                      </m:r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42604" y="2764766"/>
                <a:ext cx="629981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ZoneTexte 16"/>
              <p:cNvSpPr txBox="1"/>
              <p:nvPr/>
            </p:nvSpPr>
            <p:spPr>
              <a:xfrm>
                <a:off x="10843150" y="4351902"/>
                <a:ext cx="62998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3200" b="0" i="0" smtClean="0">
                          <a:latin typeface="Cambria Math" panose="02040503050406030204" pitchFamily="18" charset="0"/>
                        </a:rPr>
                        <m:t>pH</m:t>
                      </m:r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7" name="ZoneText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43150" y="4351902"/>
                <a:ext cx="629981" cy="492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ZoneTexte 17"/>
          <p:cNvSpPr txBox="1"/>
          <p:nvPr/>
        </p:nvSpPr>
        <p:spPr>
          <a:xfrm>
            <a:off x="3718081" y="3105744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4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027007" y="4713716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2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7326359" y="3140375"/>
            <a:ext cx="5661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10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8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26126"/>
            <a:ext cx="12192000" cy="144997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Influence du pH : application aux oxydes de fer et d’aluminium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1175657" y="3043645"/>
            <a:ext cx="9522823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>
            <a:off x="1175657" y="4606834"/>
            <a:ext cx="9522823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flipV="1">
            <a:off x="3905793" y="2246811"/>
            <a:ext cx="0" cy="796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7598229" y="2246811"/>
            <a:ext cx="0" cy="796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3209108" y="3810000"/>
            <a:ext cx="0" cy="796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ZoneTexte 10"/>
              <p:cNvSpPr txBox="1"/>
              <p:nvPr/>
            </p:nvSpPr>
            <p:spPr>
              <a:xfrm>
                <a:off x="1973038" y="2268580"/>
                <a:ext cx="1105495" cy="5897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320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Al</m:t>
                          </m:r>
                        </m:e>
                        <m:sub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aq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3+</m:t>
                          </m:r>
                        </m:sup>
                      </m:sSubSup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3038" y="2268580"/>
                <a:ext cx="1105495" cy="5897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ZoneTexte 11"/>
              <p:cNvSpPr txBox="1"/>
              <p:nvPr/>
            </p:nvSpPr>
            <p:spPr>
              <a:xfrm>
                <a:off x="1624695" y="3888375"/>
                <a:ext cx="1156792" cy="5897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320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Fe</m:t>
                          </m:r>
                        </m:e>
                        <m:sub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aq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3+</m:t>
                          </m:r>
                        </m:sup>
                      </m:sSubSup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4695" y="3888375"/>
                <a:ext cx="1156792" cy="5897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ZoneTexte 12"/>
              <p:cNvSpPr txBox="1"/>
              <p:nvPr/>
            </p:nvSpPr>
            <p:spPr>
              <a:xfrm>
                <a:off x="4825327" y="2293522"/>
                <a:ext cx="2023183" cy="5398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32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Al</m:t>
                      </m:r>
                      <m:sSub>
                        <m:sSubPr>
                          <m:ctrlPr>
                            <a:rPr lang="fr-FR" sz="3200" b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OH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s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5327" y="2293522"/>
                <a:ext cx="2023183" cy="5398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ZoneTexte 13"/>
              <p:cNvSpPr txBox="1"/>
              <p:nvPr/>
            </p:nvSpPr>
            <p:spPr>
              <a:xfrm>
                <a:off x="8191193" y="2304097"/>
                <a:ext cx="2248884" cy="5585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320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Al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OH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4(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aq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4" name="ZoneText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1193" y="2304097"/>
                <a:ext cx="2248884" cy="55855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ZoneTexte 14"/>
              <p:cNvSpPr txBox="1"/>
              <p:nvPr/>
            </p:nvSpPr>
            <p:spPr>
              <a:xfrm>
                <a:off x="4845651" y="3938503"/>
                <a:ext cx="2083327" cy="5398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32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Fe</m:t>
                      </m:r>
                      <m:sSub>
                        <m:sSubPr>
                          <m:ctrlPr>
                            <a:rPr lang="fr-FR" sz="3200" b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OH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s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5651" y="3938503"/>
                <a:ext cx="2083327" cy="53982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ZoneTexte 15"/>
              <p:cNvSpPr txBox="1"/>
              <p:nvPr/>
            </p:nvSpPr>
            <p:spPr>
              <a:xfrm>
                <a:off x="10842604" y="2764766"/>
                <a:ext cx="62998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3200" b="0" i="0" smtClean="0">
                          <a:latin typeface="Cambria Math" panose="02040503050406030204" pitchFamily="18" charset="0"/>
                        </a:rPr>
                        <m:t>pH</m:t>
                      </m:r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42604" y="2764766"/>
                <a:ext cx="629981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ZoneTexte 16"/>
              <p:cNvSpPr txBox="1"/>
              <p:nvPr/>
            </p:nvSpPr>
            <p:spPr>
              <a:xfrm>
                <a:off x="10843150" y="4351902"/>
                <a:ext cx="62998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3200" b="0" i="0" smtClean="0">
                          <a:latin typeface="Cambria Math" panose="02040503050406030204" pitchFamily="18" charset="0"/>
                        </a:rPr>
                        <m:t>pH</m:t>
                      </m:r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7" name="ZoneText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43150" y="4351902"/>
                <a:ext cx="629981" cy="492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ZoneTexte 17"/>
          <p:cNvSpPr txBox="1"/>
          <p:nvPr/>
        </p:nvSpPr>
        <p:spPr>
          <a:xfrm>
            <a:off x="3718081" y="3105744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4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027007" y="4713716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2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7326359" y="3140375"/>
            <a:ext cx="5661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10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97979" y="1737360"/>
            <a:ext cx="2673530" cy="3396343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5880295" y="5613009"/>
            <a:ext cx="3657600" cy="0"/>
          </a:xfrm>
          <a:prstGeom prst="straightConnector1">
            <a:avLst/>
          </a:prstGeom>
          <a:ln w="762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6590581" y="5939190"/>
            <a:ext cx="2015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Ajout de soude</a:t>
            </a:r>
            <a:endParaRPr lang="fr-FR" sz="24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5531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819966" y="1804385"/>
            <a:ext cx="2673530" cy="3396343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-26126"/>
            <a:ext cx="12192000" cy="144997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Influence du pH : application aux oxydes de fer et d’aluminium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1175657" y="3043645"/>
            <a:ext cx="9522823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>
            <a:off x="1175657" y="4606834"/>
            <a:ext cx="9522823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flipV="1">
            <a:off x="3905793" y="2246811"/>
            <a:ext cx="0" cy="796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7598229" y="2246811"/>
            <a:ext cx="0" cy="796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3209108" y="3810000"/>
            <a:ext cx="0" cy="796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ZoneTexte 10"/>
              <p:cNvSpPr txBox="1"/>
              <p:nvPr/>
            </p:nvSpPr>
            <p:spPr>
              <a:xfrm>
                <a:off x="1973038" y="2268580"/>
                <a:ext cx="1105495" cy="5897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320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Al</m:t>
                          </m:r>
                        </m:e>
                        <m:sub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aq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3+</m:t>
                          </m:r>
                        </m:sup>
                      </m:sSubSup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3038" y="2268580"/>
                <a:ext cx="1105495" cy="5897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ZoneTexte 11"/>
              <p:cNvSpPr txBox="1"/>
              <p:nvPr/>
            </p:nvSpPr>
            <p:spPr>
              <a:xfrm>
                <a:off x="1624695" y="3888375"/>
                <a:ext cx="1156792" cy="5897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320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Fe</m:t>
                          </m:r>
                        </m:e>
                        <m:sub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aq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3+</m:t>
                          </m:r>
                        </m:sup>
                      </m:sSubSup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4695" y="3888375"/>
                <a:ext cx="1156792" cy="5897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ZoneTexte 12"/>
              <p:cNvSpPr txBox="1"/>
              <p:nvPr/>
            </p:nvSpPr>
            <p:spPr>
              <a:xfrm>
                <a:off x="4825327" y="2293522"/>
                <a:ext cx="2023183" cy="5398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32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Al</m:t>
                      </m:r>
                      <m:sSub>
                        <m:sSubPr>
                          <m:ctrlPr>
                            <a:rPr lang="fr-FR" sz="3200" b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OH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s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5327" y="2293522"/>
                <a:ext cx="2023183" cy="5398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ZoneTexte 13"/>
              <p:cNvSpPr txBox="1"/>
              <p:nvPr/>
            </p:nvSpPr>
            <p:spPr>
              <a:xfrm>
                <a:off x="8191193" y="2304097"/>
                <a:ext cx="2248884" cy="5585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320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Al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OH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4(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aq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4" name="ZoneText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1193" y="2304097"/>
                <a:ext cx="2248884" cy="55855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ZoneTexte 14"/>
              <p:cNvSpPr txBox="1"/>
              <p:nvPr/>
            </p:nvSpPr>
            <p:spPr>
              <a:xfrm>
                <a:off x="8115067" y="3881812"/>
                <a:ext cx="2083327" cy="5398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32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Fe</m:t>
                      </m:r>
                      <m:sSub>
                        <m:sSubPr>
                          <m:ctrlPr>
                            <a:rPr lang="fr-FR" sz="3200" b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OH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s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5067" y="3881812"/>
                <a:ext cx="2083327" cy="53982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ZoneTexte 15"/>
              <p:cNvSpPr txBox="1"/>
              <p:nvPr/>
            </p:nvSpPr>
            <p:spPr>
              <a:xfrm>
                <a:off x="10842604" y="2764766"/>
                <a:ext cx="62998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3200" b="0" i="0" smtClean="0">
                          <a:latin typeface="Cambria Math" panose="02040503050406030204" pitchFamily="18" charset="0"/>
                        </a:rPr>
                        <m:t>pH</m:t>
                      </m:r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42604" y="2764766"/>
                <a:ext cx="629981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ZoneTexte 16"/>
              <p:cNvSpPr txBox="1"/>
              <p:nvPr/>
            </p:nvSpPr>
            <p:spPr>
              <a:xfrm>
                <a:off x="10843150" y="4351902"/>
                <a:ext cx="62998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3200" b="0" i="0" smtClean="0">
                          <a:latin typeface="Cambria Math" panose="02040503050406030204" pitchFamily="18" charset="0"/>
                        </a:rPr>
                        <m:t>pH</m:t>
                      </m:r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7" name="ZoneText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43150" y="4351902"/>
                <a:ext cx="629981" cy="492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ZoneTexte 17"/>
          <p:cNvSpPr txBox="1"/>
          <p:nvPr/>
        </p:nvSpPr>
        <p:spPr>
          <a:xfrm>
            <a:off x="3718081" y="3105744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4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027007" y="4713716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2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7326359" y="3140375"/>
            <a:ext cx="5661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10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6097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819966" y="1804385"/>
            <a:ext cx="2673530" cy="3396343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-26126"/>
            <a:ext cx="12192000" cy="144997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Influence du pH : application aux oxydes de fer et d’aluminium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1175657" y="3043645"/>
            <a:ext cx="9522823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>
            <a:off x="1175657" y="4606834"/>
            <a:ext cx="9522823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flipV="1">
            <a:off x="3905793" y="2246811"/>
            <a:ext cx="0" cy="796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7598229" y="2246811"/>
            <a:ext cx="0" cy="796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3209108" y="3810000"/>
            <a:ext cx="0" cy="796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ZoneTexte 10"/>
              <p:cNvSpPr txBox="1"/>
              <p:nvPr/>
            </p:nvSpPr>
            <p:spPr>
              <a:xfrm>
                <a:off x="1973038" y="2268580"/>
                <a:ext cx="1105495" cy="5897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320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Al</m:t>
                          </m:r>
                        </m:e>
                        <m:sub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aq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3+</m:t>
                          </m:r>
                        </m:sup>
                      </m:sSubSup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3038" y="2268580"/>
                <a:ext cx="1105495" cy="5897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ZoneTexte 11"/>
              <p:cNvSpPr txBox="1"/>
              <p:nvPr/>
            </p:nvSpPr>
            <p:spPr>
              <a:xfrm>
                <a:off x="1624695" y="3888375"/>
                <a:ext cx="1156792" cy="5897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320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Fe</m:t>
                          </m:r>
                        </m:e>
                        <m:sub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aq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3+</m:t>
                          </m:r>
                        </m:sup>
                      </m:sSubSup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4695" y="3888375"/>
                <a:ext cx="1156792" cy="5897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ZoneTexte 12"/>
              <p:cNvSpPr txBox="1"/>
              <p:nvPr/>
            </p:nvSpPr>
            <p:spPr>
              <a:xfrm>
                <a:off x="4825327" y="2293522"/>
                <a:ext cx="2023183" cy="5398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32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Al</m:t>
                      </m:r>
                      <m:sSub>
                        <m:sSubPr>
                          <m:ctrlPr>
                            <a:rPr lang="fr-FR" sz="3200" b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OH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s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5327" y="2293522"/>
                <a:ext cx="2023183" cy="5398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ZoneTexte 13"/>
              <p:cNvSpPr txBox="1"/>
              <p:nvPr/>
            </p:nvSpPr>
            <p:spPr>
              <a:xfrm>
                <a:off x="8191193" y="2304097"/>
                <a:ext cx="2248884" cy="5585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320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Al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OH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4(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aq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4" name="ZoneText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1193" y="2304097"/>
                <a:ext cx="2248884" cy="55855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ZoneTexte 14"/>
              <p:cNvSpPr txBox="1"/>
              <p:nvPr/>
            </p:nvSpPr>
            <p:spPr>
              <a:xfrm>
                <a:off x="8115067" y="3881812"/>
                <a:ext cx="2083327" cy="5398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32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Fe</m:t>
                      </m:r>
                      <m:sSub>
                        <m:sSubPr>
                          <m:ctrlPr>
                            <a:rPr lang="fr-FR" sz="3200" b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OH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s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5067" y="3881812"/>
                <a:ext cx="2083327" cy="53982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ZoneTexte 15"/>
              <p:cNvSpPr txBox="1"/>
              <p:nvPr/>
            </p:nvSpPr>
            <p:spPr>
              <a:xfrm>
                <a:off x="10842604" y="2764766"/>
                <a:ext cx="62998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3200" b="0" i="0" smtClean="0">
                          <a:latin typeface="Cambria Math" panose="02040503050406030204" pitchFamily="18" charset="0"/>
                        </a:rPr>
                        <m:t>pH</m:t>
                      </m:r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42604" y="2764766"/>
                <a:ext cx="629981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ZoneTexte 16"/>
              <p:cNvSpPr txBox="1"/>
              <p:nvPr/>
            </p:nvSpPr>
            <p:spPr>
              <a:xfrm>
                <a:off x="10843150" y="4351902"/>
                <a:ext cx="62998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3200" b="0" i="0" smtClean="0">
                          <a:latin typeface="Cambria Math" panose="02040503050406030204" pitchFamily="18" charset="0"/>
                        </a:rPr>
                        <m:t>pH</m:t>
                      </m:r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7" name="ZoneText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43150" y="4351902"/>
                <a:ext cx="629981" cy="492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ZoneTexte 17"/>
          <p:cNvSpPr txBox="1"/>
          <p:nvPr/>
        </p:nvSpPr>
        <p:spPr>
          <a:xfrm>
            <a:off x="3718081" y="3105744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4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027007" y="4713716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2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7326359" y="3140375"/>
            <a:ext cx="5661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10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9608234" y="2505548"/>
            <a:ext cx="788957" cy="396447"/>
          </a:xfrm>
          <a:prstGeom prst="ellipse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9608234" y="4057628"/>
            <a:ext cx="590160" cy="396447"/>
          </a:xfrm>
          <a:prstGeom prst="ellipse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4546537" y="5908413"/>
            <a:ext cx="30989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u="sng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Dissolution sélective</a:t>
            </a:r>
            <a:endParaRPr lang="fr-FR" sz="2800" u="sng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3476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819966" y="1804385"/>
            <a:ext cx="2673530" cy="3396343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-26126"/>
            <a:ext cx="12192000" cy="144997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Influence du pH : application aux oxydes de fer et d’aluminium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1175657" y="3043645"/>
            <a:ext cx="9522823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>
            <a:off x="1175657" y="4606834"/>
            <a:ext cx="9522823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flipV="1">
            <a:off x="3905793" y="2246811"/>
            <a:ext cx="0" cy="796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7598229" y="2246811"/>
            <a:ext cx="0" cy="796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3209108" y="3810000"/>
            <a:ext cx="0" cy="796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ZoneTexte 10"/>
              <p:cNvSpPr txBox="1"/>
              <p:nvPr/>
            </p:nvSpPr>
            <p:spPr>
              <a:xfrm>
                <a:off x="1973038" y="2268580"/>
                <a:ext cx="1105495" cy="5897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320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Al</m:t>
                          </m:r>
                        </m:e>
                        <m:sub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aq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3+</m:t>
                          </m:r>
                        </m:sup>
                      </m:sSubSup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3038" y="2268580"/>
                <a:ext cx="1105495" cy="5897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ZoneTexte 11"/>
              <p:cNvSpPr txBox="1"/>
              <p:nvPr/>
            </p:nvSpPr>
            <p:spPr>
              <a:xfrm>
                <a:off x="1624695" y="3888375"/>
                <a:ext cx="1156792" cy="5897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320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Fe</m:t>
                          </m:r>
                        </m:e>
                        <m:sub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aq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3+</m:t>
                          </m:r>
                        </m:sup>
                      </m:sSubSup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4695" y="3888375"/>
                <a:ext cx="1156792" cy="5897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ZoneTexte 12"/>
              <p:cNvSpPr txBox="1"/>
              <p:nvPr/>
            </p:nvSpPr>
            <p:spPr>
              <a:xfrm>
                <a:off x="4825327" y="2293522"/>
                <a:ext cx="2023183" cy="5398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32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Al</m:t>
                      </m:r>
                      <m:sSub>
                        <m:sSubPr>
                          <m:ctrlPr>
                            <a:rPr lang="fr-FR" sz="3200" b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OH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s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5327" y="2293522"/>
                <a:ext cx="2023183" cy="5398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ZoneTexte 13"/>
              <p:cNvSpPr txBox="1"/>
              <p:nvPr/>
            </p:nvSpPr>
            <p:spPr>
              <a:xfrm>
                <a:off x="8191193" y="2304097"/>
                <a:ext cx="2248884" cy="5585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320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Al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OH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4(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aq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4" name="ZoneText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1193" y="2304097"/>
                <a:ext cx="2248884" cy="55855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ZoneTexte 14"/>
              <p:cNvSpPr txBox="1"/>
              <p:nvPr/>
            </p:nvSpPr>
            <p:spPr>
              <a:xfrm>
                <a:off x="8115067" y="3881812"/>
                <a:ext cx="2083327" cy="5398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32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Fe</m:t>
                      </m:r>
                      <m:sSub>
                        <m:sSubPr>
                          <m:ctrlPr>
                            <a:rPr lang="fr-FR" sz="3200" b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OH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s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5067" y="3881812"/>
                <a:ext cx="2083327" cy="53982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ZoneTexte 15"/>
              <p:cNvSpPr txBox="1"/>
              <p:nvPr/>
            </p:nvSpPr>
            <p:spPr>
              <a:xfrm>
                <a:off x="10842604" y="2764766"/>
                <a:ext cx="62998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3200" b="0" i="0" smtClean="0">
                          <a:latin typeface="Cambria Math" panose="02040503050406030204" pitchFamily="18" charset="0"/>
                        </a:rPr>
                        <m:t>pH</m:t>
                      </m:r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42604" y="2764766"/>
                <a:ext cx="629981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ZoneTexte 16"/>
              <p:cNvSpPr txBox="1"/>
              <p:nvPr/>
            </p:nvSpPr>
            <p:spPr>
              <a:xfrm>
                <a:off x="10843150" y="4351902"/>
                <a:ext cx="62998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3200" b="0" i="0" smtClean="0">
                          <a:latin typeface="Cambria Math" panose="02040503050406030204" pitchFamily="18" charset="0"/>
                        </a:rPr>
                        <m:t>pH</m:t>
                      </m:r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7" name="ZoneText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43150" y="4351902"/>
                <a:ext cx="629981" cy="492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ZoneTexte 17"/>
          <p:cNvSpPr txBox="1"/>
          <p:nvPr/>
        </p:nvSpPr>
        <p:spPr>
          <a:xfrm>
            <a:off x="3718081" y="3105744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4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027007" y="4713716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2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7326359" y="3140375"/>
            <a:ext cx="5661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10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9608234" y="2505548"/>
            <a:ext cx="788957" cy="396447"/>
          </a:xfrm>
          <a:prstGeom prst="ellipse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9608234" y="4057628"/>
            <a:ext cx="590160" cy="396447"/>
          </a:xfrm>
          <a:prstGeom prst="ellipse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8444836" y="5593823"/>
            <a:ext cx="14237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>
                <a:solidFill>
                  <a:srgbClr val="0070C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Filtrage</a:t>
            </a:r>
            <a:endParaRPr lang="fr-FR" sz="3200" dirty="0">
              <a:solidFill>
                <a:srgbClr val="0070C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5943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819966" y="1804386"/>
            <a:ext cx="2673530" cy="1628132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-26126"/>
            <a:ext cx="12192000" cy="144997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Influence du pH : application aux oxydes de fer et d’aluminium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1175657" y="3043645"/>
            <a:ext cx="9522823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flipV="1">
            <a:off x="3905793" y="2246811"/>
            <a:ext cx="0" cy="796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7598229" y="2246811"/>
            <a:ext cx="0" cy="796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ZoneTexte 10"/>
              <p:cNvSpPr txBox="1"/>
              <p:nvPr/>
            </p:nvSpPr>
            <p:spPr>
              <a:xfrm>
                <a:off x="1973038" y="2268580"/>
                <a:ext cx="1105495" cy="5897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320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Al</m:t>
                          </m:r>
                        </m:e>
                        <m:sub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aq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3+</m:t>
                          </m:r>
                        </m:sup>
                      </m:sSubSup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3038" y="2268580"/>
                <a:ext cx="1105495" cy="5897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ZoneTexte 12"/>
              <p:cNvSpPr txBox="1"/>
              <p:nvPr/>
            </p:nvSpPr>
            <p:spPr>
              <a:xfrm>
                <a:off x="4825327" y="2293522"/>
                <a:ext cx="2023183" cy="5398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32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Al</m:t>
                      </m:r>
                      <m:sSub>
                        <m:sSubPr>
                          <m:ctrlPr>
                            <a:rPr lang="fr-FR" sz="3200" b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OH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s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5327" y="2293522"/>
                <a:ext cx="2023183" cy="53982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ZoneTexte 13"/>
              <p:cNvSpPr txBox="1"/>
              <p:nvPr/>
            </p:nvSpPr>
            <p:spPr>
              <a:xfrm>
                <a:off x="8191193" y="2304097"/>
                <a:ext cx="2248884" cy="5585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320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Al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OH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4(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aq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4" name="ZoneText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1193" y="2304097"/>
                <a:ext cx="2248884" cy="55855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ZoneTexte 15"/>
              <p:cNvSpPr txBox="1"/>
              <p:nvPr/>
            </p:nvSpPr>
            <p:spPr>
              <a:xfrm>
                <a:off x="10842604" y="2764766"/>
                <a:ext cx="62998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3200" b="0" i="0" smtClean="0">
                          <a:latin typeface="Cambria Math" panose="02040503050406030204" pitchFamily="18" charset="0"/>
                        </a:rPr>
                        <m:t>pH</m:t>
                      </m:r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42604" y="2764766"/>
                <a:ext cx="629981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ZoneTexte 17"/>
          <p:cNvSpPr txBox="1"/>
          <p:nvPr/>
        </p:nvSpPr>
        <p:spPr>
          <a:xfrm>
            <a:off x="3718081" y="3105744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4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7326359" y="3140375"/>
            <a:ext cx="5661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10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0637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819966" y="1804386"/>
            <a:ext cx="2673530" cy="1628132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-26126"/>
            <a:ext cx="12192000" cy="144997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Influence du pH : application aux oxydes de fer et d’aluminium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1175657" y="3043645"/>
            <a:ext cx="9522823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flipV="1">
            <a:off x="3905793" y="2246811"/>
            <a:ext cx="0" cy="796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7598229" y="2246811"/>
            <a:ext cx="0" cy="796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ZoneTexte 10"/>
              <p:cNvSpPr txBox="1"/>
              <p:nvPr/>
            </p:nvSpPr>
            <p:spPr>
              <a:xfrm>
                <a:off x="1973038" y="2268580"/>
                <a:ext cx="1105495" cy="5897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320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Al</m:t>
                          </m:r>
                        </m:e>
                        <m:sub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aq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3+</m:t>
                          </m:r>
                        </m:sup>
                      </m:sSubSup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3038" y="2268580"/>
                <a:ext cx="1105495" cy="5897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ZoneTexte 12"/>
              <p:cNvSpPr txBox="1"/>
              <p:nvPr/>
            </p:nvSpPr>
            <p:spPr>
              <a:xfrm>
                <a:off x="4825327" y="2293522"/>
                <a:ext cx="2023183" cy="5398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32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Al</m:t>
                      </m:r>
                      <m:sSub>
                        <m:sSubPr>
                          <m:ctrlPr>
                            <a:rPr lang="fr-FR" sz="3200" b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OH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s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5327" y="2293522"/>
                <a:ext cx="2023183" cy="53982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ZoneTexte 13"/>
              <p:cNvSpPr txBox="1"/>
              <p:nvPr/>
            </p:nvSpPr>
            <p:spPr>
              <a:xfrm>
                <a:off x="8191193" y="2304097"/>
                <a:ext cx="2248884" cy="5585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320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Al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OH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4(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aq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4" name="ZoneText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1193" y="2304097"/>
                <a:ext cx="2248884" cy="55855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ZoneTexte 15"/>
              <p:cNvSpPr txBox="1"/>
              <p:nvPr/>
            </p:nvSpPr>
            <p:spPr>
              <a:xfrm>
                <a:off x="10842604" y="2764766"/>
                <a:ext cx="62998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3200" b="0" i="0" smtClean="0">
                          <a:latin typeface="Cambria Math" panose="02040503050406030204" pitchFamily="18" charset="0"/>
                        </a:rPr>
                        <m:t>pH</m:t>
                      </m:r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42604" y="2764766"/>
                <a:ext cx="629981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ZoneTexte 17"/>
          <p:cNvSpPr txBox="1"/>
          <p:nvPr/>
        </p:nvSpPr>
        <p:spPr>
          <a:xfrm>
            <a:off x="3718081" y="3105744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4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7326359" y="3140375"/>
            <a:ext cx="5661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10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15" name="Connecteur droit avec flèche 14"/>
          <p:cNvCxnSpPr/>
          <p:nvPr/>
        </p:nvCxnSpPr>
        <p:spPr>
          <a:xfrm>
            <a:off x="5752015" y="3938953"/>
            <a:ext cx="3657600" cy="0"/>
          </a:xfrm>
          <a:prstGeom prst="straightConnector1">
            <a:avLst/>
          </a:prstGeom>
          <a:ln w="76200">
            <a:solidFill>
              <a:srgbClr val="7030A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6049786" y="4482442"/>
            <a:ext cx="30620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7030A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Ajout d’acide concentré</a:t>
            </a:r>
            <a:endParaRPr lang="fr-FR" sz="2400" dirty="0">
              <a:solidFill>
                <a:srgbClr val="7030A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1241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15250" y="1863168"/>
            <a:ext cx="2673530" cy="1628132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-26126"/>
            <a:ext cx="12192000" cy="144997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Influence du pH : application aux oxydes de fer et d’aluminium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1175657" y="3043645"/>
            <a:ext cx="9522823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flipV="1">
            <a:off x="3905793" y="2246811"/>
            <a:ext cx="0" cy="796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7598229" y="2246811"/>
            <a:ext cx="0" cy="796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ZoneTexte 10"/>
              <p:cNvSpPr txBox="1"/>
              <p:nvPr/>
            </p:nvSpPr>
            <p:spPr>
              <a:xfrm>
                <a:off x="1973038" y="2268580"/>
                <a:ext cx="1105495" cy="5897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320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Al</m:t>
                          </m:r>
                        </m:e>
                        <m:sub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aq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3+</m:t>
                          </m:r>
                        </m:sup>
                      </m:sSubSup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3038" y="2268580"/>
                <a:ext cx="1105495" cy="5897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ZoneTexte 12"/>
              <p:cNvSpPr txBox="1"/>
              <p:nvPr/>
            </p:nvSpPr>
            <p:spPr>
              <a:xfrm>
                <a:off x="4825327" y="2293522"/>
                <a:ext cx="2023183" cy="5398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32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Al</m:t>
                      </m:r>
                      <m:sSub>
                        <m:sSubPr>
                          <m:ctrlPr>
                            <a:rPr lang="fr-FR" sz="3200" b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OH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s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5327" y="2293522"/>
                <a:ext cx="2023183" cy="53982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ZoneTexte 13"/>
              <p:cNvSpPr txBox="1"/>
              <p:nvPr/>
            </p:nvSpPr>
            <p:spPr>
              <a:xfrm>
                <a:off x="8191193" y="2304097"/>
                <a:ext cx="2248884" cy="5585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320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Al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OH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4(</m:t>
                          </m:r>
                          <m:r>
                            <m:rPr>
                              <m:sty m:val="p"/>
                            </m:rP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aq</m:t>
                          </m:r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4" name="ZoneText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1193" y="2304097"/>
                <a:ext cx="2248884" cy="55855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ZoneTexte 15"/>
              <p:cNvSpPr txBox="1"/>
              <p:nvPr/>
            </p:nvSpPr>
            <p:spPr>
              <a:xfrm>
                <a:off x="10842604" y="2764766"/>
                <a:ext cx="62998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3200" b="0" i="0" smtClean="0">
                          <a:latin typeface="Cambria Math" panose="02040503050406030204" pitchFamily="18" charset="0"/>
                        </a:rPr>
                        <m:t>pH</m:t>
                      </m:r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42604" y="2764766"/>
                <a:ext cx="629981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ZoneTexte 17"/>
          <p:cNvSpPr txBox="1"/>
          <p:nvPr/>
        </p:nvSpPr>
        <p:spPr>
          <a:xfrm>
            <a:off x="3718081" y="3105744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4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7326359" y="3140375"/>
            <a:ext cx="5661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10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4914426" y="5767754"/>
            <a:ext cx="23631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u="sng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Reprécipitation</a:t>
            </a:r>
            <a:endParaRPr lang="fr-FR" sz="2800" u="sng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6382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 18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147" y="894423"/>
            <a:ext cx="6185037" cy="596357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0" y="0"/>
                <a:ext cx="12192000" cy="1240971"/>
              </a:xfrm>
              <a:prstGeom prst="rect">
                <a:avLst/>
              </a:pr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2800" dirty="0" smtClean="0">
                    <a:solidFill>
                      <a:schemeClr val="bg1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Détermination du pKs de </a:t>
                </a:r>
                <a14:m>
                  <m:oMath xmlns:m="http://schemas.openxmlformats.org/officeDocument/2006/math">
                    <m:r>
                      <a:rPr lang="fr-FR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𝐴𝑙</m:t>
                    </m:r>
                    <m:sSub>
                      <m:sSubPr>
                        <m:ctrlPr>
                          <a:rPr lang="fr-FR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fr-FR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𝑂𝐻</m:t>
                        </m:r>
                        <m:r>
                          <a:rPr lang="fr-FR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b>
                        <m:r>
                          <a:rPr lang="fr-FR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3(</m:t>
                        </m:r>
                        <m:r>
                          <a:rPr lang="fr-FR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  <m:r>
                          <a:rPr lang="fr-FR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sub>
                    </m:sSub>
                  </m:oMath>
                </a14:m>
                <a:endParaRPr lang="fr-FR" sz="2800" dirty="0">
                  <a:solidFill>
                    <a:schemeClr val="bg1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2000" cy="12409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Connecteur droit avec flèche 15"/>
          <p:cNvCxnSpPr/>
          <p:nvPr/>
        </p:nvCxnSpPr>
        <p:spPr>
          <a:xfrm>
            <a:off x="4494627" y="5061251"/>
            <a:ext cx="3115994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>
            <a:off x="5737273" y="3449220"/>
            <a:ext cx="1873348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>
            <a:off x="4044461" y="2366227"/>
            <a:ext cx="3566160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ZoneTexte 21"/>
              <p:cNvSpPr txBox="1"/>
              <p:nvPr/>
            </p:nvSpPr>
            <p:spPr>
              <a:xfrm>
                <a:off x="7624689" y="2135394"/>
                <a:ext cx="2546018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Soude NaOH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=0,5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𝑚𝑜𝑙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22" name="ZoneText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4689" y="2135394"/>
                <a:ext cx="2546018" cy="830997"/>
              </a:xfrm>
              <a:prstGeom prst="rect">
                <a:avLst/>
              </a:prstGeom>
              <a:blipFill>
                <a:blip r:embed="rId4"/>
                <a:stretch>
                  <a:fillRect l="-3837" t="-583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ZoneTexte 22"/>
          <p:cNvSpPr txBox="1"/>
          <p:nvPr/>
        </p:nvSpPr>
        <p:spPr>
          <a:xfrm>
            <a:off x="7624688" y="3237700"/>
            <a:ext cx="13628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pH-mètre</a:t>
            </a:r>
            <a:endParaRPr lang="fr-FR" sz="24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ZoneTexte 24"/>
              <p:cNvSpPr txBox="1"/>
              <p:nvPr/>
            </p:nvSpPr>
            <p:spPr>
              <a:xfrm>
                <a:off x="7624688" y="4830418"/>
                <a:ext cx="3177601" cy="12184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V = 100 mL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sSup>
                            <m:sSupPr>
                              <m:ctrlPr>
                                <a:rPr lang="fr-FR" sz="24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𝐴𝑙</m:t>
                              </m:r>
                            </m:e>
                            <m:sup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3+</m:t>
                              </m:r>
                            </m:sup>
                          </m:sSup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=0,02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𝑚𝑜𝑙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  <m:sSup>
                        <m:sSupPr>
                          <m:ctrlPr>
                            <a:rPr lang="fr-FR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fr-FR" sz="2400" b="0" i="1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sSup>
                            <m:sSupPr>
                              <m:ctrlPr>
                                <a:rPr lang="fr-FR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fr-FR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</m:sup>
                          </m:sSup>
                        </m:sub>
                      </m:sSub>
                      <m:r>
                        <a:rPr lang="fr-FR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=0,02 </m:t>
                      </m:r>
                      <m:r>
                        <a:rPr lang="fr-FR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𝑚𝑜𝑙</m:t>
                      </m:r>
                      <m:r>
                        <a:rPr lang="fr-FR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  <m:sSup>
                        <m:sSupPr>
                          <m:ctrlPr>
                            <a:rPr lang="fr-FR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fr-FR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fr-FR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25" name="ZoneText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4688" y="4830418"/>
                <a:ext cx="3177601" cy="1218475"/>
              </a:xfrm>
              <a:prstGeom prst="rect">
                <a:avLst/>
              </a:prstGeom>
              <a:blipFill>
                <a:blip r:embed="rId5"/>
                <a:stretch>
                  <a:fillRect l="-3071" t="-40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355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37662" r="39059"/>
          <a:stretch/>
        </p:blipFill>
        <p:spPr>
          <a:xfrm>
            <a:off x="1317302" y="1132590"/>
            <a:ext cx="9635773" cy="534658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12192000" cy="783771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Simulation sur Dozzzaqueux</a:t>
            </a:r>
            <a:endParaRPr lang="fr-FR" sz="2800" dirty="0">
              <a:solidFill>
                <a:schemeClr val="bg1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99255" y="922764"/>
            <a:ext cx="6190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pH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ZoneTexte 10"/>
              <p:cNvSpPr txBox="1"/>
              <p:nvPr/>
            </p:nvSpPr>
            <p:spPr>
              <a:xfrm>
                <a:off x="10737455" y="6170152"/>
                <a:ext cx="123129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𝑉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𝑁𝑎𝑂𝐻</m:t>
                          </m:r>
                        </m:sub>
                      </m:sSub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37455" y="6170152"/>
                <a:ext cx="1231299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8074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37662" r="39059"/>
          <a:stretch/>
        </p:blipFill>
        <p:spPr>
          <a:xfrm>
            <a:off x="1317302" y="1132590"/>
            <a:ext cx="9635773" cy="534658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12192000" cy="783771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Simulation sur Dozzzaqueux</a:t>
            </a:r>
            <a:endParaRPr lang="fr-FR" sz="2800" dirty="0">
              <a:solidFill>
                <a:schemeClr val="bg1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oneTexte 13"/>
              <p:cNvSpPr txBox="1"/>
              <p:nvPr/>
            </p:nvSpPr>
            <p:spPr>
              <a:xfrm>
                <a:off x="900288" y="6330786"/>
                <a:ext cx="3959095" cy="43050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bSup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sSubSup>
                        <m:sSubSupPr>
                          <m:ctrlP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𝐻𝑂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>
                  <a:solidFill>
                    <a:srgbClr val="00B05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14" name="ZoneText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288" y="6330786"/>
                <a:ext cx="3959095" cy="430502"/>
              </a:xfrm>
              <a:prstGeom prst="rect">
                <a:avLst/>
              </a:prstGeom>
              <a:blipFill>
                <a:blip r:embed="rId3"/>
                <a:stretch>
                  <a:fillRect b="-2428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ccolade ouvrante 14"/>
          <p:cNvSpPr/>
          <p:nvPr/>
        </p:nvSpPr>
        <p:spPr>
          <a:xfrm rot="16200000" flipV="1">
            <a:off x="2665688" y="4899436"/>
            <a:ext cx="352528" cy="2232185"/>
          </a:xfrm>
          <a:prstGeom prst="leftBrace">
            <a:avLst>
              <a:gd name="adj1" fmla="val 45833"/>
              <a:gd name="adj2" fmla="val 48441"/>
            </a:avLst>
          </a:prstGeom>
          <a:noFill/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99255" y="922764"/>
            <a:ext cx="6190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pH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ZoneTexte 10"/>
              <p:cNvSpPr txBox="1"/>
              <p:nvPr/>
            </p:nvSpPr>
            <p:spPr>
              <a:xfrm>
                <a:off x="10737455" y="6170152"/>
                <a:ext cx="123129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𝑉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𝑁𝑎𝑂𝐻</m:t>
                          </m:r>
                        </m:sub>
                      </m:sSub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37455" y="6170152"/>
                <a:ext cx="1231299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8233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37662" r="39059"/>
          <a:stretch/>
        </p:blipFill>
        <p:spPr>
          <a:xfrm>
            <a:off x="1317302" y="1132590"/>
            <a:ext cx="9635773" cy="534658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12192000" cy="783771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Simulation sur Dozzzaqueux</a:t>
            </a:r>
            <a:endParaRPr lang="fr-FR" sz="2800" dirty="0">
              <a:solidFill>
                <a:schemeClr val="bg1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9" name="Plus 8"/>
          <p:cNvSpPr/>
          <p:nvPr/>
        </p:nvSpPr>
        <p:spPr>
          <a:xfrm rot="2375883">
            <a:off x="3777428" y="3948699"/>
            <a:ext cx="540000" cy="540000"/>
          </a:xfrm>
          <a:prstGeom prst="mathPlus">
            <a:avLst>
              <a:gd name="adj1" fmla="val 6841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425503" y="3420635"/>
            <a:ext cx="31797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Apparition du 1</a:t>
            </a:r>
            <a:r>
              <a:rPr lang="fr-FR" sz="2400" baseline="300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er</a:t>
            </a:r>
            <a:r>
              <a:rPr lang="fr-FR" sz="24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 grain</a:t>
            </a:r>
            <a:endParaRPr lang="fr-FR" sz="24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oneTexte 13"/>
              <p:cNvSpPr txBox="1"/>
              <p:nvPr/>
            </p:nvSpPr>
            <p:spPr>
              <a:xfrm>
                <a:off x="900288" y="6330786"/>
                <a:ext cx="3959095" cy="43050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bSup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sSubSup>
                        <m:sSubSupPr>
                          <m:ctrlP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𝐻𝑂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>
                  <a:solidFill>
                    <a:srgbClr val="00B05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14" name="ZoneText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288" y="6330786"/>
                <a:ext cx="3959095" cy="430502"/>
              </a:xfrm>
              <a:prstGeom prst="rect">
                <a:avLst/>
              </a:prstGeom>
              <a:blipFill>
                <a:blip r:embed="rId3"/>
                <a:stretch>
                  <a:fillRect b="-2428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ccolade ouvrante 14"/>
          <p:cNvSpPr/>
          <p:nvPr/>
        </p:nvSpPr>
        <p:spPr>
          <a:xfrm rot="16200000" flipV="1">
            <a:off x="2665688" y="4899436"/>
            <a:ext cx="352528" cy="2232185"/>
          </a:xfrm>
          <a:prstGeom prst="leftBrace">
            <a:avLst>
              <a:gd name="adj1" fmla="val 45833"/>
              <a:gd name="adj2" fmla="val 48441"/>
            </a:avLst>
          </a:prstGeom>
          <a:noFill/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99255" y="922764"/>
            <a:ext cx="6190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pH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ZoneTexte 10"/>
              <p:cNvSpPr txBox="1"/>
              <p:nvPr/>
            </p:nvSpPr>
            <p:spPr>
              <a:xfrm>
                <a:off x="10737455" y="6170152"/>
                <a:ext cx="123129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𝑉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𝑁𝑎𝑂𝐻</m:t>
                          </m:r>
                        </m:sub>
                      </m:sSub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37455" y="6170152"/>
                <a:ext cx="1231299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0606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37662" r="39059"/>
          <a:stretch/>
        </p:blipFill>
        <p:spPr>
          <a:xfrm>
            <a:off x="1317302" y="1132590"/>
            <a:ext cx="9635773" cy="534658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12192000" cy="783771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Simulation sur Dozzzaqueux</a:t>
            </a:r>
            <a:endParaRPr lang="fr-FR" sz="2800" dirty="0">
              <a:solidFill>
                <a:schemeClr val="bg1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" name="Accolade ouvrante 3"/>
          <p:cNvSpPr/>
          <p:nvPr/>
        </p:nvSpPr>
        <p:spPr>
          <a:xfrm rot="5400000" flipH="1">
            <a:off x="7326453" y="1511542"/>
            <a:ext cx="469886" cy="6352118"/>
          </a:xfrm>
          <a:prstGeom prst="leftBrace">
            <a:avLst>
              <a:gd name="adj1" fmla="val 45833"/>
              <a:gd name="adj2" fmla="val 48441"/>
            </a:avLst>
          </a:prstGeom>
          <a:noFill/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831951" y="5135995"/>
            <a:ext cx="184084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rgbClr val="FFC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Précipitation</a:t>
            </a:r>
            <a:endParaRPr lang="fr-FR" sz="2400" dirty="0">
              <a:solidFill>
                <a:srgbClr val="FFC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9" name="Plus 8"/>
          <p:cNvSpPr/>
          <p:nvPr/>
        </p:nvSpPr>
        <p:spPr>
          <a:xfrm rot="2375883">
            <a:off x="3777428" y="3948699"/>
            <a:ext cx="540000" cy="540000"/>
          </a:xfrm>
          <a:prstGeom prst="mathPlus">
            <a:avLst>
              <a:gd name="adj1" fmla="val 6841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425503" y="3420635"/>
            <a:ext cx="31797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Apparition du 1</a:t>
            </a:r>
            <a:r>
              <a:rPr lang="fr-FR" sz="2400" baseline="300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er</a:t>
            </a:r>
            <a:r>
              <a:rPr lang="fr-FR" sz="24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 grain</a:t>
            </a:r>
            <a:endParaRPr lang="fr-FR" sz="24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oneTexte 13"/>
              <p:cNvSpPr txBox="1"/>
              <p:nvPr/>
            </p:nvSpPr>
            <p:spPr>
              <a:xfrm>
                <a:off x="900288" y="6330786"/>
                <a:ext cx="3959095" cy="43050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bSup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sSubSup>
                        <m:sSubSupPr>
                          <m:ctrlP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𝐻𝑂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>
                  <a:solidFill>
                    <a:srgbClr val="00B05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14" name="ZoneText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288" y="6330786"/>
                <a:ext cx="3959095" cy="430502"/>
              </a:xfrm>
              <a:prstGeom prst="rect">
                <a:avLst/>
              </a:prstGeom>
              <a:blipFill>
                <a:blip r:embed="rId3"/>
                <a:stretch>
                  <a:fillRect b="-2428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ccolade ouvrante 14"/>
          <p:cNvSpPr/>
          <p:nvPr/>
        </p:nvSpPr>
        <p:spPr>
          <a:xfrm rot="16200000" flipV="1">
            <a:off x="2665688" y="4899436"/>
            <a:ext cx="352528" cy="2232185"/>
          </a:xfrm>
          <a:prstGeom prst="leftBrace">
            <a:avLst>
              <a:gd name="adj1" fmla="val 45833"/>
              <a:gd name="adj2" fmla="val 48441"/>
            </a:avLst>
          </a:prstGeom>
          <a:noFill/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99255" y="922764"/>
            <a:ext cx="6190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pH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ZoneTexte 10"/>
              <p:cNvSpPr txBox="1"/>
              <p:nvPr/>
            </p:nvSpPr>
            <p:spPr>
              <a:xfrm>
                <a:off x="10737455" y="6170152"/>
                <a:ext cx="123129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𝑉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𝑁𝑎𝑂𝐻</m:t>
                          </m:r>
                        </m:sub>
                      </m:sSub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37455" y="6170152"/>
                <a:ext cx="1231299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982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162594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Condition de précipitation</a:t>
            </a:r>
            <a:endParaRPr lang="fr-FR" sz="2800" dirty="0">
              <a:solidFill>
                <a:schemeClr val="bg1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77580451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Colis</Template>
  <TotalTime>964</TotalTime>
  <Words>2154</Words>
  <Application>Microsoft Office PowerPoint</Application>
  <PresentationFormat>Grand écran</PresentationFormat>
  <Paragraphs>282</Paragraphs>
  <Slides>39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39</vt:i4>
      </vt:variant>
    </vt:vector>
  </HeadingPairs>
  <TitlesOfParts>
    <vt:vector size="47" baseType="lpstr">
      <vt:lpstr>Amiri</vt:lpstr>
      <vt:lpstr>Arial</vt:lpstr>
      <vt:lpstr>Calibri</vt:lpstr>
      <vt:lpstr>Cambria Math</vt:lpstr>
      <vt:lpstr>Gill Sans MT</vt:lpstr>
      <vt:lpstr>Times New Roman</vt:lpstr>
      <vt:lpstr>Wingdings</vt:lpstr>
      <vt:lpstr>Parcel</vt:lpstr>
      <vt:lpstr>LC27 : Solubilité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LC27 : Solubilité</dc:title>
  <dc:creator>DIHYA</dc:creator>
  <cp:lastModifiedBy>DIHYA</cp:lastModifiedBy>
  <cp:revision>24</cp:revision>
  <dcterms:created xsi:type="dcterms:W3CDTF">2021-04-26T18:45:04Z</dcterms:created>
  <dcterms:modified xsi:type="dcterms:W3CDTF">2021-05-23T11:35:20Z</dcterms:modified>
</cp:coreProperties>
</file>