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41"/>
  </p:notesMasterIdLst>
  <p:sldIdLst>
    <p:sldId id="256" r:id="rId2"/>
    <p:sldId id="257" r:id="rId3"/>
    <p:sldId id="260" r:id="rId4"/>
    <p:sldId id="261" r:id="rId5"/>
    <p:sldId id="265" r:id="rId6"/>
    <p:sldId id="268" r:id="rId7"/>
    <p:sldId id="267" r:id="rId8"/>
    <p:sldId id="266" r:id="rId9"/>
    <p:sldId id="286" r:id="rId10"/>
    <p:sldId id="285" r:id="rId11"/>
    <p:sldId id="269" r:id="rId12"/>
    <p:sldId id="273" r:id="rId13"/>
    <p:sldId id="272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7" r:id="rId24"/>
    <p:sldId id="294" r:id="rId25"/>
    <p:sldId id="293" r:id="rId26"/>
    <p:sldId id="282" r:id="rId27"/>
    <p:sldId id="291" r:id="rId28"/>
    <p:sldId id="292" r:id="rId29"/>
    <p:sldId id="288" r:id="rId30"/>
    <p:sldId id="290" r:id="rId31"/>
    <p:sldId id="259" r:id="rId32"/>
    <p:sldId id="295" r:id="rId33"/>
    <p:sldId id="296" r:id="rId34"/>
    <p:sldId id="297" r:id="rId35"/>
    <p:sldId id="302" r:id="rId36"/>
    <p:sldId id="298" r:id="rId37"/>
    <p:sldId id="299" r:id="rId38"/>
    <p:sldId id="300" r:id="rId39"/>
    <p:sldId id="301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CD781-1163-4D1A-AFD9-56C988F31D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61861-5A4D-400A-A739-65EC9E107A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92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1583A43-75A8-4774-A999-1F1C4EF9C59B}" type="slidenum">
              <a:t>10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65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5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5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5.png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5.pn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2965269"/>
          </a:xfr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r>
              <a:rPr lang="fr-FR" cap="none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LC27 : Solubilité</a:t>
            </a:r>
            <a:endParaRPr lang="fr-FR" cap="none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77628" y="3451206"/>
            <a:ext cx="6801612" cy="2766713"/>
          </a:xfrm>
        </p:spPr>
        <p:txBody>
          <a:bodyPr>
            <a:noAutofit/>
          </a:bodyPr>
          <a:lstStyle/>
          <a:p>
            <a:r>
              <a:rPr lang="fr-FR" sz="1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Niveau : CPGE </a:t>
            </a:r>
          </a:p>
          <a:p>
            <a:endParaRPr lang="fr-FR" sz="1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r>
              <a:rPr lang="fr-FR" sz="1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Pré-requis : </a:t>
            </a:r>
          </a:p>
          <a:p>
            <a:pPr marL="285750" indent="-285750">
              <a:buFontTx/>
              <a:buChar char="-"/>
            </a:pPr>
            <a:r>
              <a:rPr lang="fr-FR" sz="1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Solvants et dissolution </a:t>
            </a:r>
          </a:p>
          <a:p>
            <a:pPr marL="285750" indent="-285750">
              <a:buFontTx/>
              <a:buChar char="-"/>
            </a:pPr>
            <a:r>
              <a:rPr lang="fr-FR" sz="1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Evolution constantes d’équilibres, activités</a:t>
            </a:r>
          </a:p>
          <a:p>
            <a:pPr marL="285750" indent="-285750">
              <a:buFontTx/>
              <a:buChar char="-"/>
            </a:pPr>
            <a:r>
              <a:rPr lang="fr-FR" sz="1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Réactions acide-base et titrage</a:t>
            </a:r>
            <a:endParaRPr lang="fr-FR" sz="1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19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>
            <a:off x="5877929" y="1654468"/>
            <a:ext cx="0" cy="4571557"/>
          </a:xfrm>
          <a:prstGeom prst="line">
            <a:avLst/>
          </a:prstGeom>
          <a:noFill/>
          <a:ln w="10800">
            <a:solidFill>
              <a:schemeClr val="accent2"/>
            </a:solidFill>
            <a:prstDash val="solid"/>
          </a:ln>
        </p:spPr>
        <p:txBody>
          <a:bodyPr wrap="none" lIns="108847" tIns="54423" rIns="108847" bIns="54423" anchor="ctr" anchorCtr="0" compatLnSpc="0">
            <a:noAutofit/>
          </a:bodyPr>
          <a:lstStyle/>
          <a:p>
            <a:pPr algn="ctr"/>
            <a:endParaRPr lang="fr-FR" sz="2177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08266" y="1446751"/>
            <a:ext cx="1816925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b="1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Solution 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51984" y="1446751"/>
            <a:ext cx="1816925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b="1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Solution 2</a:t>
            </a:r>
          </a:p>
        </p:txBody>
      </p:sp>
      <p:sp>
        <p:nvSpPr>
          <p:cNvPr id="8" name="Forme libre 7"/>
          <p:cNvSpPr/>
          <p:nvPr/>
        </p:nvSpPr>
        <p:spPr>
          <a:xfrm>
            <a:off x="2723991" y="3004166"/>
            <a:ext cx="217693" cy="870773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C00000"/>
          </a:solidFill>
          <a:ln w="10800">
            <a:noFill/>
            <a:prstDash val="solid"/>
          </a:ln>
        </p:spPr>
        <p:txBody>
          <a:bodyPr wrap="none" lIns="108847" tIns="54423" rIns="108847" bIns="54423" anchor="ctr" anchorCtr="0" compatLnSpc="0">
            <a:noAutofit/>
          </a:bodyPr>
          <a:lstStyle/>
          <a:p>
            <a:pPr algn="ctr"/>
            <a:endParaRPr lang="fr-FR" sz="2177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9143327" y="3004166"/>
            <a:ext cx="217693" cy="870773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C00000"/>
          </a:solidFill>
          <a:ln w="10800">
            <a:noFill/>
            <a:prstDash val="solid"/>
          </a:ln>
        </p:spPr>
        <p:txBody>
          <a:bodyPr wrap="none" lIns="108847" tIns="54423" rIns="108847" bIns="54423" anchor="ctr" anchorCtr="0" compatLnSpc="0">
            <a:noAutofit/>
          </a:bodyPr>
          <a:lstStyle/>
          <a:p>
            <a:pPr algn="ctr"/>
            <a:endParaRPr lang="fr-FR" sz="2177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Condition de précipitation</a:t>
            </a:r>
            <a:endParaRPr lang="fr-FR" sz="28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1938987" y="4218502"/>
                <a:ext cx="17554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987" y="4218502"/>
                <a:ext cx="1755481" cy="369332"/>
              </a:xfrm>
              <a:prstGeom prst="rect">
                <a:avLst/>
              </a:prstGeom>
              <a:blipFill>
                <a:blip r:embed="rId3"/>
                <a:stretch>
                  <a:fillRect l="-4861" b="-295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8416230" y="4218502"/>
                <a:ext cx="17554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6230" y="4218502"/>
                <a:ext cx="1755481" cy="369332"/>
              </a:xfrm>
              <a:prstGeom prst="rect">
                <a:avLst/>
              </a:prstGeom>
              <a:blipFill>
                <a:blip r:embed="rId4"/>
                <a:stretch>
                  <a:fillRect l="-4861" b="-295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697027" y="5403290"/>
                <a:ext cx="42716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&lt; </m:t>
                    </m:r>
                    <m:sSub>
                      <m:sSubPr>
                        <m:ctrlPr>
                          <a:rPr lang="fr-F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fr-FR" sz="28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: pas de précipitation</a:t>
                </a:r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27" y="5403290"/>
                <a:ext cx="4271619" cy="430887"/>
              </a:xfrm>
              <a:prstGeom prst="rect">
                <a:avLst/>
              </a:prstGeom>
              <a:blipFill>
                <a:blip r:embed="rId5"/>
                <a:stretch>
                  <a:fillRect l="-3566" t="-21127" r="-3852" b="-535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7626376" y="5403289"/>
                <a:ext cx="32681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&gt; </m:t>
                    </m:r>
                    <m:sSub>
                      <m:sSubPr>
                        <m:ctrlPr>
                          <a:rPr lang="fr-F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fr-FR" sz="28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: précipitation</a:t>
                </a:r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376" y="5403289"/>
                <a:ext cx="3268139" cy="430887"/>
              </a:xfrm>
              <a:prstGeom prst="rect">
                <a:avLst/>
              </a:prstGeom>
              <a:blipFill>
                <a:blip r:embed="rId6"/>
                <a:stretch>
                  <a:fillRect l="-4664" t="-21127" r="-5410" b="-535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52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28644" y="1935530"/>
            <a:ext cx="1519968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Méthode : </a:t>
            </a:r>
          </a:p>
          <a:p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6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28644" y="1935530"/>
            <a:ext cx="5089855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Méthode : </a:t>
            </a:r>
          </a:p>
          <a:p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marL="342900" indent="-342900">
              <a:buAutoNum type="arabicParenR"/>
            </a:pPr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Choisir l’ion à concentration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7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6471259" cy="124995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6471259" cy="1249958"/>
              </a:xfrm>
              <a:prstGeom prst="rect">
                <a:avLst/>
              </a:prstGeom>
              <a:blipFill>
                <a:blip r:embed="rId2"/>
                <a:stretch>
                  <a:fillRect l="-2825" t="-3902" b="-224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51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6471259" cy="161928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Tracer l’axe en –log de cette concentration</a:t>
                </a: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6471259" cy="1619289"/>
              </a:xfrm>
              <a:prstGeom prst="rect">
                <a:avLst/>
              </a:prstGeom>
              <a:blipFill>
                <a:blip r:embed="rId2"/>
                <a:stretch>
                  <a:fillRect l="-2825" t="-3019" b="-169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6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6471259" cy="161928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Tracer l’axe en –log de cette concentration</a:t>
                </a: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6471259" cy="1619289"/>
              </a:xfrm>
              <a:prstGeom prst="rect">
                <a:avLst/>
              </a:prstGeom>
              <a:blipFill>
                <a:blip r:embed="rId2"/>
                <a:stretch>
                  <a:fillRect l="-2825" t="-3019" b="-169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avec flèche 6"/>
          <p:cNvCxnSpPr/>
          <p:nvPr/>
        </p:nvCxnSpPr>
        <p:spPr>
          <a:xfrm>
            <a:off x="1031264" y="5852159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blipFill>
                <a:blip r:embed="rId4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0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6471259" cy="1988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Tracer l’axe en –log de cette concentration</a:t>
                </a: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Placer les espèces restantes</a:t>
                </a: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6471259" cy="1988621"/>
              </a:xfrm>
              <a:prstGeom prst="rect">
                <a:avLst/>
              </a:prstGeom>
              <a:blipFill>
                <a:blip r:embed="rId2"/>
                <a:stretch>
                  <a:fillRect l="-2825" t="-2454" b="-134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avec flèche 6"/>
          <p:cNvCxnSpPr/>
          <p:nvPr/>
        </p:nvCxnSpPr>
        <p:spPr>
          <a:xfrm>
            <a:off x="1031264" y="5852159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blipFill>
                <a:blip r:embed="rId4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6471259" cy="1988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Tracer l’axe en –log de cette concentration</a:t>
                </a: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Placer les espèces restantes</a:t>
                </a: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6471259" cy="1988621"/>
              </a:xfrm>
              <a:prstGeom prst="rect">
                <a:avLst/>
              </a:prstGeom>
              <a:blipFill>
                <a:blip r:embed="rId2"/>
                <a:stretch>
                  <a:fillRect l="-2825" t="-2454" b="-134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avec flèche 6"/>
          <p:cNvCxnSpPr/>
          <p:nvPr/>
        </p:nvCxnSpPr>
        <p:spPr>
          <a:xfrm>
            <a:off x="1031264" y="5852159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blipFill>
                <a:blip r:embed="rId4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3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6471259" cy="1988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Tracer l’axe en –log de cette concentration</a:t>
                </a: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Placer les espèces restantes</a:t>
                </a: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6471259" cy="1988621"/>
              </a:xfrm>
              <a:prstGeom prst="rect">
                <a:avLst/>
              </a:prstGeom>
              <a:blipFill>
                <a:blip r:embed="rId2"/>
                <a:stretch>
                  <a:fillRect l="-2825" t="-2454" b="-134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cteur droit avec flèche 8"/>
          <p:cNvCxnSpPr/>
          <p:nvPr/>
        </p:nvCxnSpPr>
        <p:spPr>
          <a:xfrm>
            <a:off x="1031264" y="5852159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451642" y="5055325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blipFill>
                <a:blip r:embed="rId5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2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6471259" cy="1988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Tracer l’axe en –log de cette concentration</a:t>
                </a: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Placer les espèces restantes</a:t>
                </a: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6471259" cy="1988621"/>
              </a:xfrm>
              <a:prstGeom prst="rect">
                <a:avLst/>
              </a:prstGeom>
              <a:blipFill>
                <a:blip r:embed="rId2"/>
                <a:stretch>
                  <a:fillRect l="-2825" t="-2454" b="-134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cteur droit avec flèche 8"/>
          <p:cNvCxnSpPr/>
          <p:nvPr/>
        </p:nvCxnSpPr>
        <p:spPr>
          <a:xfrm>
            <a:off x="1031264" y="5852159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451642" y="5055325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2565803" y="5057370"/>
                <a:ext cx="1008674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803" y="5057370"/>
                <a:ext cx="1008674" cy="515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blipFill>
                <a:blip r:embed="rId6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04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jamin\Desktop\Prepa_Agreg\Leçons\Chimie\LC19_Solubilité\440px-Bauxite_bedarieux_her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7" r="17521" b="16667"/>
          <a:stretch/>
        </p:blipFill>
        <p:spPr bwMode="auto">
          <a:xfrm>
            <a:off x="-1784" y="1449975"/>
            <a:ext cx="6097740" cy="54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Benjamin\Desktop\Prepa_Agreg\Leçons\Chimie\LC19_Solubilité\1.86305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61"/>
          <a:stretch/>
        </p:blipFill>
        <p:spPr bwMode="auto">
          <a:xfrm>
            <a:off x="5522020" y="1449977"/>
            <a:ext cx="6665626" cy="540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5"/>
              <p:cNvSpPr/>
              <p:nvPr/>
            </p:nvSpPr>
            <p:spPr>
              <a:xfrm>
                <a:off x="552419" y="1679732"/>
                <a:ext cx="2214091" cy="133668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Al</m:t>
                          </m:r>
                        </m:e>
                        <m:sub>
                          <m: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O</m:t>
                          </m:r>
                        </m:e>
                        <m:sub>
                          <m: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/>
                </a:r>
                <a:b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</a:br>
                <a14:m>
                  <m:oMath xmlns:m="http://schemas.openxmlformats.org/officeDocument/2006/math">
                    <m:r>
                      <a:rPr lang="fr-FR" sz="16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fr-FR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~</m:t>
                    </m:r>
                    <m:r>
                      <a:rPr lang="fr-F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6</m:t>
                    </m:r>
                    <m:r>
                      <a:rPr lang="fr-FR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0%</m:t>
                    </m:r>
                  </m:oMath>
                </a14:m>
                <a:r>
                  <a:rPr lang="fr-FR" sz="16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16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4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19" y="1679732"/>
                <a:ext cx="2214091" cy="133668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8"/>
              <p:cNvSpPr/>
              <p:nvPr/>
            </p:nvSpPr>
            <p:spPr>
              <a:xfrm>
                <a:off x="3103513" y="1810016"/>
                <a:ext cx="1804074" cy="1057929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Fe</m:t>
                          </m:r>
                        </m:e>
                        <m:sub>
                          <m: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O</m:t>
                          </m:r>
                        </m:e>
                        <m:sub>
                          <m: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/>
                </a:r>
                <a:b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</a:br>
                <a14:m>
                  <m:oMath xmlns:m="http://schemas.openxmlformats.org/officeDocument/2006/math">
                    <m:r>
                      <a:rPr lang="fr-FR" sz="16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fr-FR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~</m:t>
                    </m:r>
                    <m:r>
                      <a:rPr lang="fr-FR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20%</m:t>
                    </m:r>
                  </m:oMath>
                </a14:m>
                <a:r>
                  <a:rPr lang="fr-FR" sz="16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16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5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513" y="1810016"/>
                <a:ext cx="1804074" cy="1057929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9"/>
              <p:cNvSpPr/>
              <p:nvPr/>
            </p:nvSpPr>
            <p:spPr>
              <a:xfrm>
                <a:off x="0" y="4061700"/>
                <a:ext cx="1107045" cy="667571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O</m:t>
                        </m:r>
                      </m:e>
                      <m:sub>
                        <m:r>
                          <a:rPr lang="fr-F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fr-FR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6" name="Ova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61700"/>
                <a:ext cx="1107045" cy="667571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10"/>
              <p:cNvSpPr/>
              <p:nvPr/>
            </p:nvSpPr>
            <p:spPr>
              <a:xfrm>
                <a:off x="4211569" y="5856643"/>
                <a:ext cx="1107045" cy="667571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O</m:t>
                        </m:r>
                      </m:e>
                      <m:sub>
                        <m:r>
                          <a:rPr lang="fr-F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fr-FR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7" name="Ova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569" y="5856643"/>
                <a:ext cx="1107045" cy="667571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11"/>
          <p:cNvSpPr/>
          <p:nvPr/>
        </p:nvSpPr>
        <p:spPr>
          <a:xfrm>
            <a:off x="2711423" y="6190429"/>
            <a:ext cx="1107045" cy="66757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CaO</a:t>
            </a:r>
            <a:endParaRPr lang="fr-FR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La bauxite : source principale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5639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8597225" cy="235795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Tracer l’axe en –log de cette concentration</a:t>
                </a: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Placer les espèces restantes</a:t>
                </a:r>
              </a:p>
              <a:p>
                <a:pPr marL="342900" indent="-342900">
                  <a:buFontTx/>
                  <a:buAutoNum type="arabicParenR"/>
                </a:pP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Calculer la valeur de la concentration à la frontière à partir du </a:t>
                </a:r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Ks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8597225" cy="2357953"/>
              </a:xfrm>
              <a:prstGeom prst="rect">
                <a:avLst/>
              </a:prstGeom>
              <a:blipFill>
                <a:blip r:embed="rId2"/>
                <a:stretch>
                  <a:fillRect l="-2128" t="-2073" r="-71" b="-113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cteur droit avec flèche 8"/>
          <p:cNvCxnSpPr/>
          <p:nvPr/>
        </p:nvCxnSpPr>
        <p:spPr>
          <a:xfrm>
            <a:off x="1031264" y="5852159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451642" y="5055325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2565803" y="5057370"/>
                <a:ext cx="1008674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803" y="5057370"/>
                <a:ext cx="1008674" cy="515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blipFill>
                <a:blip r:embed="rId6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5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8597225" cy="235795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Tracer l’axe en –log de cette concentration</a:t>
                </a: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Placer les espèces restantes</a:t>
                </a:r>
              </a:p>
              <a:p>
                <a:pPr marL="342900" indent="-342900">
                  <a:buFontTx/>
                  <a:buAutoNum type="arabicParenR"/>
                </a:pP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Calculer la valeur de la concentration à la frontière à partir du </a:t>
                </a:r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Ks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8597225" cy="2357953"/>
              </a:xfrm>
              <a:prstGeom prst="rect">
                <a:avLst/>
              </a:prstGeom>
              <a:blipFill>
                <a:blip r:embed="rId2"/>
                <a:stretch>
                  <a:fillRect l="-2128" t="-2073" r="-71" b="-113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/>
          <p:cNvCxnSpPr/>
          <p:nvPr/>
        </p:nvCxnSpPr>
        <p:spPr>
          <a:xfrm>
            <a:off x="1031264" y="5852159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5451642" y="5055325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2565803" y="5057370"/>
                <a:ext cx="1008674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803" y="5057370"/>
                <a:ext cx="1008674" cy="515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blipFill>
                <a:blip r:embed="rId6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/>
          <p:cNvSpPr txBox="1"/>
          <p:nvPr/>
        </p:nvSpPr>
        <p:spPr>
          <a:xfrm>
            <a:off x="5134888" y="453210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97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644" y="1935530"/>
            <a:ext cx="8534709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6125"/>
            <a:ext cx="12192000" cy="9896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Tracé d’un diagramme d’existence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28644" y="1935530"/>
                <a:ext cx="8597225" cy="235795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Choisir l’ion à concentration variable </a:t>
                </a:r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𝐻𝑂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𝑎𝑞</m:t>
                        </m:r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bSup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Tracer l’axe en –log de cette concentration</a:t>
                </a: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Placer les espèces restantes</a:t>
                </a:r>
              </a:p>
              <a:p>
                <a:pPr marL="342900" indent="-342900">
                  <a:buFontTx/>
                  <a:buAutoNum type="arabicParenR"/>
                </a:pP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Calculer la valeur de la concentration à la frontière à partir du </a:t>
                </a:r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Ks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44" y="1935530"/>
                <a:ext cx="8597225" cy="2357953"/>
              </a:xfrm>
              <a:prstGeom prst="rect">
                <a:avLst/>
              </a:prstGeom>
              <a:blipFill>
                <a:blip r:embed="rId2"/>
                <a:stretch>
                  <a:fillRect l="-2128" t="-2073" r="-71" b="-113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09" y="1177524"/>
                <a:ext cx="4826578" cy="515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/>
          <p:cNvCxnSpPr/>
          <p:nvPr/>
        </p:nvCxnSpPr>
        <p:spPr>
          <a:xfrm>
            <a:off x="1031264" y="5852159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5451642" y="5055325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2565803" y="5057370"/>
                <a:ext cx="1008674" cy="515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803" y="5057370"/>
                <a:ext cx="1008674" cy="515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𝑂𝐻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054" y="5120631"/>
                <a:ext cx="1787862" cy="4723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211" y="5573280"/>
                <a:ext cx="577979" cy="430887"/>
              </a:xfrm>
              <a:prstGeom prst="rect">
                <a:avLst/>
              </a:prstGeom>
              <a:blipFill>
                <a:blip r:embed="rId6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/>
          <p:cNvSpPr txBox="1"/>
          <p:nvPr/>
        </p:nvSpPr>
        <p:spPr>
          <a:xfrm>
            <a:off x="5134888" y="453210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095999" y="6140410"/>
            <a:ext cx="3898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Domaine d’existence du solide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76737" y="6140410"/>
            <a:ext cx="472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Domaine de prédominance du cation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91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de la température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578210" y="2070463"/>
            <a:ext cx="99225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Calcaire</a:t>
            </a:r>
            <a:endParaRPr lang="fr-FR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54268" y="2070463"/>
            <a:ext cx="10307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Alumine</a:t>
            </a:r>
            <a:endParaRPr lang="fr-FR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26558" y="2823890"/>
            <a:ext cx="3486150" cy="32480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1264" y="2823890"/>
            <a:ext cx="348615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9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de la température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578210" y="2070463"/>
            <a:ext cx="99225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Calcaire</a:t>
            </a:r>
            <a:endParaRPr lang="fr-FR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54268" y="2070463"/>
            <a:ext cx="10307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Alumine</a:t>
            </a:r>
            <a:endParaRPr lang="fr-FR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26558" y="2823890"/>
            <a:ext cx="3486150" cy="32480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1264" y="2823890"/>
            <a:ext cx="3486150" cy="3248025"/>
          </a:xfrm>
          <a:prstGeom prst="rect">
            <a:avLst/>
          </a:prstGeom>
        </p:spPr>
      </p:pic>
      <p:pic>
        <p:nvPicPr>
          <p:cNvPr id="1026" name="Picture 2" descr="Décapeur thermique Bosch - EasyHeat 500 (1600W, débit d'air: 240 / 450  l/min, température: 300/500°C) - Cdiscount Bricolage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65"/>
          <a:stretch/>
        </p:blipFill>
        <p:spPr bwMode="auto">
          <a:xfrm>
            <a:off x="3112508" y="4585062"/>
            <a:ext cx="2599509" cy="225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écapeur thermique Bosch - EasyHeat 500 (1600W, débit d'air: 240 / 450  l/min, température: 300/500°C) - Cdiscount Bricolage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56"/>
          <a:stretch/>
        </p:blipFill>
        <p:spPr bwMode="auto">
          <a:xfrm>
            <a:off x="9404451" y="4621291"/>
            <a:ext cx="2599509" cy="223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3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16964" y="2639512"/>
            <a:ext cx="3600450" cy="34861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de la température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578210" y="2070463"/>
            <a:ext cx="99225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Calcaire</a:t>
            </a:r>
            <a:endParaRPr lang="fr-FR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54268" y="2070463"/>
            <a:ext cx="10307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Alumine</a:t>
            </a:r>
            <a:endParaRPr lang="fr-FR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17999" y="2877637"/>
            <a:ext cx="32289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de la température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1071155" y="1887583"/>
                <a:ext cx="10378584" cy="40650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Loi de </a:t>
                </a:r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Van’t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Hoff</a:t>
                </a:r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endParaRPr lang="fr-FR" sz="2400" i="1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400" b="0" dirty="0" smtClean="0">
                  <a:latin typeface="Amiri" panose="00000500000000000000" pitchFamily="2" charset="-78"/>
                </a:endParaRPr>
              </a:p>
              <a:p>
                <a:pPr algn="ctr"/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FontTx/>
                  <a:buChar char="-"/>
                </a:pPr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Si dissolution endothermique : </a:t>
                </a:r>
              </a:p>
              <a:p>
                <a:pPr/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Ks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augmente avec T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la solubilité augmente avec la température</a:t>
                </a:r>
              </a:p>
              <a:p>
                <a:pPr/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342900" indent="-342900">
                  <a:buFontTx/>
                  <a:buChar char="-"/>
                </a:pPr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Si dissolution exothermique : </a:t>
                </a:r>
              </a:p>
              <a:p>
                <a:pPr/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Ks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diminue avec T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la solubilité diminue avec la température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155" y="1887583"/>
                <a:ext cx="10378584" cy="4065087"/>
              </a:xfrm>
              <a:prstGeom prst="rect">
                <a:avLst/>
              </a:prstGeom>
              <a:blipFill>
                <a:blip r:embed="rId2"/>
                <a:stretch>
                  <a:fillRect l="-2644" t="-2402" b="-42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0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du pH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6096000" y="5003077"/>
                <a:ext cx="290400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Précipité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𝐶𝑎𝐶𝑂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003077"/>
                <a:ext cx="2904000" cy="497252"/>
              </a:xfrm>
              <a:prstGeom prst="rect">
                <a:avLst/>
              </a:prstGeom>
              <a:blipFill>
                <a:blip r:embed="rId2"/>
                <a:stretch>
                  <a:fillRect l="-3151" t="-1235" b="-296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61507" y="3177543"/>
            <a:ext cx="3638550" cy="3457575"/>
          </a:xfrm>
          <a:prstGeom prst="rect">
            <a:avLst/>
          </a:prstGeom>
        </p:spPr>
      </p:pic>
      <p:cxnSp>
        <p:nvCxnSpPr>
          <p:cNvPr id="4" name="Connecteur droit avec flèche 3"/>
          <p:cNvCxnSpPr>
            <a:stCxn id="6" idx="1"/>
          </p:cNvCxnSpPr>
          <p:nvPr/>
        </p:nvCxnSpPr>
        <p:spPr>
          <a:xfrm flipH="1" flipV="1">
            <a:off x="3944983" y="5225143"/>
            <a:ext cx="215101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4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du pH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6096000" y="5003077"/>
                <a:ext cx="290400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Précipité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𝐶𝑎𝐶𝑂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003077"/>
                <a:ext cx="2904000" cy="497252"/>
              </a:xfrm>
              <a:prstGeom prst="rect">
                <a:avLst/>
              </a:prstGeom>
              <a:blipFill>
                <a:blip r:embed="rId2"/>
                <a:stretch>
                  <a:fillRect l="-3151" t="-1235" b="-296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61507" y="3177543"/>
            <a:ext cx="3638550" cy="34575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37198" y="1381264"/>
            <a:ext cx="4467225" cy="490537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015551" y="2307774"/>
            <a:ext cx="3951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Acide chlorhydrique concentré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3944983" y="5225143"/>
            <a:ext cx="215101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 flipV="1">
            <a:off x="3918857" y="2503715"/>
            <a:ext cx="198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5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83267" y="1407390"/>
            <a:ext cx="3676650" cy="48672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du pH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96000" y="5003077"/>
            <a:ext cx="311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Disparition du précipité</a:t>
            </a:r>
            <a:endParaRPr lang="fr-FR" sz="2400" dirty="0">
              <a:solidFill>
                <a:srgbClr val="FF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15551" y="2307774"/>
            <a:ext cx="3951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Acide chlorhydrique concentré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3944983" y="5225143"/>
            <a:ext cx="215101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3918857" y="2503715"/>
            <a:ext cx="198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3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Produit de solubilité : cas général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3120826" y="1848394"/>
                <a:ext cx="5950347" cy="4304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fr-FR" sz="28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Equilibre de solubilité :</a:t>
                </a:r>
              </a:p>
              <a:p>
                <a:pPr algn="ctr"/>
                <a:r>
                  <a:rPr lang="fr-FR" sz="28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2800" i="1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endParaRPr lang="fr-FR" sz="16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endParaRPr lang="fr-FR" sz="28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r>
                  <a:rPr lang="fr-FR" sz="28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Si on est dans une solution saturée alors :</a:t>
                </a:r>
              </a:p>
              <a:p>
                <a:pPr algn="ctr"/>
                <a:r>
                  <a:rPr lang="fr-FR" sz="28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p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800" i="1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826" y="1848394"/>
                <a:ext cx="5950347" cy="4304063"/>
              </a:xfrm>
              <a:prstGeom prst="rect">
                <a:avLst/>
              </a:prstGeom>
              <a:blipFill>
                <a:blip r:embed="rId2"/>
                <a:stretch>
                  <a:fillRect l="-3279" t="-2550" r="-30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219303" y="4794066"/>
            <a:ext cx="3905794" cy="159366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987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du pH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2007676" y="2555422"/>
                <a:ext cx="9044143" cy="26858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𝐶𝑎𝐶𝑂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bSup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 </m:t>
                    </m:r>
                    <m:sSubSup>
                      <m:sSubSup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𝐻𝐶𝑂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𝐶𝑎𝐶𝑂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bSup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𝐻𝐶𝑂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fr-F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fr-F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 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676" y="2555422"/>
                <a:ext cx="9044143" cy="2685863"/>
              </a:xfrm>
              <a:prstGeom prst="rect">
                <a:avLst/>
              </a:prstGeom>
              <a:blipFill>
                <a:blip r:embed="rId2"/>
                <a:stretch>
                  <a:fillRect b="-36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6"/>
          <p:cNvCxnSpPr/>
          <p:nvPr/>
        </p:nvCxnSpPr>
        <p:spPr>
          <a:xfrm flipV="1">
            <a:off x="1319349" y="4245429"/>
            <a:ext cx="1005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39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du pH : application aux oxydes de fer et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75657" y="3043645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1175657" y="4606834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05793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598229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209108" y="3810000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4845651" y="3938503"/>
                <a:ext cx="2083327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Fe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651" y="3938503"/>
                <a:ext cx="2083327" cy="539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/>
              <p:cNvSpPr txBox="1"/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3718081" y="3140375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027007" y="471371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326359" y="314037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05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7979" y="1737360"/>
            <a:ext cx="2673530" cy="339634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du pH : application aux oxydes de fer et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75657" y="3043645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1175657" y="4606834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05793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598229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209108" y="3810000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4845651" y="3938503"/>
                <a:ext cx="2083327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Fe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651" y="3938503"/>
                <a:ext cx="2083327" cy="539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/>
              <p:cNvSpPr txBox="1"/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3718081" y="31057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027007" y="471371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326359" y="314037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du pH : application aux oxydes de fer et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75657" y="3043645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1175657" y="4606834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05793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598229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209108" y="3810000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4845651" y="3938503"/>
                <a:ext cx="2083327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Fe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651" y="3938503"/>
                <a:ext cx="2083327" cy="539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/>
              <p:cNvSpPr txBox="1"/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3718081" y="31057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027007" y="471371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326359" y="314037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7979" y="1737360"/>
            <a:ext cx="2673530" cy="339634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5880295" y="5613009"/>
            <a:ext cx="3657600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590581" y="5939190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Ajout de soude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53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19966" y="1804385"/>
            <a:ext cx="2673530" cy="339634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du pH : application aux oxydes de fer et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75657" y="3043645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1175657" y="4606834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05793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598229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209108" y="3810000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8115067" y="3881812"/>
                <a:ext cx="2083327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Fe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067" y="3881812"/>
                <a:ext cx="2083327" cy="539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/>
              <p:cNvSpPr txBox="1"/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3718081" y="31057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027007" y="471371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326359" y="314037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09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19966" y="1804385"/>
            <a:ext cx="2673530" cy="339634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du pH : application aux oxydes de fer et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75657" y="3043645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1175657" y="4606834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05793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598229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209108" y="3810000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8115067" y="3881812"/>
                <a:ext cx="2083327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Fe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067" y="3881812"/>
                <a:ext cx="2083327" cy="539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/>
              <p:cNvSpPr txBox="1"/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3718081" y="31057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027007" y="471371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326359" y="314037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9608234" y="2505548"/>
            <a:ext cx="788957" cy="396447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9608234" y="4057628"/>
            <a:ext cx="590160" cy="396447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4546537" y="5908413"/>
            <a:ext cx="3098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Dissolution sélective</a:t>
            </a:r>
            <a:endParaRPr lang="fr-FR" sz="2800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47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19966" y="1804385"/>
            <a:ext cx="2673530" cy="339634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du pH : application aux oxydes de fer et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75657" y="3043645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1175657" y="4606834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05793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598229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209108" y="3810000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695" y="3888375"/>
                <a:ext cx="1156792" cy="589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8115067" y="3881812"/>
                <a:ext cx="2083327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Fe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067" y="3881812"/>
                <a:ext cx="2083327" cy="539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/>
              <p:cNvSpPr txBox="1"/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3150" y="4351902"/>
                <a:ext cx="62998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3718081" y="31057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027007" y="471371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326359" y="314037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9608234" y="2505548"/>
            <a:ext cx="788957" cy="396447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9608234" y="4057628"/>
            <a:ext cx="590160" cy="396447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444836" y="5593823"/>
            <a:ext cx="1423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Filtrage</a:t>
            </a:r>
            <a:endParaRPr lang="fr-FR" sz="32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94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19966" y="1804386"/>
            <a:ext cx="2673530" cy="162813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du pH : application aux oxydes de fer et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75657" y="3043645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05793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598229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3718081" y="31057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326359" y="314037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63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19966" y="1804386"/>
            <a:ext cx="2673530" cy="162813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du pH : application aux oxydes de fer et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75657" y="3043645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05793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598229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3718081" y="31057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326359" y="314037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752015" y="3938953"/>
            <a:ext cx="3657600" cy="0"/>
          </a:xfrm>
          <a:prstGeom prst="straightConnector1">
            <a:avLst/>
          </a:prstGeom>
          <a:ln w="76200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049786" y="4482442"/>
            <a:ext cx="3062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Ajout d’acide concentré</a:t>
            </a:r>
            <a:endParaRPr lang="fr-FR" sz="2400" dirty="0">
              <a:solidFill>
                <a:srgbClr val="7030A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241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250" y="1863168"/>
            <a:ext cx="2673530" cy="162813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26126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Influence du pH : application aux oxydes de fer et d’aluminium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75657" y="3043645"/>
            <a:ext cx="952282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905793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598229" y="2246811"/>
            <a:ext cx="0" cy="796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38" y="2268580"/>
                <a:ext cx="1105495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sSub>
                        <m:sSubPr>
                          <m:ctrlPr>
                            <a:rPr lang="fr-FR" sz="3200" b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27" y="2293522"/>
                <a:ext cx="2023183" cy="539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OH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m:rPr>
                              <m:sty m:val="p"/>
                            </m:rP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aq</m:t>
                          </m:r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93" y="2304097"/>
                <a:ext cx="2248884" cy="5585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pH</m:t>
                      </m:r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604" y="2764766"/>
                <a:ext cx="62998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3718081" y="31057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326359" y="314037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914426" y="5767754"/>
            <a:ext cx="2363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Reprécipitation</a:t>
            </a:r>
            <a:endParaRPr lang="fr-FR" sz="2800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382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47" y="894423"/>
            <a:ext cx="6185037" cy="59635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0" y="0"/>
                <a:ext cx="12192000" cy="1240971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800" dirty="0" smtClean="0">
                    <a:solidFill>
                      <a:schemeClr val="bg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Détermination du pKs de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𝐴𝑙</m:t>
                    </m:r>
                    <m:sSub>
                      <m:sSubPr>
                        <m:ctrlPr>
                          <a:rPr lang="fr-F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fr-F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𝑂𝐻</m:t>
                        </m:r>
                        <m:r>
                          <a:rPr lang="fr-F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3(</m:t>
                        </m:r>
                        <m:r>
                          <a:rPr lang="fr-F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fr-F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fr-FR" sz="2800" dirty="0">
                  <a:solidFill>
                    <a:schemeClr val="bg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2409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eur droit avec flèche 15"/>
          <p:cNvCxnSpPr/>
          <p:nvPr/>
        </p:nvCxnSpPr>
        <p:spPr>
          <a:xfrm>
            <a:off x="4494627" y="5061251"/>
            <a:ext cx="311599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737273" y="3449220"/>
            <a:ext cx="187334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4044461" y="2366227"/>
            <a:ext cx="356616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7624689" y="2135394"/>
                <a:ext cx="254601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Soude NaOH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=0,5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689" y="2135394"/>
                <a:ext cx="2546018" cy="830997"/>
              </a:xfrm>
              <a:prstGeom prst="rect">
                <a:avLst/>
              </a:prstGeom>
              <a:blipFill>
                <a:blip r:embed="rId4"/>
                <a:stretch>
                  <a:fillRect l="-3837" t="-58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/>
          <p:cNvSpPr txBox="1"/>
          <p:nvPr/>
        </p:nvSpPr>
        <p:spPr>
          <a:xfrm>
            <a:off x="7624688" y="3237700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pH-mètre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7624688" y="4830418"/>
                <a:ext cx="3177601" cy="12184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V = 100 mL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fr-FR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𝐴𝑙</m:t>
                              </m:r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3+</m:t>
                              </m:r>
                            </m:sup>
                          </m:sSup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=0,02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sz="2400" b="0" i="1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fr-FR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fr-FR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sup>
                          </m:sSup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=0,02 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688" y="4830418"/>
                <a:ext cx="3177601" cy="1218475"/>
              </a:xfrm>
              <a:prstGeom prst="rect">
                <a:avLst/>
              </a:prstGeom>
              <a:blipFill>
                <a:blip r:embed="rId5"/>
                <a:stretch>
                  <a:fillRect l="-3071" t="-4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5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662" r="39059"/>
          <a:stretch/>
        </p:blipFill>
        <p:spPr>
          <a:xfrm>
            <a:off x="1317302" y="1132590"/>
            <a:ext cx="9635773" cy="53465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78377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Simulation sur Dozzzaqueux</a:t>
            </a:r>
            <a:endParaRPr lang="fr-FR" sz="28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9255" y="922764"/>
            <a:ext cx="619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pH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10737455" y="6170152"/>
                <a:ext cx="12312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𝑁𝑎𝑂𝐻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455" y="6170152"/>
                <a:ext cx="123129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07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662" r="39059"/>
          <a:stretch/>
        </p:blipFill>
        <p:spPr>
          <a:xfrm>
            <a:off x="1317302" y="1132590"/>
            <a:ext cx="9635773" cy="53465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78377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Simulation sur Dozzzaqueux</a:t>
            </a:r>
            <a:endParaRPr lang="fr-FR" sz="28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900288" y="6330786"/>
                <a:ext cx="3959095" cy="4305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88" y="6330786"/>
                <a:ext cx="3959095" cy="430502"/>
              </a:xfrm>
              <a:prstGeom prst="rect">
                <a:avLst/>
              </a:prstGeom>
              <a:blipFill>
                <a:blip r:embed="rId3"/>
                <a:stretch>
                  <a:fillRect b="-242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ccolade ouvrante 14"/>
          <p:cNvSpPr/>
          <p:nvPr/>
        </p:nvSpPr>
        <p:spPr>
          <a:xfrm rot="16200000" flipV="1">
            <a:off x="2665688" y="4899436"/>
            <a:ext cx="352528" cy="2232185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9255" y="922764"/>
            <a:ext cx="619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pH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10737455" y="6170152"/>
                <a:ext cx="12312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𝑁𝑎𝑂𝐻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455" y="6170152"/>
                <a:ext cx="123129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23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662" r="39059"/>
          <a:stretch/>
        </p:blipFill>
        <p:spPr>
          <a:xfrm>
            <a:off x="1317302" y="1132590"/>
            <a:ext cx="9635773" cy="53465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78377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Simulation sur Dozzzaqueux</a:t>
            </a:r>
            <a:endParaRPr lang="fr-FR" sz="28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9" name="Plus 8"/>
          <p:cNvSpPr/>
          <p:nvPr/>
        </p:nvSpPr>
        <p:spPr>
          <a:xfrm rot="2375883">
            <a:off x="3777428" y="3948699"/>
            <a:ext cx="540000" cy="540000"/>
          </a:xfrm>
          <a:prstGeom prst="mathPlus">
            <a:avLst>
              <a:gd name="adj1" fmla="val 684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25503" y="3420635"/>
            <a:ext cx="3179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Apparition du 1</a:t>
            </a:r>
            <a:r>
              <a:rPr lang="fr-FR" sz="2400" baseline="300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er</a:t>
            </a:r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grain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900288" y="6330786"/>
                <a:ext cx="3959095" cy="4305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88" y="6330786"/>
                <a:ext cx="3959095" cy="430502"/>
              </a:xfrm>
              <a:prstGeom prst="rect">
                <a:avLst/>
              </a:prstGeom>
              <a:blipFill>
                <a:blip r:embed="rId3"/>
                <a:stretch>
                  <a:fillRect b="-242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ccolade ouvrante 14"/>
          <p:cNvSpPr/>
          <p:nvPr/>
        </p:nvSpPr>
        <p:spPr>
          <a:xfrm rot="16200000" flipV="1">
            <a:off x="2665688" y="4899436"/>
            <a:ext cx="352528" cy="2232185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9255" y="922764"/>
            <a:ext cx="619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pH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10737455" y="6170152"/>
                <a:ext cx="12312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𝑁𝑎𝑂𝐻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455" y="6170152"/>
                <a:ext cx="123129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60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662" r="39059"/>
          <a:stretch/>
        </p:blipFill>
        <p:spPr>
          <a:xfrm>
            <a:off x="1317302" y="1132590"/>
            <a:ext cx="9635773" cy="53465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78377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Simulation sur Dozzzaqueux</a:t>
            </a:r>
            <a:endParaRPr lang="fr-FR" sz="28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Accolade ouvrante 3"/>
          <p:cNvSpPr/>
          <p:nvPr/>
        </p:nvSpPr>
        <p:spPr>
          <a:xfrm rot="5400000" flipH="1">
            <a:off x="7326453" y="1511542"/>
            <a:ext cx="469886" cy="6352118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1951" y="5135995"/>
            <a:ext cx="18408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C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Précipitation</a:t>
            </a:r>
            <a:endParaRPr lang="fr-FR" sz="2400" dirty="0">
              <a:solidFill>
                <a:srgbClr val="FFC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9" name="Plus 8"/>
          <p:cNvSpPr/>
          <p:nvPr/>
        </p:nvSpPr>
        <p:spPr>
          <a:xfrm rot="2375883">
            <a:off x="3777428" y="3948699"/>
            <a:ext cx="540000" cy="540000"/>
          </a:xfrm>
          <a:prstGeom prst="mathPlus">
            <a:avLst>
              <a:gd name="adj1" fmla="val 684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25503" y="3420635"/>
            <a:ext cx="3179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Apparition du 1</a:t>
            </a:r>
            <a:r>
              <a:rPr lang="fr-FR" sz="2400" baseline="300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er</a:t>
            </a:r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grain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900288" y="6330786"/>
                <a:ext cx="3959095" cy="4305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88" y="6330786"/>
                <a:ext cx="3959095" cy="430502"/>
              </a:xfrm>
              <a:prstGeom prst="rect">
                <a:avLst/>
              </a:prstGeom>
              <a:blipFill>
                <a:blip r:embed="rId3"/>
                <a:stretch>
                  <a:fillRect b="-242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ccolade ouvrante 14"/>
          <p:cNvSpPr/>
          <p:nvPr/>
        </p:nvSpPr>
        <p:spPr>
          <a:xfrm rot="16200000" flipV="1">
            <a:off x="2665688" y="4899436"/>
            <a:ext cx="352528" cy="2232185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9255" y="922764"/>
            <a:ext cx="619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pH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10737455" y="6170152"/>
                <a:ext cx="12312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𝑁𝑎𝑂𝐻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455" y="6170152"/>
                <a:ext cx="123129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8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Condition de précipitation</a:t>
            </a:r>
            <a:endParaRPr lang="fr-FR" sz="28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75804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964</TotalTime>
  <Words>2154</Words>
  <Application>Microsoft Office PowerPoint</Application>
  <PresentationFormat>Grand écran</PresentationFormat>
  <Paragraphs>282</Paragraphs>
  <Slides>39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7" baseType="lpstr">
      <vt:lpstr>Amiri</vt:lpstr>
      <vt:lpstr>Arial</vt:lpstr>
      <vt:lpstr>Calibri</vt:lpstr>
      <vt:lpstr>Cambria Math</vt:lpstr>
      <vt:lpstr>Gill Sans MT</vt:lpstr>
      <vt:lpstr>Times New Roman</vt:lpstr>
      <vt:lpstr>Wingdings</vt:lpstr>
      <vt:lpstr>Parcel</vt:lpstr>
      <vt:lpstr>LC27 : Solubilité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LC27 : Solubilité</dc:title>
  <dc:creator>DIHYA</dc:creator>
  <cp:lastModifiedBy>DIHYA</cp:lastModifiedBy>
  <cp:revision>24</cp:revision>
  <dcterms:created xsi:type="dcterms:W3CDTF">2021-04-26T18:45:04Z</dcterms:created>
  <dcterms:modified xsi:type="dcterms:W3CDTF">2021-05-23T11:35:20Z</dcterms:modified>
</cp:coreProperties>
</file>