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6" r:id="rId4"/>
    <p:sldId id="273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57" r:id="rId13"/>
    <p:sldId id="303" r:id="rId14"/>
    <p:sldId id="300" r:id="rId15"/>
    <p:sldId id="275" r:id="rId16"/>
    <p:sldId id="264" r:id="rId17"/>
    <p:sldId id="274" r:id="rId18"/>
    <p:sldId id="292" r:id="rId19"/>
    <p:sldId id="293" r:id="rId20"/>
    <p:sldId id="258" r:id="rId21"/>
    <p:sldId id="266" r:id="rId22"/>
    <p:sldId id="267" r:id="rId23"/>
    <p:sldId id="268" r:id="rId24"/>
    <p:sldId id="269" r:id="rId25"/>
    <p:sldId id="294" r:id="rId26"/>
    <p:sldId id="291" r:id="rId27"/>
    <p:sldId id="295" r:id="rId28"/>
    <p:sldId id="277" r:id="rId29"/>
    <p:sldId id="301" r:id="rId30"/>
    <p:sldId id="302" r:id="rId31"/>
    <p:sldId id="304" r:id="rId32"/>
    <p:sldId id="305" r:id="rId33"/>
    <p:sldId id="306" r:id="rId34"/>
    <p:sldId id="307" r:id="rId35"/>
    <p:sldId id="308" r:id="rId36"/>
    <p:sldId id="30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HYA" initials="D" lastIdx="1" clrIdx="0">
    <p:extLst>
      <p:ext uri="{19B8F6BF-5375-455C-9EA6-DF929625EA0E}">
        <p15:presenceInfo xmlns:p15="http://schemas.microsoft.com/office/powerpoint/2012/main" userId="DIH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EE1"/>
    <a:srgbClr val="F59787"/>
    <a:srgbClr val="CEEAB0"/>
    <a:srgbClr val="BAE18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50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93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73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10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843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78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82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86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01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874F3CC-4E63-400D-B457-A4BCF0F1131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61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5.png"/><Relationship Id="rId7" Type="http://schemas.openxmlformats.org/officeDocument/2006/relationships/image" Target="../media/image3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044461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 05 : OXYDANTS ET Réducteurs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5194" y="3004457"/>
            <a:ext cx="6801612" cy="348778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 : Lycée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Prérequis :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chimiques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Chimie des solutions : acides et bases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physique : circuits électriques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 constantes de réaction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Dosages et titrages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376863"/>
            <a:ext cx="7729728" cy="863246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Exemples de demi-piles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46571" y="4532812"/>
            <a:ext cx="2014293" cy="113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V="1">
            <a:off x="7946571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960864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24842" y="2468881"/>
            <a:ext cx="156754" cy="24623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 flipV="1">
            <a:off x="4011187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8147758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011187" y="2756263"/>
            <a:ext cx="413657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>
            <a:stCxn id="12" idx="0"/>
            <a:endCxn id="17" idx="0"/>
          </p:cNvCxnSpPr>
          <p:nvPr/>
        </p:nvCxnSpPr>
        <p:spPr>
          <a:xfrm rot="5400000" flipH="1" flipV="1">
            <a:off x="6345501" y="-388836"/>
            <a:ext cx="12700" cy="5715435"/>
          </a:xfrm>
          <a:prstGeom prst="curvedConnector3">
            <a:avLst>
              <a:gd name="adj1" fmla="val 488571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6038342" y="1645058"/>
            <a:ext cx="627017" cy="6531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4835078" y="3044373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Jonction électrolytique</a:t>
            </a:r>
            <a:endParaRPr lang="fr-FR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3589" y="268030"/>
            <a:ext cx="10215153" cy="73347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standard à hydrogène (ESH)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320" y="1296574"/>
            <a:ext cx="11573690" cy="90213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 :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Electrode de platine plongée dans une solution de pH = 0 se comportant comme une solution infiniment diluée entourée de H2 gazeux à 1 bar.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576456" y="2646480"/>
                <a:ext cx="3798476" cy="594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56" y="2646480"/>
                <a:ext cx="3798476" cy="594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riangle isocèle 11"/>
          <p:cNvSpPr/>
          <p:nvPr/>
        </p:nvSpPr>
        <p:spPr>
          <a:xfrm>
            <a:off x="7633429" y="4030158"/>
            <a:ext cx="1092559" cy="1087256"/>
          </a:xfrm>
          <a:prstGeom prst="triangle">
            <a:avLst/>
          </a:prstGeom>
          <a:solidFill>
            <a:srgbClr val="F5978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93599" y="4322906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961121" y="4219843"/>
            <a:ext cx="269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Demi-pile fictive : pas réalisable en pratique</a:t>
            </a:r>
            <a:endParaRPr lang="fr-F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4" y="2269653"/>
            <a:ext cx="4817991" cy="41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Vérification de la loi de nernst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20" y="1632856"/>
            <a:ext cx="2572391" cy="4885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6469" y="3487783"/>
            <a:ext cx="404948" cy="195943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=0,08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  <a:blipFill>
                <a:blip r:embed="rId3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>
            <a:stCxn id="6" idx="1"/>
          </p:cNvCxnSpPr>
          <p:nvPr/>
        </p:nvCxnSpPr>
        <p:spPr>
          <a:xfrm flipH="1">
            <a:off x="3274423" y="3487783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 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=0,001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  <a:blipFill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3274424" y="5342709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+0,0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Vérification de la loi de nernst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20" y="1632856"/>
            <a:ext cx="2572391" cy="4885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6469" y="3487783"/>
            <a:ext cx="404948" cy="195943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=0,08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  <a:blipFill>
                <a:blip r:embed="rId3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>
            <a:stCxn id="6" idx="1"/>
          </p:cNvCxnSpPr>
          <p:nvPr/>
        </p:nvCxnSpPr>
        <p:spPr>
          <a:xfrm flipH="1">
            <a:off x="3274423" y="3487783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 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=0,001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  <a:blipFill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3274424" y="5342709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+0,0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90" y="3024051"/>
            <a:ext cx="6014974" cy="29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pharma-gdd.com/images/catalog/pictures/thumbnails/600/meda-pharma-betadine-dermique-1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3"/>
          <a:stretch/>
        </p:blipFill>
        <p:spPr bwMode="auto">
          <a:xfrm>
            <a:off x="1723117" y="1661245"/>
            <a:ext cx="8487512" cy="47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3541" r="5038"/>
          <a:stretch/>
        </p:blipFill>
        <p:spPr>
          <a:xfrm>
            <a:off x="352698" y="2429691"/>
            <a:ext cx="3174274" cy="30828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99590" y="2316504"/>
            <a:ext cx="8168776" cy="31960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925886" y="5669280"/>
            <a:ext cx="211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Polyvidone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 r="4663"/>
          <a:stretch/>
        </p:blipFill>
        <p:spPr>
          <a:xfrm>
            <a:off x="213059" y="2455817"/>
            <a:ext cx="3326975" cy="30567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477576" y="5656217"/>
            <a:ext cx="314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Polyvidone iodée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43282" y="2316504"/>
            <a:ext cx="7858651" cy="31254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95092" y="180348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Diiode I2</a:t>
            </a:r>
            <a:endParaRPr lang="fr-FR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/>
          <p:cNvCxnSpPr>
            <a:stCxn id="6" idx="1"/>
          </p:cNvCxnSpPr>
          <p:nvPr/>
        </p:nvCxnSpPr>
        <p:spPr>
          <a:xfrm flipH="1">
            <a:off x="5995852" y="1988146"/>
            <a:ext cx="1199240" cy="3283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3"/>
          </p:cNvCxnSpPr>
          <p:nvPr/>
        </p:nvCxnSpPr>
        <p:spPr>
          <a:xfrm>
            <a:off x="8258204" y="1988146"/>
            <a:ext cx="1787133" cy="513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pharma-gdd.com/images/catalog/pictures/thumbnails/600/meda-pharma-betadine-dermique-1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3"/>
          <a:stretch/>
        </p:blipFill>
        <p:spPr bwMode="auto">
          <a:xfrm>
            <a:off x="1723117" y="1661245"/>
            <a:ext cx="8487512" cy="47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  <a:blipFill>
                <a:blip r:embed="rId2"/>
                <a:stretch>
                  <a:fillRect l="-630" t="-41530" b="-60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545874" y="1907571"/>
            <a:ext cx="822960" cy="53557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545873" y="2586446"/>
            <a:ext cx="1136469" cy="53233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557554" y="1907571"/>
            <a:ext cx="653143" cy="535579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84125" y="2517498"/>
            <a:ext cx="937876" cy="60128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23760" y="31187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59907" y="311878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575557" y="4127863"/>
                <a:ext cx="7380515" cy="176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 (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2−</m:t>
                                  </m:r>
                                </m:sup>
                              </m:sSub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endParaRPr lang="fr-F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57" y="4127863"/>
                <a:ext cx="7380515" cy="17613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2847702" y="5225143"/>
            <a:ext cx="62048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  <a:blipFill>
                <a:blip r:embed="rId3"/>
                <a:stretch>
                  <a:fillRect l="-630" t="-41530" b="-60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/>
          <p:cNvSpPr/>
          <p:nvPr/>
        </p:nvSpPr>
        <p:spPr>
          <a:xfrm>
            <a:off x="4545874" y="1907571"/>
            <a:ext cx="822960" cy="53557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545873" y="2586446"/>
            <a:ext cx="1136469" cy="53233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57554" y="1907571"/>
            <a:ext cx="653143" cy="535579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884125" y="2517498"/>
            <a:ext cx="937876" cy="60128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223760" y="31187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59907" y="311878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978"/>
          <a:stretch/>
        </p:blipFill>
        <p:spPr>
          <a:xfrm>
            <a:off x="2561455" y="1611086"/>
            <a:ext cx="2806659" cy="46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r="233"/>
          <a:stretch/>
        </p:blipFill>
        <p:spPr>
          <a:xfrm>
            <a:off x="6831875" y="1611086"/>
            <a:ext cx="2468880" cy="46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une 10"/>
          <p:cNvSpPr/>
          <p:nvPr/>
        </p:nvSpPr>
        <p:spPr>
          <a:xfrm>
            <a:off x="2952206" y="201168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une 11"/>
          <p:cNvSpPr/>
          <p:nvPr/>
        </p:nvSpPr>
        <p:spPr>
          <a:xfrm>
            <a:off x="3104606" y="216408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une 12"/>
          <p:cNvSpPr/>
          <p:nvPr/>
        </p:nvSpPr>
        <p:spPr>
          <a:xfrm>
            <a:off x="3126376" y="205522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une 13"/>
          <p:cNvSpPr/>
          <p:nvPr/>
        </p:nvSpPr>
        <p:spPr>
          <a:xfrm>
            <a:off x="3348447" y="2120535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une 14"/>
          <p:cNvSpPr/>
          <p:nvPr/>
        </p:nvSpPr>
        <p:spPr>
          <a:xfrm>
            <a:off x="3466014" y="2094409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9379854" y="4833257"/>
                <a:ext cx="2116183" cy="70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sulfate de cuivre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54" y="4833257"/>
                <a:ext cx="2116183" cy="700961"/>
              </a:xfrm>
              <a:prstGeom prst="rect">
                <a:avLst/>
              </a:prstGeom>
              <a:blipFill>
                <a:blip r:embed="rId5"/>
                <a:stretch>
                  <a:fillRect l="-2594" t="-5217" b="-69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10322" y="4833256"/>
                <a:ext cx="2116183" cy="70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sel de 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Mohr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2" y="4833256"/>
                <a:ext cx="2116183" cy="700961"/>
              </a:xfrm>
              <a:prstGeom prst="rect">
                <a:avLst/>
              </a:prstGeom>
              <a:blipFill>
                <a:blip r:embed="rId6"/>
                <a:stretch>
                  <a:fillRect l="-2305" t="-5217" b="-69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27377" y="1907957"/>
                <a:ext cx="2116183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Copeaux de cuivre solide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7" y="1907957"/>
                <a:ext cx="2116183" cy="673005"/>
              </a:xfrm>
              <a:prstGeom prst="rect">
                <a:avLst/>
              </a:prstGeom>
              <a:blipFill>
                <a:blip r:embed="rId7"/>
                <a:stretch>
                  <a:fillRect l="-2594" t="-5455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9379853" y="1914660"/>
                <a:ext cx="2116183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Paille de fer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53" y="1914660"/>
                <a:ext cx="2116183" cy="396006"/>
              </a:xfrm>
              <a:prstGeom prst="rect">
                <a:avLst/>
              </a:prstGeom>
              <a:blipFill>
                <a:blip r:embed="rId8"/>
                <a:stretch>
                  <a:fillRect l="-2594" t="-7692" b="-16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en arc 21"/>
          <p:cNvCxnSpPr/>
          <p:nvPr/>
        </p:nvCxnSpPr>
        <p:spPr>
          <a:xfrm rot="5400000">
            <a:off x="7377249" y="2158636"/>
            <a:ext cx="757646" cy="620486"/>
          </a:xfrm>
          <a:prstGeom prst="curvedConnector3">
            <a:avLst>
              <a:gd name="adj1" fmla="val -5172"/>
            </a:avLst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 rot="16200000" flipH="1">
            <a:off x="3979456" y="2158637"/>
            <a:ext cx="757646" cy="620486"/>
          </a:xfrm>
          <a:prstGeom prst="curvedConnector3">
            <a:avLst>
              <a:gd name="adj1" fmla="val -5172"/>
            </a:avLst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46666" y="2090057"/>
                <a:ext cx="2756263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Thiosulfate de sodium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66" y="2090057"/>
                <a:ext cx="2756263" cy="927461"/>
              </a:xfrm>
              <a:prstGeom prst="rect">
                <a:avLst/>
              </a:prstGeom>
              <a:blipFill>
                <a:blip r:embed="rId2"/>
                <a:stretch>
                  <a:fillRect t="-2597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46666" y="4795199"/>
                <a:ext cx="2756263" cy="9144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Bétadine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</m:oMath>
                  </m:oMathPara>
                </a14:m>
                <a:endParaRPr lang="fr-F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?</m:t>
                    </m:r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66" y="4795199"/>
                <a:ext cx="2756263" cy="914400"/>
              </a:xfrm>
              <a:prstGeom prst="rect">
                <a:avLst/>
              </a:prstGeom>
              <a:blipFill>
                <a:blip r:embed="rId3"/>
                <a:stretch>
                  <a:fillRect t="-4605" b="-6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9" y="1556742"/>
            <a:ext cx="2901153" cy="5040000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stCxn id="5" idx="1"/>
          </p:cNvCxnSpPr>
          <p:nvPr/>
        </p:nvCxnSpPr>
        <p:spPr>
          <a:xfrm flipH="1" flipV="1">
            <a:off x="5199017" y="2553787"/>
            <a:ext cx="134764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466666" y="5252399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095997" y="3544032"/>
                <a:ext cx="5523414" cy="5327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7" y="3544032"/>
                <a:ext cx="5523414" cy="532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9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6666" y="3308733"/>
            <a:ext cx="3622766" cy="118872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Proche de l’équivalence : il ne reste que quelques traces de diiode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3425532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6666" y="3908057"/>
            <a:ext cx="1415142" cy="5475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Thiodène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6666" y="3164606"/>
            <a:ext cx="3622766" cy="7538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Ajout d’un indicateur coloré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 flipV="1">
            <a:off x="6006666" y="4181811"/>
            <a:ext cx="5400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3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6666" y="3577611"/>
            <a:ext cx="3622766" cy="7538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 atteinte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03066" y="1828800"/>
                <a:ext cx="10985863" cy="4568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l’équivalence les résultats ont été introduits dans les proportions stœchiométriques : </a:t>
                </a: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</m:sup>
                          </m:sSubSup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mesure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=9,1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±0,2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𝑚𝐿</m:t>
                    </m:r>
                  </m:oMath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en déduit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=0,045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concentration de diiode dans la solution.</a:t>
                </a: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𝑝𝑜𝑙𝑦𝑣𝑖𝑑𝑜𝑛𝑒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𝑖𝑜𝑑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=2363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donc dans V = 100mL on a une masse de polyvidone iodée : </a:t>
                </a: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𝑝𝑜𝑙𝑦𝑣𝑖𝑑𝑜𝑛𝑒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𝑖𝑜𝑑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=10,6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retrouve bien la valeur donnée par le fabriquant de environ 10g pour 100 </a:t>
                </a:r>
                <a:r>
                  <a:rPr lang="fr-F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6" y="1828800"/>
                <a:ext cx="10985863" cy="4568751"/>
              </a:xfrm>
              <a:prstGeom prst="rect">
                <a:avLst/>
              </a:prstGeom>
              <a:blipFill>
                <a:blip r:embed="rId2"/>
                <a:stretch>
                  <a:fillRect l="-888" t="-1068" b="-22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0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les questions potentielles…</a:t>
            </a:r>
            <a:endParaRPr lang="fr-FR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39844"/>
              </p:ext>
            </p:extLst>
          </p:nvPr>
        </p:nvGraphicFramePr>
        <p:xfrm>
          <a:off x="618305" y="1293219"/>
          <a:ext cx="10985862" cy="524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374">
                  <a:extLst>
                    <a:ext uri="{9D8B030D-6E8A-4147-A177-3AD203B41FA5}">
                      <a16:colId xmlns:a16="http://schemas.microsoft.com/office/drawing/2014/main" xmlns="" val="1729217070"/>
                    </a:ext>
                  </a:extLst>
                </a:gridCol>
                <a:gridCol w="3500846">
                  <a:extLst>
                    <a:ext uri="{9D8B030D-6E8A-4147-A177-3AD203B41FA5}">
                      <a16:colId xmlns:a16="http://schemas.microsoft.com/office/drawing/2014/main" xmlns="" val="3172278940"/>
                    </a:ext>
                  </a:extLst>
                </a:gridCol>
                <a:gridCol w="3424642">
                  <a:extLst>
                    <a:ext uri="{9D8B030D-6E8A-4147-A177-3AD203B41FA5}">
                      <a16:colId xmlns:a16="http://schemas.microsoft.com/office/drawing/2014/main" xmlns="" val="516064818"/>
                    </a:ext>
                  </a:extLst>
                </a:gridCol>
              </a:tblGrid>
              <a:tr h="664950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première espèce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de deuxième espèce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troisième espèce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2605491"/>
                  </a:ext>
                </a:extLst>
              </a:tr>
              <a:tr h="17647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Métal M en contact avec un composé ionique peu soluble contenant l’un de ses ions formant ainsi la demi-pile </a:t>
                      </a:r>
                      <a:r>
                        <a:rPr lang="fr-F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MxAy</a:t>
                      </a: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 / 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au calomel saturé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de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chlorure d’argent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Métal inerte plongé dans une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 contenant les espèces </a:t>
                      </a:r>
                      <a:r>
                        <a:rPr lang="fr-FR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 couple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6635737"/>
                  </a:ext>
                </a:extLst>
              </a:tr>
              <a:tr h="281818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6718450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73828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 types d’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8164" y="4741814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>
            <a:stCxn id="6" idx="1"/>
          </p:cNvCxnSpPr>
          <p:nvPr/>
        </p:nvCxnSpPr>
        <p:spPr>
          <a:xfrm flipV="1">
            <a:off x="8738164" y="3918853"/>
            <a:ext cx="0" cy="1391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752457" y="3918853"/>
            <a:ext cx="0" cy="1221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16434" y="3918853"/>
            <a:ext cx="182879" cy="12213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090807" y="3875461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807" y="3875461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8744984" y="5241972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984" y="5241972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>
            <a:off x="2233749" y="1972491"/>
            <a:ext cx="0" cy="4568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03066" y="1972490"/>
                <a:ext cx="163068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Métal M plongeant dans une solution de ses cations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6" y="1972490"/>
                <a:ext cx="1630683" cy="1477328"/>
              </a:xfrm>
              <a:prstGeom prst="rect">
                <a:avLst/>
              </a:prstGeom>
              <a:blipFill>
                <a:blip r:embed="rId4"/>
                <a:stretch>
                  <a:fillRect l="-3371" t="-2479" r="-37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2233749" y="1959426"/>
            <a:ext cx="2416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 platiné dans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solution contenant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soit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conjugué étant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gaz barbotant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la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7720" y="4904213"/>
            <a:ext cx="1177822" cy="1136469"/>
          </a:xfrm>
          <a:prstGeom prst="rect">
            <a:avLst/>
          </a:prstGeom>
          <a:solidFill>
            <a:srgbClr val="83AE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>
            <a:stCxn id="25" idx="1"/>
          </p:cNvCxnSpPr>
          <p:nvPr/>
        </p:nvCxnSpPr>
        <p:spPr>
          <a:xfrm flipV="1">
            <a:off x="817720" y="4081252"/>
            <a:ext cx="0" cy="1391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995542" y="4081252"/>
            <a:ext cx="0" cy="1221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64031" y="4252529"/>
            <a:ext cx="182879" cy="111322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975595" y="3755277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95" y="3755277"/>
                <a:ext cx="942630" cy="497252"/>
              </a:xfrm>
              <a:prstGeom prst="rect">
                <a:avLst/>
              </a:prstGeom>
              <a:blipFill>
                <a:blip r:embed="rId5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24539" y="5404371"/>
                <a:ext cx="1111522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39" y="5404371"/>
                <a:ext cx="1111522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31" y="3976748"/>
            <a:ext cx="2302629" cy="218617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60" y="3756708"/>
            <a:ext cx="1320969" cy="2696282"/>
          </a:xfrm>
          <a:prstGeom prst="rect">
            <a:avLst/>
          </a:prstGeom>
        </p:spPr>
      </p:pic>
      <p:pic>
        <p:nvPicPr>
          <p:cNvPr id="2052" name="Picture 4" descr="Électrode au chlorure d'argent - Wikiwa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3875461"/>
            <a:ext cx="2095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902" y="130354"/>
            <a:ext cx="11210544" cy="1046987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au calomel saturé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c/c7/Schema_ECS.svg/800px-Schema_EC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4" y="389927"/>
            <a:ext cx="4031026" cy="63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 flipH="1">
                <a:off x="4890563" y="1274719"/>
                <a:ext cx="7127265" cy="5976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Demi-pile qui met en jeu le couple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une électrode de platine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𝐻𝑔</m:t>
                    </m:r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proviennent de la dissolution du calomel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=2 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bilan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d’après la formule de Nernst le potentiel s’écrit :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𝐻𝑔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𝐻𝑔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𝐻𝑔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𝐻𝑔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+0,03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0 2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𝐶𝑙</m:t>
                                          </m:r>
                                        </m:e>
                                        <m:sup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les ions chlorures eux-mêmes proviennent de la solution de 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KCl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saturée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la solution étant saturée on a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𝐾𝐶𝑙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=7=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 qui fixe la concentration en Cl- et par la même, le potentiel de la demi pile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𝐻𝑔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𝐻𝑔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0,03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𝐾𝐶𝑙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=0,24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/>
              </a:p>
              <a:p>
                <a:r>
                  <a:rPr lang="fr-FR" dirty="0" smtClean="0"/>
                  <a:t> 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90563" y="1274719"/>
                <a:ext cx="7127265" cy="5976893"/>
              </a:xfrm>
              <a:prstGeom prst="rect">
                <a:avLst/>
              </a:prstGeom>
              <a:blipFill>
                <a:blip r:embed="rId3"/>
                <a:stretch>
                  <a:fillRect l="-684" t="-306" r="-4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4" descr="{\displaystyle {\rm {Hg_{2}Cl_{2_{(s)}}}}}"/>
          <p:cNvSpPr>
            <a:spLocks noChangeAspect="1" noChangeArrowheads="1"/>
          </p:cNvSpPr>
          <p:nvPr/>
        </p:nvSpPr>
        <p:spPr bwMode="auto">
          <a:xfrm>
            <a:off x="3084513" y="-449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59983" y="788664"/>
            <a:ext cx="1121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Composée de mercure en contact avec du calomel lui-même en équilibre avec une solution saturée de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874" y="373849"/>
            <a:ext cx="1028348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Incertitudes sur le dosage de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12874" y="1836187"/>
                <a:ext cx="10283483" cy="186382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Incertitude sur le volume équivalent : </a:t>
                </a:r>
              </a:p>
              <a:p>
                <a:pPr>
                  <a:buFontTx/>
                  <a:buChar char="-"/>
                </a:pPr>
                <a:endParaRPr lang="fr-FR" sz="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𝑟𝑒𝑠𝑡𝑎𝑛𝑡</m:t>
                          </m:r>
                        </m:sub>
                      </m:sSub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𝑟𝑒𝑠𝑡𝑎𝑛𝑡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4" y="1836187"/>
                <a:ext cx="10283483" cy="1863820"/>
              </a:xfrm>
              <a:blipFill>
                <a:blip r:embed="rId2"/>
                <a:stretch>
                  <a:fillRect l="-771" t="-26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 flipV="1">
            <a:off x="4579035" y="3331158"/>
            <a:ext cx="1024596" cy="5205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7573586" y="3348106"/>
            <a:ext cx="0" cy="3600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323897" y="3713864"/>
            <a:ext cx="252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346168" y="3702881"/>
            <a:ext cx="0" cy="36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8843897" y="3719829"/>
            <a:ext cx="0" cy="36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7573586" y="3719829"/>
            <a:ext cx="0" cy="36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464286" y="3952308"/>
                <a:ext cx="20491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Burette, à ½ graduation près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286" y="3952308"/>
                <a:ext cx="2049192" cy="923330"/>
              </a:xfrm>
              <a:prstGeom prst="rect">
                <a:avLst/>
              </a:prstGeom>
              <a:blipFill>
                <a:blip r:embed="rId3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154577" y="4156499"/>
                <a:ext cx="17444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Détermination de l’équivalence : 1 goutte près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577" y="4156499"/>
                <a:ext cx="1744401" cy="1200329"/>
              </a:xfrm>
              <a:prstGeom prst="rect">
                <a:avLst/>
              </a:prstGeom>
              <a:blipFill>
                <a:blip r:embed="rId4"/>
                <a:stretch>
                  <a:fillRect l="-2098" t="-3046"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716299" y="4073864"/>
                <a:ext cx="12597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Lecture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299" y="4073864"/>
                <a:ext cx="1259737" cy="646331"/>
              </a:xfrm>
              <a:prstGeom prst="rect">
                <a:avLst/>
              </a:prstGeom>
              <a:blipFill>
                <a:blip r:embed="rId5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020603" y="4062881"/>
                <a:ext cx="12597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Burette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03" y="4062881"/>
                <a:ext cx="1259737" cy="646331"/>
              </a:xfrm>
              <a:prstGeom prst="rect">
                <a:avLst/>
              </a:prstGeom>
              <a:blipFill>
                <a:blip r:embed="rId6"/>
                <a:stretch>
                  <a:fillRect t="-4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49056" y="5101533"/>
                <a:ext cx="361111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=0,17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𝑚𝐿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≈0,2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056" y="5101533"/>
                <a:ext cx="3611117" cy="490199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80036" y="5738166"/>
                <a:ext cx="104163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Incertitude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 le volume initial de 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Bétadine: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incertitude constructeur 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=10,0 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±0,05 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6" y="5738166"/>
                <a:ext cx="10416321" cy="830997"/>
              </a:xfrm>
              <a:prstGeom prst="rect">
                <a:avLst/>
              </a:prstGeom>
              <a:blipFill>
                <a:blip r:embed="rId8"/>
                <a:stretch>
                  <a:fillRect l="-761" t="-5839" b="-14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32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951" r="46978"/>
          <a:stretch/>
        </p:blipFill>
        <p:spPr>
          <a:xfrm>
            <a:off x="2561455" y="2544792"/>
            <a:ext cx="2806659" cy="37462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3637" r="233"/>
          <a:stretch/>
        </p:blipFill>
        <p:spPr>
          <a:xfrm>
            <a:off x="6831875" y="2717320"/>
            <a:ext cx="2468880" cy="3573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649510" y="4999071"/>
            <a:ext cx="211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Rien ne se passes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298675" y="4685217"/>
            <a:ext cx="1795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Dépôt de cuivre sur la paille de fer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36" y="4999071"/>
            <a:ext cx="398025" cy="609476"/>
          </a:xfrm>
          <a:prstGeom prst="rect">
            <a:avLst/>
          </a:prstGeom>
        </p:spPr>
      </p:pic>
      <p:sp>
        <p:nvSpPr>
          <p:cNvPr id="24" name="Lune 23"/>
          <p:cNvSpPr/>
          <p:nvPr/>
        </p:nvSpPr>
        <p:spPr>
          <a:xfrm>
            <a:off x="4493626" y="4807142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une 25"/>
          <p:cNvSpPr/>
          <p:nvPr/>
        </p:nvSpPr>
        <p:spPr>
          <a:xfrm>
            <a:off x="4593774" y="4998731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Lune 26"/>
          <p:cNvSpPr/>
          <p:nvPr/>
        </p:nvSpPr>
        <p:spPr>
          <a:xfrm>
            <a:off x="4646026" y="4789723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Lune 27"/>
          <p:cNvSpPr/>
          <p:nvPr/>
        </p:nvSpPr>
        <p:spPr>
          <a:xfrm>
            <a:off x="4685215" y="5090172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Lune 28"/>
          <p:cNvSpPr/>
          <p:nvPr/>
        </p:nvSpPr>
        <p:spPr>
          <a:xfrm>
            <a:off x="4541523" y="525999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874" y="373849"/>
            <a:ext cx="1028348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Incertitudes sur le dosage de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12874" y="1836187"/>
                <a:ext cx="10283483" cy="46068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Incertitude sur la détermination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Formule de propagation des incertitudes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é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é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4" y="1836187"/>
                <a:ext cx="10283483" cy="4606816"/>
              </a:xfrm>
              <a:blipFill>
                <a:blip r:embed="rId2"/>
                <a:stretch>
                  <a:fillRect l="-889" t="-10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785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874" y="373849"/>
            <a:ext cx="1028348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antiseptiques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1" y="2625634"/>
            <a:ext cx="10275766" cy="2443966"/>
          </a:xfrm>
        </p:spPr>
      </p:pic>
    </p:spTree>
    <p:extLst>
      <p:ext uri="{BB962C8B-B14F-4D97-AF65-F5344CB8AC3E}">
        <p14:creationId xmlns:p14="http://schemas.microsoft.com/office/powerpoint/2010/main" val="3156590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52" y="542195"/>
            <a:ext cx="5184812" cy="57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3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Lien avec la constante de réaction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</a:t>
                </a:r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7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Lien avec la constante de réaction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fait intervenir le couple (1) par son oxydant et le couple (2) par son réducteur : </a:t>
                </a:r>
              </a:p>
              <a:p>
                <a:pPr marL="0" indent="0">
                  <a:buNone/>
                </a:pPr>
                <a:endParaRPr lang="fr-F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4180114" y="3213461"/>
            <a:ext cx="875212" cy="65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90458" y="3213461"/>
            <a:ext cx="640080" cy="65314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7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Lien avec la constante de réaction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fait intervenir le couple (1) par son oxydant et le couple (2) par son réducteur : </a:t>
                </a:r>
              </a:p>
              <a:p>
                <a:pPr marL="0" indent="0">
                  <a:buNone/>
                </a:pPr>
                <a:endParaRPr lang="fr-F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 de la constante d’équilibre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𝐶𝑢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4180114" y="3213461"/>
            <a:ext cx="875212" cy="65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90458" y="3213461"/>
            <a:ext cx="640080" cy="65314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3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Lien avec la constante de réaction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fait intervenir le couple (1) par son oxydant et le couple (2) par son réducteur : </a:t>
                </a:r>
              </a:p>
              <a:p>
                <a:pPr marL="0" indent="0">
                  <a:buNone/>
                </a:pPr>
                <a:endParaRPr lang="fr-F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 de la constante d’équilibre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𝐶𝑢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 à l’équilibre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donc après calcul :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56044" y="5982786"/>
                <a:ext cx="2479911" cy="645113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0,06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44" y="5982786"/>
                <a:ext cx="2479911" cy="645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4180114" y="3213461"/>
            <a:ext cx="875212" cy="65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90458" y="3213461"/>
            <a:ext cx="640080" cy="65314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8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213465" y="444136"/>
                <a:ext cx="5329646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465" y="444136"/>
                <a:ext cx="5329646" cy="6082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7"/>
          <a:stretch/>
        </p:blipFill>
        <p:spPr>
          <a:xfrm>
            <a:off x="872345" y="1881051"/>
            <a:ext cx="3934786" cy="3923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8" t="34722"/>
          <a:stretch/>
        </p:blipFill>
        <p:spPr>
          <a:xfrm>
            <a:off x="8507082" y="3243532"/>
            <a:ext cx="2601024" cy="25614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2"/>
          <a:stretch/>
        </p:blipFill>
        <p:spPr>
          <a:xfrm>
            <a:off x="5399286" y="1881050"/>
            <a:ext cx="2515640" cy="3923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8332" y="59958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86733" y="5995852"/>
            <a:ext cx="252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révélateur à la soude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323854" y="5845522"/>
                <a:ext cx="2967479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Formation d’un précipité vert </a:t>
                </a: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Présence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𝐹𝑒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2+</m:t>
                        </m:r>
                      </m:sup>
                    </m:s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854" y="5845522"/>
                <a:ext cx="2967479" cy="669992"/>
              </a:xfrm>
              <a:prstGeom prst="rect">
                <a:avLst/>
              </a:prstGeom>
              <a:blipFill>
                <a:blip r:embed="rId5"/>
                <a:stretch>
                  <a:fillRect l="-1643" t="-5455" r="-821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7710562" y="2756263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Soude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6087292" y="744584"/>
            <a:ext cx="0" cy="52643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 rot="16200000">
            <a:off x="2547258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5486402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50768" y="291508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oxydant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68344" y="2915083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réducteur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74456" y="548569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74675" y="548569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6087292" y="744584"/>
            <a:ext cx="0" cy="52643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 rot="16200000">
            <a:off x="2547258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5486402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50768" y="291508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oxydant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68344" y="2915083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réducteur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799911" y="3402874"/>
            <a:ext cx="5617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5174456" y="548569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74675" y="548569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6087292" y="744584"/>
            <a:ext cx="0" cy="52643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 rot="16200000">
            <a:off x="2547258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5486402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50768" y="291508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oxydant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68344" y="2915083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réducteur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799911" y="3402874"/>
            <a:ext cx="5617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5799911" y="2463515"/>
            <a:ext cx="5617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311012" y="2188763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12" y="2188763"/>
                <a:ext cx="942630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810997" y="2166321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997" y="2166321"/>
                <a:ext cx="1111523" cy="53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5174456" y="548569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74675" y="548569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31136" y="376863"/>
            <a:ext cx="7729728" cy="863246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Exemples de demi-piles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46571" y="4532812"/>
            <a:ext cx="2014293" cy="113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V="1">
            <a:off x="7946571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960864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24842" y="2468881"/>
            <a:ext cx="156754" cy="24623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blipFill>
                <a:blip r:embed="rId5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2231136" y="376863"/>
            <a:ext cx="7729728" cy="863246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Exemples de demi-piles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1752</TotalTime>
  <Words>528</Words>
  <Application>Microsoft Office PowerPoint</Application>
  <PresentationFormat>Grand écran</PresentationFormat>
  <Paragraphs>230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Cambria Math</vt:lpstr>
      <vt:lpstr>Gill Sans MT</vt:lpstr>
      <vt:lpstr>Times New Roman</vt:lpstr>
      <vt:lpstr>Wingdings</vt:lpstr>
      <vt:lpstr>Parcel</vt:lpstr>
      <vt:lpstr>LC 05 : OXYDANTS ET Réducteurs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Exemples de demi-piles</vt:lpstr>
      <vt:lpstr>Exemples de demi-piles</vt:lpstr>
      <vt:lpstr>Exemples de demi-piles</vt:lpstr>
      <vt:lpstr>Electrode standard à hydrogène (ESH)</vt:lpstr>
      <vt:lpstr>Vérification de la loi de nernst</vt:lpstr>
      <vt:lpstr>Vérification de la loi de nernst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Pour les questions potentielles…</vt:lpstr>
      <vt:lpstr>Différents types d’electrodes</vt:lpstr>
      <vt:lpstr>Electrode au calomel saturé </vt:lpstr>
      <vt:lpstr>Incertitudes sur le dosage de la Bétadine</vt:lpstr>
      <vt:lpstr>Incertitudes sur le dosage de la Bétadine</vt:lpstr>
      <vt:lpstr>Quelques antiseptiques</vt:lpstr>
      <vt:lpstr>Présentation PowerPoint</vt:lpstr>
      <vt:lpstr>Lien avec la constante de réaction</vt:lpstr>
      <vt:lpstr>Lien avec la constante de réaction</vt:lpstr>
      <vt:lpstr>Lien avec la constante de réaction</vt:lpstr>
      <vt:lpstr>Lien avec la constante de réaction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OXYDANTS ET Réducteurs</dc:title>
  <dc:creator>DIHYA</dc:creator>
  <cp:lastModifiedBy>Elio Thellier</cp:lastModifiedBy>
  <cp:revision>113</cp:revision>
  <dcterms:created xsi:type="dcterms:W3CDTF">2021-01-08T19:36:50Z</dcterms:created>
  <dcterms:modified xsi:type="dcterms:W3CDTF">2021-06-15T13:26:57Z</dcterms:modified>
</cp:coreProperties>
</file>