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45"/>
  </p:notesMasterIdLst>
  <p:sldIdLst>
    <p:sldId id="270" r:id="rId2"/>
    <p:sldId id="257" r:id="rId3"/>
    <p:sldId id="271" r:id="rId4"/>
    <p:sldId id="260" r:id="rId5"/>
    <p:sldId id="275" r:id="rId6"/>
    <p:sldId id="280" r:id="rId7"/>
    <p:sldId id="282" r:id="rId8"/>
    <p:sldId id="281" r:id="rId9"/>
    <p:sldId id="273" r:id="rId10"/>
    <p:sldId id="272" r:id="rId11"/>
    <p:sldId id="274" r:id="rId12"/>
    <p:sldId id="276" r:id="rId13"/>
    <p:sldId id="263" r:id="rId14"/>
    <p:sldId id="277" r:id="rId15"/>
    <p:sldId id="278" r:id="rId16"/>
    <p:sldId id="279" r:id="rId17"/>
    <p:sldId id="266" r:id="rId18"/>
    <p:sldId id="285" r:id="rId19"/>
    <p:sldId id="284" r:id="rId20"/>
    <p:sldId id="286" r:id="rId21"/>
    <p:sldId id="287" r:id="rId22"/>
    <p:sldId id="288" r:id="rId23"/>
    <p:sldId id="289" r:id="rId24"/>
    <p:sldId id="304" r:id="rId25"/>
    <p:sldId id="306" r:id="rId26"/>
    <p:sldId id="303" r:id="rId27"/>
    <p:sldId id="305" r:id="rId28"/>
    <p:sldId id="298" r:id="rId29"/>
    <p:sldId id="307" r:id="rId30"/>
    <p:sldId id="297" r:id="rId31"/>
    <p:sldId id="308" r:id="rId32"/>
    <p:sldId id="312" r:id="rId33"/>
    <p:sldId id="309" r:id="rId34"/>
    <p:sldId id="313" r:id="rId35"/>
    <p:sldId id="310" r:id="rId36"/>
    <p:sldId id="314" r:id="rId37"/>
    <p:sldId id="311" r:id="rId38"/>
    <p:sldId id="302" r:id="rId39"/>
    <p:sldId id="315" r:id="rId40"/>
    <p:sldId id="317" r:id="rId41"/>
    <p:sldId id="318" r:id="rId42"/>
    <p:sldId id="316" r:id="rId43"/>
    <p:sldId id="319" r:id="rId4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3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3200400" y="4773488"/>
            <a:ext cx="17983200" cy="32918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76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388" y="8705088"/>
            <a:ext cx="13603224" cy="24797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5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06224" y="1874520"/>
            <a:ext cx="2597216" cy="99669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2273" y="1874520"/>
            <a:ext cx="12396978" cy="996696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19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2770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200400" y="4773488"/>
            <a:ext cx="17983200" cy="32918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76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388" y="8704930"/>
            <a:ext cx="13603224" cy="253016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48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3825" y="5276088"/>
            <a:ext cx="8543542" cy="620396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6631" y="5276088"/>
            <a:ext cx="8540494" cy="620396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1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6872" y="4626867"/>
            <a:ext cx="8540496" cy="140817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3800" b="0" cap="all" spc="2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914400" indent="0">
              <a:buNone/>
              <a:defRPr sz="38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6872" y="6286500"/>
            <a:ext cx="8540496" cy="519355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676632" y="6286500"/>
            <a:ext cx="8506968" cy="5193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676632" y="4626867"/>
            <a:ext cx="8540496" cy="140817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3800" b="0" cap="all" spc="2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914400" indent="0">
              <a:buNone/>
              <a:defRPr sz="38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31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9344" y="4487657"/>
            <a:ext cx="8973312" cy="22829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44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2160" y="1609344"/>
            <a:ext cx="9631680" cy="10497312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136" y="7099836"/>
            <a:ext cx="7589520" cy="438807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09345" y="12472416"/>
            <a:ext cx="10249594" cy="64008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3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12191998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17046" y="4487656"/>
            <a:ext cx="8989996" cy="22692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44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1999" y="0"/>
            <a:ext cx="12204194" cy="13716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6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136" y="7099837"/>
            <a:ext cx="7589520" cy="438807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9345" y="12472416"/>
            <a:ext cx="10249594" cy="64008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1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462272" y="1929384"/>
            <a:ext cx="15459456" cy="23774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2272" y="5276089"/>
            <a:ext cx="15459456" cy="620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42858" y="12477632"/>
            <a:ext cx="5507492" cy="647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1" y="12472416"/>
            <a:ext cx="1180237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17844" y="12435840"/>
            <a:ext cx="731520" cy="7315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2200" spc="0" baseline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7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5600" kern="1200" cap="all" spc="4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3716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2860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625726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6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331470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65550" indent="-457200" algn="l" defTabSz="1828800" rtl="0" eaLnBrk="1" latinLnBrk="0" hangingPunct="1">
        <a:lnSpc>
          <a:spcPct val="10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24384000" cy="631767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Caractérisation par Spectroscopie en Synthèse Organique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Niveau : Lycée…"/>
          <p:cNvSpPr txBox="1">
            <a:spLocks/>
          </p:cNvSpPr>
          <p:nvPr/>
        </p:nvSpPr>
        <p:spPr>
          <a:xfrm>
            <a:off x="922138" y="7033616"/>
            <a:ext cx="21971001" cy="5367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01675">
              <a:defRPr sz="4675"/>
            </a:pPr>
            <a:r>
              <a:rPr lang="fr-FR" sz="4675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Niveau</a:t>
            </a: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Lycée</a:t>
            </a:r>
          </a:p>
          <a:p>
            <a:pPr algn="l" defTabSz="701675">
              <a:defRPr sz="4675"/>
            </a:pPr>
            <a:r>
              <a:rPr lang="fr-FR" sz="4675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Prérequis</a:t>
            </a: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</a:t>
            </a:r>
          </a:p>
          <a:p>
            <a:pPr lvl="1" indent="388620" algn="l" defTabSz="701675">
              <a:defRPr sz="4675"/>
            </a:pP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Principe de la spectroscopie d’absorption</a:t>
            </a:r>
          </a:p>
          <a:p>
            <a:pPr lvl="1" indent="388620" algn="l" defTabSz="701675">
              <a:defRPr sz="4675"/>
            </a:pP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Spectroscopie UV/Visible</a:t>
            </a:r>
          </a:p>
          <a:p>
            <a:pPr lvl="1" indent="388620" algn="l" defTabSz="701675">
              <a:defRPr sz="4675"/>
            </a:pP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Equivalence Energie/fréquence d’un rayonnement (loi de Planck-Einstein )</a:t>
            </a:r>
          </a:p>
          <a:p>
            <a:pPr lvl="1" indent="388620" algn="l" defTabSz="701675">
              <a:defRPr sz="4675"/>
            </a:pP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Champ magnétique</a:t>
            </a:r>
          </a:p>
          <a:p>
            <a:pPr lvl="1" indent="388620" algn="l" defTabSz="701675">
              <a:defRPr sz="4675"/>
            </a:pPr>
            <a:r>
              <a:rPr lang="fr-FR" sz="4675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Groupes fonctionnels en chimie organique</a:t>
            </a:r>
            <a:endParaRPr lang="fr-FR" sz="467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>
            <a:stCxn id="34" idx="1"/>
          </p:cNvCxnSpPr>
          <p:nvPr/>
        </p:nvCxnSpPr>
        <p:spPr>
          <a:xfrm flipV="1">
            <a:off x="7666193" y="11788573"/>
            <a:ext cx="2276274" cy="7264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7767357" y="11736291"/>
            <a:ext cx="2276274" cy="7264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6064" y="2743201"/>
            <a:ext cx="7408736" cy="10661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840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6400" dirty="0" smtClean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I)3) Réaction d’estérification</a:t>
            </a:r>
            <a:endParaRPr lang="fr-FR" sz="6400" dirty="0">
              <a:solidFill>
                <a:srgbClr val="FFFF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10599369" y="10135390"/>
            <a:ext cx="9282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9,8 </a:t>
            </a:r>
            <a:r>
              <a:rPr lang="fr-FR" sz="4400" dirty="0" err="1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acétique glacial</a:t>
            </a:r>
          </a:p>
          <a:p>
            <a:pPr defTabSz="914400">
              <a:defRPr/>
            </a:pP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+ 10 </a:t>
            </a:r>
            <a:r>
              <a:rPr lang="fr-FR" sz="4400" dirty="0" err="1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d’éthanol pur</a:t>
            </a:r>
          </a:p>
          <a:p>
            <a:pPr defTabSz="914400">
              <a:defRPr/>
            </a:pP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+ 0,5 </a:t>
            </a:r>
            <a:r>
              <a:rPr lang="fr-FR" sz="4400" dirty="0" err="1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lang="fr-FR" sz="44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sulfurique concentré</a:t>
            </a:r>
            <a:endParaRPr lang="fr-FR" sz="4400" dirty="0">
              <a:solidFill>
                <a:srgbClr val="0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12889417" y="4898830"/>
            <a:ext cx="34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48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réfrigérant</a:t>
            </a:r>
            <a:endParaRPr lang="fr-FR" sz="4800" dirty="0">
              <a:solidFill>
                <a:srgbClr val="0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9161417" y="5360494"/>
            <a:ext cx="1854926" cy="147327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7" idx="3"/>
          </p:cNvCxnSpPr>
          <p:nvPr/>
        </p:nvCxnSpPr>
        <p:spPr>
          <a:xfrm>
            <a:off x="11016343" y="5360495"/>
            <a:ext cx="1873074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6192" y="11461325"/>
            <a:ext cx="2455816" cy="32724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 sz="360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66192" y="12351383"/>
            <a:ext cx="2455816" cy="32724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 sz="3600">
              <a:solidFill>
                <a:srgbClr val="FFFFFF"/>
              </a:solidFill>
              <a:latin typeface="Gill Sans MT" panose="020B0502020104020203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9553302" y="4391690"/>
            <a:ext cx="836024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9606588" y="7455980"/>
            <a:ext cx="836024" cy="0"/>
          </a:xfrm>
          <a:prstGeom prst="straightConnector1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899358" y="6296717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56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0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43840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6400" dirty="0" smtClean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3) Equation </a:t>
            </a:r>
            <a:r>
              <a:rPr lang="fr-FR" sz="6400" dirty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bilan de la réaction d’estérification</a:t>
            </a:r>
            <a:endParaRPr lang="fr-FR" sz="6400" dirty="0">
              <a:solidFill>
                <a:srgbClr val="FFFF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192724" y="6745914"/>
                <a:ext cx="105157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80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24" y="6745914"/>
                <a:ext cx="1051570" cy="123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6594632" y="6473686"/>
                <a:ext cx="105157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80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32" y="6473686"/>
                <a:ext cx="1051570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0547116" y="6495309"/>
                <a:ext cx="1259960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fr-FR" sz="88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116" y="6495309"/>
                <a:ext cx="1259960" cy="1354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116873" y="9618853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</a:t>
            </a:r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thanol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18560" y="9618857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acétique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844289" y="9618855"/>
            <a:ext cx="403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670B44-3DD0-4928-A379-ACF0A34C1ACC}"/>
              </a:ext>
            </a:extLst>
          </p:cNvPr>
          <p:cNvSpPr txBox="1"/>
          <p:nvPr/>
        </p:nvSpPr>
        <p:spPr>
          <a:xfrm>
            <a:off x="10337159" y="6228133"/>
            <a:ext cx="42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APTS</a:t>
            </a:r>
            <a:endParaRPr lang="fr-FR" sz="4800" baseline="-25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798928" y="6776853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2018128" y="677685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7329" y="7038107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3382468" y="703810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396984" y="7865420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437022" y="758827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7656222" y="758826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875423" y="7849525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9020562" y="7849524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9035078" y="8676838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7569138" y="6704311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7757826" y="668979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70446" y="5802525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7270446" y="580252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7865532" y="581703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13102769" y="6897352"/>
            <a:ext cx="796590" cy="690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14741091" y="6897352"/>
            <a:ext cx="796590" cy="690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13907808" y="631052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4502894" y="632503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2271521" y="7516403"/>
            <a:ext cx="694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500325" y="7424069"/>
            <a:ext cx="694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18082622" y="725536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19301822" y="7255367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0521022" y="7516623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20666162" y="7516622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0680678" y="834393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19214738" y="637140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9403426" y="6356897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18916046" y="5469623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18916046" y="5469623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19511132" y="548413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21375414" y="7343157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22594614" y="7343155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3700585" y="9618853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Eau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7028" y="6573683"/>
            <a:ext cx="1623228" cy="1770254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55" name="ZoneTexte 54"/>
          <p:cNvSpPr txBox="1"/>
          <p:nvPr/>
        </p:nvSpPr>
        <p:spPr>
          <a:xfrm>
            <a:off x="1673092" y="4579144"/>
            <a:ext cx="4962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hydroxyle </a:t>
            </a:r>
            <a:r>
              <a:rPr lang="fr-FR" sz="4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alcool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244294" y="10941768"/>
            <a:ext cx="579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carboxyle </a:t>
            </a:r>
            <a:r>
              <a:rPr lang="fr-FR" sz="4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acide carboxylique</a:t>
            </a:r>
            <a:endParaRPr lang="fr-FR" sz="4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7412530" y="3421638"/>
            <a:ext cx="579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carboxyle </a:t>
            </a:r>
            <a:r>
              <a:rPr lang="fr-FR" sz="4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ester</a:t>
            </a:r>
            <a:endParaRPr lang="fr-FR" sz="48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627634" y="5106419"/>
            <a:ext cx="3172824" cy="378954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59" name="Rectangle 58"/>
          <p:cNvSpPr/>
          <p:nvPr/>
        </p:nvSpPr>
        <p:spPr>
          <a:xfrm>
            <a:off x="7056788" y="5348037"/>
            <a:ext cx="3172824" cy="378954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5735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alyse spectrale au bac : spectres UV-visible et infrarouge IR - Sciences  physiqu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2"/>
          <a:stretch/>
        </p:blipFill>
        <p:spPr bwMode="auto">
          <a:xfrm>
            <a:off x="1220350" y="2316739"/>
            <a:ext cx="12179348" cy="110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21AC5F0-E4DF-BE49-8E95-0FD963464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14804570" y="3476084"/>
            <a:ext cx="7561368" cy="66239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837A82-5B2A-5A4B-BBF4-38205E752A6C}"/>
              </a:ext>
            </a:extLst>
          </p:cNvPr>
          <p:cNvSpPr/>
          <p:nvPr/>
        </p:nvSpPr>
        <p:spPr>
          <a:xfrm>
            <a:off x="14952150" y="6788076"/>
            <a:ext cx="7344816" cy="1371600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D70A75-A97D-DA47-93FD-6656D2A172DE}"/>
              </a:ext>
            </a:extLst>
          </p:cNvPr>
          <p:cNvSpPr/>
          <p:nvPr/>
        </p:nvSpPr>
        <p:spPr>
          <a:xfrm>
            <a:off x="4818744" y="5008166"/>
            <a:ext cx="2321180" cy="710645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DCB9FB-8E12-7947-A0C0-9CC673595FA1}"/>
              </a:ext>
            </a:extLst>
          </p:cNvPr>
          <p:cNvSpPr txBox="1"/>
          <p:nvPr/>
        </p:nvSpPr>
        <p:spPr>
          <a:xfrm>
            <a:off x="3036735" y="10100068"/>
            <a:ext cx="165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0AE7A-30C4-9140-BEBD-A3457BFDD0FE}"/>
              </a:ext>
            </a:extLst>
          </p:cNvPr>
          <p:cNvSpPr/>
          <p:nvPr/>
        </p:nvSpPr>
        <p:spPr>
          <a:xfrm>
            <a:off x="14952150" y="5275800"/>
            <a:ext cx="7344816" cy="827292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9463166-2CE8-1E4C-BBA3-5D17EFAC1898}"/>
              </a:ext>
            </a:extLst>
          </p:cNvPr>
          <p:cNvSpPr/>
          <p:nvPr/>
        </p:nvSpPr>
        <p:spPr>
          <a:xfrm>
            <a:off x="7034154" y="4499429"/>
            <a:ext cx="1728192" cy="7716758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8AC033-148E-DC46-9C8E-E9CE0BC14DAE}"/>
              </a:ext>
            </a:extLst>
          </p:cNvPr>
          <p:cNvSpPr txBox="1"/>
          <p:nvPr/>
        </p:nvSpPr>
        <p:spPr>
          <a:xfrm>
            <a:off x="8762346" y="10100069"/>
            <a:ext cx="326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C-H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7079070" y="11431713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18298270" y="1143171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9517471" y="11692967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9662610" y="1169296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677126" y="12520280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IR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030490" y="4413387"/>
            <a:ext cx="19655602" cy="843309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vale"/>
          <p:cNvSpPr/>
          <p:nvPr/>
        </p:nvSpPr>
        <p:spPr>
          <a:xfrm>
            <a:off x="4395348" y="4795956"/>
            <a:ext cx="8680569" cy="383398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63500">
            <a:noFill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O-H d’un acide carboxylique"/>
          <p:cNvSpPr txBox="1"/>
          <p:nvPr/>
        </p:nvSpPr>
        <p:spPr>
          <a:xfrm>
            <a:off x="3909770" y="9113562"/>
            <a:ext cx="482586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 d’un </a:t>
            </a:r>
            <a:r>
              <a:rPr dirty="0" err="1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</a:t>
            </a:r>
            <a:r>
              <a:rPr dirty="0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dirty="0" err="1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carboxylique</a:t>
            </a:r>
            <a:endParaRPr dirty="0">
              <a:solidFill>
                <a:schemeClr val="accent2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43840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6400" dirty="0" smtClean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3) Spectre Infrarouge du brut réactionnel</a:t>
            </a:r>
            <a:endParaRPr lang="fr-FR" sz="6400" dirty="0">
              <a:solidFill>
                <a:srgbClr val="FFFF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19B3AA92-5BA8-B442-B5F9-0BBA4B23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3426" y="2965020"/>
            <a:ext cx="5184576" cy="77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6F2CD15E-FD05-CE46-BEF1-D4FC8F83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32578" y="3829117"/>
            <a:ext cx="3888432" cy="66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5">
            <a:extLst>
              <a:ext uri="{FF2B5EF4-FFF2-40B4-BE49-F238E27FC236}">
                <a16:creationId xmlns:a16="http://schemas.microsoft.com/office/drawing/2014/main" id="{D3C0111F-A565-6041-93D1-EF6ADE89975C}"/>
              </a:ext>
            </a:extLst>
          </p:cNvPr>
          <p:cNvSpPr/>
          <p:nvPr/>
        </p:nvSpPr>
        <p:spPr>
          <a:xfrm>
            <a:off x="9288162" y="6565420"/>
            <a:ext cx="2736304" cy="129614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12BA6B8-D0FC-AF4A-8850-CABF32E0FA30}"/>
              </a:ext>
            </a:extLst>
          </p:cNvPr>
          <p:cNvCxnSpPr/>
          <p:nvPr/>
        </p:nvCxnSpPr>
        <p:spPr>
          <a:xfrm flipH="1">
            <a:off x="7127922" y="3829116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A0F5FF7-9BE7-4546-9808-A89BF87817EB}"/>
              </a:ext>
            </a:extLst>
          </p:cNvPr>
          <p:cNvSpPr txBox="1"/>
          <p:nvPr/>
        </p:nvSpPr>
        <p:spPr>
          <a:xfrm>
            <a:off x="8424066" y="310903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Solution d’hydrogénocarbonate de sodium saturé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7D8AEA8-856C-4B4C-B14D-4A72F1C0A615}"/>
              </a:ext>
            </a:extLst>
          </p:cNvPr>
          <p:cNvCxnSpPr/>
          <p:nvPr/>
        </p:nvCxnSpPr>
        <p:spPr>
          <a:xfrm>
            <a:off x="3918854" y="6723334"/>
            <a:ext cx="20290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C9A5E53-F7AE-A041-A470-A2611CC0A0C4}"/>
              </a:ext>
            </a:extLst>
          </p:cNvPr>
          <p:cNvSpPr/>
          <p:nvPr/>
        </p:nvSpPr>
        <p:spPr>
          <a:xfrm>
            <a:off x="452036" y="638033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Mélange </a:t>
            </a:r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ester </a:t>
            </a:r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acide éthanoïque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1CB3AC-C9BF-5344-B996-E4F08B11BEFA}"/>
              </a:ext>
            </a:extLst>
          </p:cNvPr>
          <p:cNvSpPr txBox="1"/>
          <p:nvPr/>
        </p:nvSpPr>
        <p:spPr>
          <a:xfrm>
            <a:off x="8568082" y="526927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Après agitation et décantation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8D2A169-FFAB-A740-B92D-C39020322B98}"/>
              </a:ext>
            </a:extLst>
          </p:cNvPr>
          <p:cNvCxnSpPr/>
          <p:nvPr/>
        </p:nvCxnSpPr>
        <p:spPr>
          <a:xfrm flipH="1">
            <a:off x="16200930" y="6451556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8ECC4ED-2267-994A-9DA7-C411A97E6664}"/>
              </a:ext>
            </a:extLst>
          </p:cNvPr>
          <p:cNvSpPr/>
          <p:nvPr/>
        </p:nvSpPr>
        <p:spPr>
          <a:xfrm>
            <a:off x="18276168" y="5654864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organique lavée : ester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DC38178-D0D0-0148-8AE2-74021D7C9FC6}"/>
              </a:ext>
            </a:extLst>
          </p:cNvPr>
          <p:cNvCxnSpPr/>
          <p:nvPr/>
        </p:nvCxnSpPr>
        <p:spPr>
          <a:xfrm flipV="1">
            <a:off x="16200930" y="9733773"/>
            <a:ext cx="0" cy="13539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A4D98C1-63F4-194B-9C2B-9E8685F57818}"/>
              </a:ext>
            </a:extLst>
          </p:cNvPr>
          <p:cNvSpPr/>
          <p:nvPr/>
        </p:nvSpPr>
        <p:spPr>
          <a:xfrm>
            <a:off x="12192000" y="11231754"/>
            <a:ext cx="7596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Solution contenant des ions hydrogénocarbonate et éthanoate, dioxyde de carbone dissous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24384000" cy="25254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3) Extraction </a:t>
            </a:r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liquide-liquide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3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92EF500-89A7-644A-AB9A-98C637D66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r="38150"/>
          <a:stretch>
            <a:fillRect/>
          </a:stretch>
        </p:blipFill>
        <p:spPr>
          <a:xfrm>
            <a:off x="15653624" y="3074154"/>
            <a:ext cx="7561368" cy="66239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BC9A54-5F16-064C-B4BB-777AFC170F16}"/>
              </a:ext>
            </a:extLst>
          </p:cNvPr>
          <p:cNvSpPr/>
          <p:nvPr/>
        </p:nvSpPr>
        <p:spPr>
          <a:xfrm>
            <a:off x="15797640" y="8690778"/>
            <a:ext cx="7344816" cy="864096"/>
          </a:xfrm>
          <a:prstGeom prst="rect">
            <a:avLst/>
          </a:prstGeom>
          <a:solidFill>
            <a:srgbClr val="C0000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A1A8D-BC3B-DB42-B690-B635B05491E2}"/>
              </a:ext>
            </a:extLst>
          </p:cNvPr>
          <p:cNvSpPr/>
          <p:nvPr/>
        </p:nvSpPr>
        <p:spPr>
          <a:xfrm>
            <a:off x="16621763" y="8834794"/>
            <a:ext cx="3352342" cy="514476"/>
          </a:xfrm>
          <a:prstGeom prst="rect">
            <a:avLst/>
          </a:prstGeom>
          <a:solidFill>
            <a:srgbClr val="F2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A287DB-D183-B247-9AD0-2146CF386726}"/>
              </a:ext>
            </a:extLst>
          </p:cNvPr>
          <p:cNvSpPr/>
          <p:nvPr/>
        </p:nvSpPr>
        <p:spPr>
          <a:xfrm>
            <a:off x="15797640" y="6386522"/>
            <a:ext cx="7344816" cy="1440160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3) Spectre </a:t>
            </a:r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IR de l’acétate d’éthyle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6696322" y="12151333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17915522" y="1215133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9134722" y="12412587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19279862" y="1241258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9294378" y="13239900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7828438" y="11267373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8017126" y="11252861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7529746" y="10365587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17529746" y="1036558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18124832" y="10380099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19989114" y="1223912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21208314" y="1223911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pectre IR de l'éthanoate d'éthy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8"/>
          <a:stretch/>
        </p:blipFill>
        <p:spPr bwMode="auto">
          <a:xfrm>
            <a:off x="1598462" y="3074155"/>
            <a:ext cx="11416408" cy="94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09463166-2CE8-1E4C-BBA3-5D17EFAC1898}"/>
              </a:ext>
            </a:extLst>
          </p:cNvPr>
          <p:cNvSpPr/>
          <p:nvPr/>
        </p:nvSpPr>
        <p:spPr>
          <a:xfrm>
            <a:off x="5205354" y="3695269"/>
            <a:ext cx="1728192" cy="6002870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78AC033-148E-DC46-9C8E-E9CE0BC14DAE}"/>
              </a:ext>
            </a:extLst>
          </p:cNvPr>
          <p:cNvSpPr txBox="1"/>
          <p:nvPr/>
        </p:nvSpPr>
        <p:spPr>
          <a:xfrm>
            <a:off x="5205354" y="9932335"/>
            <a:ext cx="326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C-H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7108DD4-6CBB-CC4C-99C5-4C00DF94E6F1}"/>
              </a:ext>
            </a:extLst>
          </p:cNvPr>
          <p:cNvSpPr/>
          <p:nvPr/>
        </p:nvSpPr>
        <p:spPr>
          <a:xfrm>
            <a:off x="9728945" y="3961610"/>
            <a:ext cx="2855798" cy="7730144"/>
          </a:xfrm>
          <a:prstGeom prst="ellipse">
            <a:avLst/>
          </a:pr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7231269-6357-7A42-882F-A6A1572050FA}"/>
              </a:ext>
            </a:extLst>
          </p:cNvPr>
          <p:cNvSpPr txBox="1"/>
          <p:nvPr/>
        </p:nvSpPr>
        <p:spPr>
          <a:xfrm>
            <a:off x="8043032" y="10473778"/>
            <a:ext cx="223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C=O</a:t>
            </a:r>
          </a:p>
        </p:txBody>
      </p:sp>
    </p:spTree>
    <p:extLst>
      <p:ext uri="{BB962C8B-B14F-4D97-AF65-F5344CB8AC3E}">
        <p14:creationId xmlns:p14="http://schemas.microsoft.com/office/powerpoint/2010/main" val="27856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309" b="21714"/>
          <a:stretch/>
        </p:blipFill>
        <p:spPr>
          <a:xfrm>
            <a:off x="12317564" y="828674"/>
            <a:ext cx="11542561" cy="126346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56" b="22006"/>
          <a:stretch/>
        </p:blipFill>
        <p:spPr>
          <a:xfrm>
            <a:off x="274638" y="828674"/>
            <a:ext cx="11326812" cy="126130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5437470" y="9897134"/>
            <a:ext cx="403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1766297" y="11055844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2985497" y="11055842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204697" y="11317098"/>
            <a:ext cx="708848" cy="95410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235537" y="11317097"/>
            <a:ext cx="5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221478" y="12144411"/>
            <a:ext cx="5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898413" y="10171884"/>
            <a:ext cx="0" cy="9129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087101" y="10157372"/>
            <a:ext cx="0" cy="9129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599721" y="9270098"/>
            <a:ext cx="708848" cy="95410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2399696" y="9270098"/>
            <a:ext cx="298692" cy="2631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194807" y="9284610"/>
            <a:ext cx="298692" cy="2631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059089" y="11143632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6278289" y="11143630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7739565" y="9900852"/>
            <a:ext cx="5804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5065177" y="10976562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16284377" y="10976560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7503577" y="11237816"/>
            <a:ext cx="708848" cy="95410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7534417" y="11237815"/>
            <a:ext cx="5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7520358" y="12065129"/>
            <a:ext cx="576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6197293" y="10092602"/>
            <a:ext cx="0" cy="9129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6385981" y="10078090"/>
            <a:ext cx="0" cy="9129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898601" y="9190816"/>
            <a:ext cx="708848" cy="95410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15698576" y="9190816"/>
            <a:ext cx="298692" cy="2631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16493687" y="9205328"/>
            <a:ext cx="298692" cy="2631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8357969" y="11064350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13913242" y="10976560"/>
            <a:ext cx="1219200" cy="5225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8900000" flipV="1">
            <a:off x="12283302" y="4738866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900000" flipV="1">
            <a:off x="10315820" y="846171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800000" flipV="1">
            <a:off x="14448106" y="7929471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9800000" flipV="1">
            <a:off x="13250494" y="9128987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067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8900000" flipV="1">
            <a:off x="12283302" y="4738866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900000" flipV="1">
            <a:off x="10315820" y="846171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800000" flipV="1">
            <a:off x="14448106" y="7929471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9800000" flipV="1">
            <a:off x="13250494" y="9128987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7715250" y="4205861"/>
            <a:ext cx="0" cy="6343650"/>
          </a:xfrm>
          <a:prstGeom prst="straightConnector1">
            <a:avLst/>
          </a:prstGeom>
          <a:ln w="1778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253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cétate d’isoamyle"/>
          <p:cNvSpPr txBox="1"/>
          <p:nvPr/>
        </p:nvSpPr>
        <p:spPr>
          <a:xfrm>
            <a:off x="9846483" y="9113665"/>
            <a:ext cx="442909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r>
              <a:rPr sz="5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</a:t>
            </a:r>
            <a:r>
              <a:rPr sz="5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5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d’éthyle</a:t>
            </a:r>
            <a:endParaRPr sz="5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8" name="Fonction Ester"/>
          <p:cNvSpPr txBox="1"/>
          <p:nvPr/>
        </p:nvSpPr>
        <p:spPr>
          <a:xfrm>
            <a:off x="9543806" y="2531415"/>
            <a:ext cx="310501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000" dirty="0" err="1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</a:t>
            </a:r>
            <a:r>
              <a:rPr sz="40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Ester</a:t>
            </a:r>
          </a:p>
        </p:txBody>
      </p:sp>
      <p:sp>
        <p:nvSpPr>
          <p:cNvPr id="159" name="Molécule qui ne présente pas de conjugaisons : pas d’absorption dans l’UV - visible ! On ne peut pas utiliser la méthode de spectroscopie que l’on connaît."/>
          <p:cNvSpPr txBox="1"/>
          <p:nvPr/>
        </p:nvSpPr>
        <p:spPr>
          <a:xfrm>
            <a:off x="2599299" y="11103105"/>
            <a:ext cx="19207756" cy="1025922"/>
          </a:xfrm>
          <a:prstGeom prst="rect">
            <a:avLst/>
          </a:prstGeom>
          <a:ln w="635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fr-FR" sz="6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</a:t>
            </a:r>
            <a:r>
              <a:rPr sz="6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</a:t>
            </a:r>
            <a:r>
              <a:rPr sz="6000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conjugaisons</a:t>
            </a:r>
            <a:r>
              <a:rPr sz="60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6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</a:t>
            </a:r>
            <a:r>
              <a:rPr sz="6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60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</a:t>
            </a:r>
            <a:r>
              <a:rPr sz="6000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d’absorption</a:t>
            </a:r>
            <a:r>
              <a:rPr sz="60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dans </a:t>
            </a:r>
            <a:r>
              <a:rPr sz="6000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l’UV</a:t>
            </a:r>
            <a:r>
              <a:rPr sz="60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visible ! 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3806" y="3614095"/>
            <a:ext cx="3158836" cy="391768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9153989" y="5997770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10373189" y="5997768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592389" y="6259024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1737529" y="6259023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752045" y="7086337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0286105" y="5113810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10474793" y="5099298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987413" y="4212024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9787388" y="4212024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0582499" y="4226536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2446781" y="6085558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3665981" y="6085556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2340452" y="4738866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10315820" y="846171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4362381" y="7929471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3307644" y="9128987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/>
          <p:nvPr/>
        </p:nvCxnSpPr>
        <p:spPr>
          <a:xfrm flipV="1">
            <a:off x="7715250" y="4205861"/>
            <a:ext cx="0" cy="6343650"/>
          </a:xfrm>
          <a:prstGeom prst="straightConnector1">
            <a:avLst/>
          </a:prstGeom>
          <a:ln w="1778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42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2340452" y="4738866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10315820" y="846171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4362381" y="7929471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3307644" y="9128987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3786187" y="9583482"/>
            <a:ext cx="7858125" cy="245745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7715250" y="4205861"/>
            <a:ext cx="0" cy="6343650"/>
          </a:xfrm>
          <a:prstGeom prst="straightConnector1">
            <a:avLst/>
          </a:prstGeom>
          <a:ln w="1778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3" idx="3"/>
          </p:cNvCxnSpPr>
          <p:nvPr/>
        </p:nvCxnSpPr>
        <p:spPr>
          <a:xfrm flipH="1">
            <a:off x="4936983" y="10549511"/>
            <a:ext cx="2778267" cy="1131536"/>
          </a:xfrm>
          <a:prstGeom prst="straightConnector1">
            <a:avLst/>
          </a:prstGeom>
          <a:ln w="1778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4332018" y="12106117"/>
                <a:ext cx="1209930" cy="1139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18" y="12106117"/>
                <a:ext cx="1209930" cy="1139030"/>
              </a:xfrm>
              <a:prstGeom prst="rect">
                <a:avLst/>
              </a:prstGeom>
              <a:blipFill>
                <a:blip r:embed="rId3"/>
                <a:stretch>
                  <a:fillRect t="-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956953" y="10126621"/>
            <a:ext cx="1362075" cy="814380"/>
          </a:xfrm>
          <a:prstGeom prst="arc">
            <a:avLst>
              <a:gd name="adj1" fmla="val 1442502"/>
              <a:gd name="adj2" fmla="val 20223472"/>
            </a:avLst>
          </a:prstGeom>
          <a:ln w="762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8319028" y="10118312"/>
                <a:ext cx="70929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fr-FR" sz="5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28" y="10118312"/>
                <a:ext cx="7092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5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3786187" y="9583482"/>
            <a:ext cx="7858125" cy="245745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7715250" y="4205861"/>
            <a:ext cx="0" cy="6343650"/>
          </a:xfrm>
          <a:prstGeom prst="straightConnector1">
            <a:avLst/>
          </a:prstGeom>
          <a:ln w="1778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3" idx="3"/>
          </p:cNvCxnSpPr>
          <p:nvPr/>
        </p:nvCxnSpPr>
        <p:spPr>
          <a:xfrm flipH="1">
            <a:off x="4936983" y="10549511"/>
            <a:ext cx="2778267" cy="1131536"/>
          </a:xfrm>
          <a:prstGeom prst="straightConnector1">
            <a:avLst/>
          </a:prstGeom>
          <a:ln w="1778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4332018" y="12106117"/>
                <a:ext cx="1209930" cy="1139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18" y="12106117"/>
                <a:ext cx="1209930" cy="1139030"/>
              </a:xfrm>
              <a:prstGeom prst="rect">
                <a:avLst/>
              </a:prstGeom>
              <a:blipFill>
                <a:blip r:embed="rId3"/>
                <a:stretch>
                  <a:fillRect t="-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956953" y="10126621"/>
            <a:ext cx="1362075" cy="814380"/>
          </a:xfrm>
          <a:prstGeom prst="arc">
            <a:avLst>
              <a:gd name="adj1" fmla="val 1442502"/>
              <a:gd name="adj2" fmla="val 20223472"/>
            </a:avLst>
          </a:prstGeom>
          <a:ln w="762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8319028" y="10118312"/>
                <a:ext cx="70929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fr-FR" sz="5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28" y="10118312"/>
                <a:ext cx="7092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/>
          <p:cNvCxnSpPr/>
          <p:nvPr/>
        </p:nvCxnSpPr>
        <p:spPr>
          <a:xfrm flipV="1">
            <a:off x="12340452" y="509908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0315820" y="8821930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4362381" y="8289688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13307644" y="9489204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4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44350" y="7200900"/>
            <a:ext cx="792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96475" y="8810624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16237" y="934918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53757" y="8210459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44350" y="4933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7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>
            <a:endCxn id="2" idx="0"/>
          </p:cNvCxnSpPr>
          <p:nvPr/>
        </p:nvCxnSpPr>
        <p:spPr>
          <a:xfrm>
            <a:off x="12340452" y="5915025"/>
            <a:ext cx="1" cy="128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0735166" y="7853675"/>
            <a:ext cx="1266501" cy="1095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20129977">
            <a:off x="12526188" y="8117801"/>
            <a:ext cx="595666" cy="11600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3447954" y="806397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34227" y="80325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3221446" y="799338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112307" y="79491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3003311" y="791189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2903981" y="7881976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3571779" y="8063975"/>
            <a:ext cx="258153" cy="550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1) Principe de la RMN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6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6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6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6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70" y="6924945"/>
                <a:ext cx="1147301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/>
          <p:nvPr/>
        </p:nvCxnSpPr>
        <p:spPr>
          <a:xfrm flipV="1">
            <a:off x="7715250" y="4205861"/>
            <a:ext cx="0" cy="6343650"/>
          </a:xfrm>
          <a:prstGeom prst="straightConnector1">
            <a:avLst/>
          </a:prstGeom>
          <a:ln w="1778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12340452" y="5099083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0315820" y="8821930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4362381" y="8289688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13307644" y="9489204"/>
            <a:ext cx="0" cy="1023848"/>
          </a:xfrm>
          <a:prstGeom prst="straightConnector1">
            <a:avLst/>
          </a:prstGeom>
          <a:ln w="1016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08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3576707" y="1807502"/>
            <a:ext cx="18236425" cy="112684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61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3576707" y="1807502"/>
            <a:ext cx="18236425" cy="112684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973800" y="11750040"/>
            <a:ext cx="2839332" cy="1325880"/>
          </a:xfrm>
          <a:prstGeom prst="ellipse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616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Déplacement chimique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937260" y="4480560"/>
                <a:ext cx="20724328" cy="442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F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48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sz="4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Où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𝜈</m:t>
                    </m:r>
                  </m:oMath>
                </a14:m>
                <a:r>
                  <a:rPr lang="fr-FR" sz="4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la fréquence du champ magnétique envoyé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  <m:t>𝜈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fr-FR" sz="4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la fréquence de résonance d’une molécule de référence (TMS par exemple)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4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  <m:t>𝜈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la fréquence de résonance d’un proton s’il était seul</a:t>
                </a:r>
                <a:endParaRPr lang="fr-FR"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" y="4480560"/>
                <a:ext cx="20724328" cy="4424994"/>
              </a:xfrm>
              <a:prstGeom prst="rect">
                <a:avLst/>
              </a:prstGeom>
              <a:blipFill>
                <a:blip r:embed="rId2"/>
                <a:stretch>
                  <a:fillRect l="-1795" r="-1648" b="-7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25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Phénomène de déblindage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681" y="2871787"/>
            <a:ext cx="14502638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1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eux protons équivalents partagent le même environnement chimique. Exemple : deux atomes d’hydrogènes liés au même atome de carbone, deux groupes de protons dont les dispositions sont symétriques…"/>
          <p:cNvSpPr txBox="1"/>
          <p:nvPr/>
        </p:nvSpPr>
        <p:spPr>
          <a:xfrm>
            <a:off x="1386136" y="1683451"/>
            <a:ext cx="21642339" cy="267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90000"/>
              </a:lnSpc>
              <a:spcBef>
                <a:spcPts val="4500"/>
              </a:spcBef>
              <a:buSzPct val="123000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Deux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b="1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protons </a:t>
            </a:r>
            <a:r>
              <a:rPr sz="4800" b="1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équivalents</a:t>
            </a:r>
            <a:r>
              <a:rPr sz="4800" b="1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partagent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le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environnement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chimique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endParaRPr lang="fr-FR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lnSpc>
                <a:spcPct val="90000"/>
              </a:lnSpc>
              <a:spcBef>
                <a:spcPts val="4500"/>
              </a:spcBef>
              <a:buSzPct val="123000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4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Exemple</a:t>
            </a:r>
            <a:r>
              <a:rPr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deux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atomes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d’hydrogènes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liés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au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atome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carbone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deux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groupes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 protons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dont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les dispositions 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symétriques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98822" y="9118369"/>
            <a:ext cx="99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46929" y="9118369"/>
            <a:ext cx="99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995036" y="9118369"/>
            <a:ext cx="1083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31309" y="9118369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8197" y="9118369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98822" y="6825318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98822" y="1141142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384410" y="6825318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84411" y="1141142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2766690" y="9731749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376665" y="9731749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232915" y="9706088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603890" y="9706088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11347670" y="8510821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856714" y="10871420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7887973" y="8510821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11404821" y="10871420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386136" y="5631603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i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Exemple de l’éthanol : </a:t>
            </a:r>
            <a:endParaRPr lang="fr-FR" sz="4800" i="1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844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3548998" y="2316739"/>
            <a:ext cx="18236425" cy="112684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96709" y="4266098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721461" y="4321517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9552" y="4266098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057808" y="4321517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27189" y="4343157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96709" y="2547304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975869" y="5897701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697110" y="2528831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728601" y="5978892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9591762" y="4653418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242977" y="47009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780898" y="4653418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099822" y="47009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8729205" y="374942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7007963" y="545115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7028803" y="374942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8729204" y="5537701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441534" y="2778428"/>
            <a:ext cx="1119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 groupes de protons équivalents </a:t>
            </a:r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3 multiplets</a:t>
            </a:r>
            <a:endParaRPr lang="fr-FR" sz="4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778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"/>
          <p:cNvGrpSpPr/>
          <p:nvPr/>
        </p:nvGrpSpPr>
        <p:grpSpPr>
          <a:xfrm>
            <a:off x="1400979" y="3917717"/>
            <a:ext cx="22388026" cy="8316449"/>
            <a:chOff x="0" y="-933981"/>
            <a:chExt cx="14809366" cy="6959456"/>
          </a:xfrm>
        </p:grpSpPr>
        <p:sp>
          <p:nvSpPr>
            <p:cNvPr id="3" name="Flèche"/>
            <p:cNvSpPr/>
            <p:nvPr/>
          </p:nvSpPr>
          <p:spPr>
            <a:xfrm>
              <a:off x="3823129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4" name="Rectangle aux angles arrondis"/>
            <p:cNvSpPr/>
            <p:nvPr/>
          </p:nvSpPr>
          <p:spPr>
            <a:xfrm>
              <a:off x="6769110" y="184092"/>
              <a:ext cx="1668921" cy="432485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hueOff val="-274225"/>
                    <a:satOff val="26768"/>
                    <a:lumOff val="11368"/>
                    <a:alpha val="64030"/>
                  </a:schemeClr>
                </a:gs>
                <a:gs pos="100000">
                  <a:schemeClr val="accent3">
                    <a:hueOff val="914338"/>
                    <a:satOff val="31515"/>
                    <a:lumOff val="-30790"/>
                    <a:alpha val="6403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5" name="Flèche"/>
            <p:cNvSpPr/>
            <p:nvPr/>
          </p:nvSpPr>
          <p:spPr>
            <a:xfrm>
              <a:off x="8547307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60000"/>
                <a:lumOff val="40000"/>
                <a:alpha val="478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6" name="Echantillon du produit de synthèse à contrôler"/>
            <p:cNvSpPr txBox="1"/>
            <p:nvPr/>
          </p:nvSpPr>
          <p:spPr>
            <a:xfrm>
              <a:off x="5198544" y="4617496"/>
              <a:ext cx="4810052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480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Echantillon du produit de synthèse à contrôler</a:t>
              </a:r>
            </a:p>
          </p:txBody>
        </p:sp>
        <p:sp>
          <p:nvSpPr>
            <p:cNvPr id="7" name="Ovale"/>
            <p:cNvSpPr/>
            <p:nvPr/>
          </p:nvSpPr>
          <p:spPr>
            <a:xfrm>
              <a:off x="12048632" y="1500806"/>
              <a:ext cx="668496" cy="11484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Équation"/>
                <p:cNvSpPr txBox="1"/>
                <p:nvPr/>
              </p:nvSpPr>
              <p:spPr>
                <a:xfrm>
                  <a:off x="4689822" y="558260"/>
                  <a:ext cx="876794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18288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96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96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96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9600" dirty="0">
                    <a:solidFill>
                      <a:srgbClr val="004D8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endParaRPr>
                </a:p>
              </p:txBody>
            </p:sp>
          </mc:Choice>
          <mc:Fallback>
            <p:sp>
              <p:nvSpPr>
                <p:cNvPr id="8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822" y="558260"/>
                  <a:ext cx="876794" cy="12362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Équation"/>
                <p:cNvSpPr txBox="1"/>
                <p:nvPr/>
              </p:nvSpPr>
              <p:spPr>
                <a:xfrm>
                  <a:off x="9965659" y="490920"/>
                  <a:ext cx="572979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18288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9600" i="1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fr-FR" sz="9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endParaRPr>
                </a:p>
              </p:txBody>
            </p:sp>
          </mc:Choice>
          <mc:Fallback>
            <p:sp>
              <p:nvSpPr>
                <p:cNvPr id="9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659" y="490920"/>
                  <a:ext cx="572979" cy="123627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ellule de photodétection"/>
            <p:cNvSpPr txBox="1"/>
            <p:nvPr/>
          </p:nvSpPr>
          <p:spPr>
            <a:xfrm>
              <a:off x="11148993" y="4460134"/>
              <a:ext cx="3660373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480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Cellule de photodétection</a:t>
              </a:r>
            </a:p>
          </p:txBody>
        </p:sp>
        <p:sp>
          <p:nvSpPr>
            <p:cNvPr id="11" name="Rectangle aux angles arrondis"/>
            <p:cNvSpPr/>
            <p:nvPr/>
          </p:nvSpPr>
          <p:spPr>
            <a:xfrm>
              <a:off x="1651541" y="1440022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2" name="Intensité entrante"/>
            <p:cNvSpPr txBox="1"/>
            <p:nvPr/>
          </p:nvSpPr>
          <p:spPr>
            <a:xfrm>
              <a:off x="3364754" y="-933981"/>
              <a:ext cx="2990226" cy="78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r>
                <a:rPr sz="4800" dirty="0" err="1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Intensité</a:t>
              </a:r>
              <a:r>
                <a:rPr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 </a:t>
              </a:r>
              <a:r>
                <a:rPr sz="4800" dirty="0" err="1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entrante</a:t>
              </a:r>
              <a:endParaRPr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3" name="Ovale"/>
            <p:cNvSpPr/>
            <p:nvPr/>
          </p:nvSpPr>
          <p:spPr>
            <a:xfrm>
              <a:off x="2490013" y="1727192"/>
              <a:ext cx="668497" cy="69566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8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4" name="Source de rayonnement infrarouge"/>
            <p:cNvSpPr txBox="1"/>
            <p:nvPr/>
          </p:nvSpPr>
          <p:spPr>
            <a:xfrm>
              <a:off x="0" y="4617498"/>
              <a:ext cx="4058149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Source de </a:t>
              </a:r>
              <a:r>
                <a:rPr sz="4800" dirty="0" err="1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rayonnement</a:t>
              </a:r>
              <a:r>
                <a:rPr lang="fr-FR"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 </a:t>
              </a:r>
              <a:r>
                <a:rPr lang="fr-FR" sz="48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infrarouge</a:t>
              </a:r>
              <a:endParaRPr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5" name="Intensité sortante"/>
            <p:cNvSpPr txBox="1"/>
            <p:nvPr/>
          </p:nvSpPr>
          <p:spPr>
            <a:xfrm>
              <a:off x="8805337" y="-933981"/>
              <a:ext cx="2956295" cy="78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r>
                <a:rPr sz="4800" dirty="0" err="1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Intensité</a:t>
              </a:r>
              <a:r>
                <a:rPr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 </a:t>
              </a:r>
              <a:r>
                <a:rPr sz="4800" dirty="0" err="1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sortante</a:t>
              </a:r>
              <a:endParaRPr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1"/>
            <a:ext cx="24384000" cy="24035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1) </a:t>
            </a:r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Dispositif de spectroscopie IR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2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98822" y="8935489"/>
            <a:ext cx="99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46929" y="8935489"/>
            <a:ext cx="99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995036" y="8935489"/>
            <a:ext cx="1083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9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31309" y="8935489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8197" y="8935489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98822" y="6642438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98822" y="1122854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384410" y="6642438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84411" y="11228540"/>
            <a:ext cx="105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9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2766690" y="9548869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376665" y="9548869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232915" y="9523208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603890" y="9523208"/>
            <a:ext cx="19494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11347670" y="8327941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856714" y="10688540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7887973" y="8327941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11404821" y="10688540"/>
            <a:ext cx="10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7301618" y="10732825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 protons voisins</a:t>
            </a:r>
            <a:endParaRPr lang="fr-FR" sz="40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60923" y="10595003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 protons voisins</a:t>
            </a:r>
            <a:endParaRPr lang="fr-FR" sz="40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6136" y="5448723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i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Exemple de l’éthanol : </a:t>
            </a:r>
            <a:endParaRPr lang="fr-FR" sz="4800" i="1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20288" y="2126264"/>
            <a:ext cx="21844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Deux </a:t>
            </a:r>
            <a:r>
              <a:rPr lang="fr-FR" sz="4800" b="1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protons voisins </a:t>
            </a:r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 liés à deux carbones partageant eux-mêmes une liaison covalente.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7365416" y="6141722"/>
            <a:ext cx="2062595" cy="19323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396675" y="10752011"/>
            <a:ext cx="2062595" cy="19323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837549" y="8557019"/>
            <a:ext cx="2062595" cy="19323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023723" y="5571834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40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protons voisins</a:t>
            </a:r>
            <a:endParaRPr lang="fr-FR" sz="40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3930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 protons voisins </a:t>
            </a:r>
            <a:r>
              <a:rPr lang="fr-FR" sz="4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quadruplet</a:t>
            </a:r>
            <a:endParaRPr lang="fr-FR" sz="4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10256992" y="2341243"/>
            <a:ext cx="1344458" cy="13735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230219" y="5724381"/>
            <a:ext cx="1344458" cy="13735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9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 protons voisins </a:t>
            </a:r>
            <a:r>
              <a:rPr lang="fr-FR" sz="4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quadruplet</a:t>
            </a:r>
            <a:endParaRPr lang="fr-FR" sz="4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0256992" y="2341243"/>
            <a:ext cx="1344458" cy="13735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0230219" y="5724381"/>
            <a:ext cx="1344458" cy="13735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258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</a:t>
            </a:r>
            <a:r>
              <a:rPr lang="fr-FR" sz="4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protons voisins </a:t>
            </a:r>
            <a:r>
              <a:rPr lang="fr-FR" sz="4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</a:t>
            </a:r>
            <a:r>
              <a:rPr lang="fr-FR" sz="4400" dirty="0" err="1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singulet</a:t>
            </a:r>
            <a:endParaRPr lang="fr-FR" sz="4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3567137" y="4055188"/>
            <a:ext cx="1344458" cy="1373507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14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9347853" y="5894831"/>
            <a:ext cx="1329799" cy="5823612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</a:t>
            </a:r>
            <a:r>
              <a:rPr lang="fr-FR" sz="4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protons voisins </a:t>
            </a:r>
            <a:r>
              <a:rPr lang="fr-FR" sz="4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</a:t>
            </a:r>
            <a:r>
              <a:rPr lang="fr-FR" sz="4400" dirty="0" err="1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singulet</a:t>
            </a:r>
            <a:endParaRPr lang="fr-FR" sz="4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3567137" y="4055188"/>
            <a:ext cx="1344458" cy="1373507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22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9347853" y="5894831"/>
            <a:ext cx="1329799" cy="5823612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 protons voisins </a:t>
            </a:r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triplet</a:t>
            </a:r>
            <a:endParaRPr lang="fr-FR" sz="4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792517" y="4118658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508978" y="5585428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505997" y="2298185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772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9347853" y="5894831"/>
            <a:ext cx="1329799" cy="5823612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798465" y="2434567"/>
            <a:ext cx="2000733" cy="9142257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flipH="1">
            <a:off x="9068833" y="12728561"/>
            <a:ext cx="772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 protons voisins </a:t>
            </a:r>
            <a:r>
              <a:rPr lang="fr-FR" sz="4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triplet</a:t>
            </a:r>
            <a:endParaRPr lang="fr-FR" sz="4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792517" y="4118658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508978" y="5585428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505997" y="2298185"/>
            <a:ext cx="1344458" cy="1373507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32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b="9121"/>
          <a:stretch/>
        </p:blipFill>
        <p:spPr>
          <a:xfrm>
            <a:off x="4515145" y="1675134"/>
            <a:ext cx="17253602" cy="10661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1"/>
            <a:ext cx="24384000" cy="2316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II) 2) Spectre RMN de l’éthanol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09953" y="4307110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34705" y="4362529"/>
            <a:ext cx="742511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252796" y="4307110"/>
            <a:ext cx="803425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6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1052" y="4362529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40433" y="4384169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09953" y="2588316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89113" y="5938713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10354" y="256984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41845" y="6019904"/>
            <a:ext cx="784189" cy="1107996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11405006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056221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9594142" y="4694430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913066" y="4741942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0542449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8821207" y="5492165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8842047" y="3790437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0542448" y="5578713"/>
            <a:ext cx="7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9347853" y="5894831"/>
            <a:ext cx="1329799" cy="5823612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1438757" y="6445056"/>
            <a:ext cx="2000733" cy="5228359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5798465" y="2434567"/>
            <a:ext cx="2000733" cy="9142257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65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_S_7E_EXERCIC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1"/>
          <a:stretch/>
        </p:blipFill>
        <p:spPr bwMode="auto">
          <a:xfrm>
            <a:off x="3242576" y="2981325"/>
            <a:ext cx="18316973" cy="10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389677" y="2009775"/>
            <a:ext cx="4432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Courbe d’intégration</a:t>
            </a:r>
            <a:endParaRPr lang="fr-FR" sz="40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89677" y="3943350"/>
            <a:ext cx="1212273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3H</a:t>
            </a:r>
            <a:endParaRPr lang="fr-FR" sz="5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6152" y="5838825"/>
            <a:ext cx="1212273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3H</a:t>
            </a:r>
            <a:endParaRPr lang="fr-FR" sz="5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27102" y="7653635"/>
            <a:ext cx="1212273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2H</a:t>
            </a:r>
            <a:endParaRPr lang="fr-FR" sz="5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862065" y="29619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7081265" y="2961905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300465" y="3223161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8307060" y="322316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321576" y="3995056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994181" y="2077947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182869" y="2063435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695489" y="1176161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529235" y="1176161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7290575" y="119067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9154857" y="3049695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0374057" y="30496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1593257" y="2990933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1593257" y="3610842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1591761" y="3587225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2527755" y="256059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468489" y="3675703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903059" y="460070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528055" y="1706071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596814" y="169777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9978752" y="2519928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0353832" y="2560598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5209307" y="3505139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153217" y="315930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659565" y="3492110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284436" y="446429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579459" y="367570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83523" y="2623213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88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9" t="6304" b="6711"/>
          <a:stretch/>
        </p:blipFill>
        <p:spPr>
          <a:xfrm>
            <a:off x="13219071" y="228600"/>
            <a:ext cx="9859274" cy="8372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7522" y="545049"/>
            <a:ext cx="40350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626103" y="589073"/>
            <a:ext cx="5804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38" t="5414" b="6414"/>
          <a:stretch/>
        </p:blipFill>
        <p:spPr>
          <a:xfrm>
            <a:off x="1184896" y="285749"/>
            <a:ext cx="9645029" cy="84867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4897" y="285747"/>
            <a:ext cx="9159254" cy="76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206173" y="257173"/>
            <a:ext cx="9159254" cy="7601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2719182" y="11072621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938382" y="1107261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157582" y="11333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164177" y="11333874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78693" y="1210577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51298" y="10188661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039986" y="10174149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52606" y="9286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386352" y="9258300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147692" y="9272812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011974" y="1116040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231174" y="111604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450374" y="1110164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50374" y="11721556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878" y="11697939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384872" y="10671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325606" y="1178641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60176" y="12711415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5172" y="9816785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453931" y="980849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6835869" y="1063064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210949" y="1067131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066424" y="11615853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010334" y="11270019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516682" y="11602824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41553" y="1257501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436576" y="11786416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40640" y="1073392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6134073" y="11316784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7353273" y="1131678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8572473" y="11578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8579068" y="11578037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8593584" y="12349933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7266189" y="10432824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7454877" y="10418312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967497" y="9531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16801243" y="950246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17562583" y="9516975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19426865" y="1140457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4902908" y="113198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14236669" y="1134455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4295812" y="11080893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4691951" y="10368024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3286533" y="11660934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3970054" y="953103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259033" y="12446420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6269323" y="1247927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6134406" y="11845323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5770036" y="11828866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0564448" y="11115928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20592490" y="1143048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20592490" y="10533372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1414419" y="11534609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421871" y="1060211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0801365" y="980594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367683" y="10418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419462" y="37680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64786" y="5717479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8396014" y="3114675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t="12070" b="19143"/>
          <a:stretch>
            <a:fillRect/>
          </a:stretch>
        </p:blipFill>
        <p:spPr>
          <a:xfrm>
            <a:off x="3861792" y="2062623"/>
            <a:ext cx="16660520" cy="886348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Figure"/>
          <p:cNvSpPr/>
          <p:nvPr/>
        </p:nvSpPr>
        <p:spPr>
          <a:xfrm>
            <a:off x="4578974" y="10761977"/>
            <a:ext cx="9106565" cy="45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Figure"/>
          <p:cNvSpPr/>
          <p:nvPr/>
        </p:nvSpPr>
        <p:spPr>
          <a:xfrm>
            <a:off x="13777648" y="10714262"/>
            <a:ext cx="6761223" cy="45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Rectangle"/>
          <p:cNvSpPr/>
          <p:nvPr/>
        </p:nvSpPr>
        <p:spPr>
          <a:xfrm>
            <a:off x="13495110" y="2715874"/>
            <a:ext cx="7035481" cy="7443516"/>
          </a:xfrm>
          <a:prstGeom prst="rect">
            <a:avLst/>
          </a:prstGeom>
          <a:solidFill>
            <a:srgbClr val="00B050">
              <a:alpha val="30000"/>
            </a:srgbClr>
          </a:solidFill>
          <a:ln w="63500">
            <a:noFill/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Rectangle"/>
          <p:cNvSpPr/>
          <p:nvPr/>
        </p:nvSpPr>
        <p:spPr>
          <a:xfrm>
            <a:off x="4788232" y="2715874"/>
            <a:ext cx="8688049" cy="7443516"/>
          </a:xfrm>
          <a:prstGeom prst="rect">
            <a:avLst/>
          </a:prstGeom>
          <a:solidFill>
            <a:srgbClr val="7030A0">
              <a:alpha val="20000"/>
            </a:srgbClr>
          </a:solidFill>
          <a:ln w="63500">
            <a:noFill/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Zone d’analyse des groupes fonctionnels"/>
          <p:cNvSpPr txBox="1"/>
          <p:nvPr/>
        </p:nvSpPr>
        <p:spPr>
          <a:xfrm>
            <a:off x="4107995" y="11474808"/>
            <a:ext cx="91547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Zone </a:t>
            </a:r>
            <a:r>
              <a:rPr sz="44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d’analyse</a:t>
            </a:r>
            <a:r>
              <a:rPr sz="44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des </a:t>
            </a:r>
            <a:r>
              <a:rPr sz="44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groupes</a:t>
            </a:r>
            <a:r>
              <a:rPr sz="44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4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fonctionnels</a:t>
            </a:r>
            <a:endParaRPr sz="44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2" name="Empreinte digitale de la molécule"/>
          <p:cNvSpPr txBox="1"/>
          <p:nvPr/>
        </p:nvSpPr>
        <p:spPr>
          <a:xfrm>
            <a:off x="13476281" y="11480979"/>
            <a:ext cx="761747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Empreinte</a:t>
            </a:r>
            <a:r>
              <a:rPr sz="4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sz="4400" dirty="0" err="1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digitale</a:t>
            </a:r>
            <a:r>
              <a:rPr sz="4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 la </a:t>
            </a:r>
            <a:r>
              <a:rPr sz="4400" dirty="0" err="1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molécule</a:t>
            </a:r>
            <a:endParaRPr sz="4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24384000" cy="20626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</a:t>
            </a:r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2) Spectre infra-rouge de l’acide éthanoïque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63081" y="1225451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1782281" y="1225450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01482" y="12515765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146621" y="12515764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161137" y="13343078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695197" y="11370551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883885" y="1135603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396505" y="10468765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282205" y="1046876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1963016" y="1048327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9" t="6304" b="6711"/>
          <a:stretch/>
        </p:blipFill>
        <p:spPr>
          <a:xfrm>
            <a:off x="13219071" y="228600"/>
            <a:ext cx="9859274" cy="8372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7522" y="545049"/>
            <a:ext cx="40350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626103" y="589073"/>
            <a:ext cx="5804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38" t="5414" b="6414"/>
          <a:stretch/>
        </p:blipFill>
        <p:spPr>
          <a:xfrm>
            <a:off x="1184896" y="285749"/>
            <a:ext cx="9645029" cy="84867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4897" y="285747"/>
            <a:ext cx="9159254" cy="76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206173" y="257173"/>
            <a:ext cx="9159254" cy="7601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2719182" y="11072621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938382" y="1107261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157582" y="11333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164177" y="11333874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78693" y="1210577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51298" y="10188661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039986" y="10174149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52606" y="9286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386352" y="9258300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147692" y="9272812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011974" y="1116040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231174" y="111604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450374" y="1110164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50374" y="11721556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878" y="11697939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384872" y="10671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325606" y="1178641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60176" y="12711415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5172" y="9816785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453931" y="980849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6835869" y="1063064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210949" y="1067131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066424" y="11615853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010334" y="11270019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516682" y="11602824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41553" y="1257501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436576" y="11786416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40640" y="1073392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6134073" y="11316784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7353273" y="1131678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8572473" y="11578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8579068" y="11578037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8593584" y="12349933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7266189" y="10432824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7454877" y="10418312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967497" y="9531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16801243" y="950246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17562583" y="9516975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19426865" y="1140457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4902908" y="113198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14236669" y="1134455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4295812" y="11080893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4691951" y="10368024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3286533" y="11660934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3970054" y="953103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259033" y="12446420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6269323" y="1247927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6134406" y="11845323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5770036" y="11828866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0564448" y="11115928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20592490" y="1143048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20592490" y="10533372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1414419" y="11534609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421871" y="1060211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0801365" y="980594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367683" y="10418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419462" y="37680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7711929" y="39252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64786" y="5717479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8396014" y="3114675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9" t="6304" b="6711"/>
          <a:stretch/>
        </p:blipFill>
        <p:spPr>
          <a:xfrm>
            <a:off x="13219071" y="228600"/>
            <a:ext cx="9859274" cy="8372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7522" y="545049"/>
            <a:ext cx="40350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626103" y="589073"/>
            <a:ext cx="5804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38" t="5414" b="6414"/>
          <a:stretch/>
        </p:blipFill>
        <p:spPr>
          <a:xfrm>
            <a:off x="1184896" y="285749"/>
            <a:ext cx="9645029" cy="84867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4897" y="285747"/>
            <a:ext cx="9159254" cy="76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206173" y="257173"/>
            <a:ext cx="9159254" cy="7601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2719182" y="11072621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938382" y="1107261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157582" y="11333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164177" y="11333874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78693" y="1210577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51298" y="10188661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039986" y="10174149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52606" y="9286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386352" y="9258300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147692" y="9272812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011974" y="1116040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231174" y="111604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450374" y="1110164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50374" y="11721556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878" y="11697939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384872" y="10671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325606" y="1178641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60176" y="12711415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5172" y="9816785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453931" y="980849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6835869" y="1063064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210949" y="1067131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066424" y="11615853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010334" y="11270019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516682" y="11602824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41553" y="1257501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436576" y="11786416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40640" y="1073392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6134073" y="11316784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7353273" y="1131678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8572473" y="11578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8579068" y="11578037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8593584" y="12349933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7266189" y="10432824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7454877" y="10418312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967497" y="9531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16801243" y="950246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17562583" y="9516975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19426865" y="1140457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4902908" y="113198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14236669" y="1134455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4295812" y="11080893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4691951" y="10368024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3286533" y="11660934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3970054" y="953103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259033" y="12446420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6269323" y="1247927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6134406" y="11845323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5770036" y="11828866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0564448" y="11115928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20592490" y="1143048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20592490" y="10533372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1414419" y="11534609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421871" y="1060211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0801365" y="980594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367683" y="10418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419462" y="37680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7711929" y="39252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64786" y="5717479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8396014" y="3114675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0" y="9258300"/>
            <a:ext cx="4790345" cy="3886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1893035" y="8486622"/>
                <a:ext cx="119545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 smtClean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Déblindage dû à la proximité de l’atome d’Oxygène : </a:t>
                </a:r>
                <a14:m>
                  <m:oMath xmlns:m="http://schemas.openxmlformats.org/officeDocument/2006/math">
                    <m:r>
                      <a:rPr lang="fr-FR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↗</m:t>
                    </m:r>
                  </m:oMath>
                </a14:m>
                <a:endParaRPr lang="fr-FR" sz="4000" dirty="0">
                  <a:solidFill>
                    <a:srgbClr val="C0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035" y="8486622"/>
                <a:ext cx="11954555" cy="707886"/>
              </a:xfrm>
              <a:prstGeom prst="rect">
                <a:avLst/>
              </a:prstGeom>
              <a:blipFill>
                <a:blip r:embed="rId4"/>
                <a:stretch>
                  <a:fillRect l="-1836" t="-11207" b="-40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711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9" t="6304" b="6711"/>
          <a:stretch/>
        </p:blipFill>
        <p:spPr>
          <a:xfrm>
            <a:off x="13219071" y="228600"/>
            <a:ext cx="9859274" cy="8372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7522" y="545049"/>
            <a:ext cx="40350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626103" y="589073"/>
            <a:ext cx="5804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38" t="5414" b="6414"/>
          <a:stretch/>
        </p:blipFill>
        <p:spPr>
          <a:xfrm>
            <a:off x="1184896" y="285749"/>
            <a:ext cx="9645029" cy="84867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4897" y="285747"/>
            <a:ext cx="9159254" cy="76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206173" y="257173"/>
            <a:ext cx="9159254" cy="7601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2719182" y="11072621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938382" y="1107261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157582" y="11333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164177" y="11333874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78693" y="1210577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51298" y="10188661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039986" y="10174149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52606" y="9286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386352" y="9258300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147692" y="9272812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011974" y="1116040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231174" y="111604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450374" y="1110164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50374" y="11721556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878" y="11697939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384872" y="10671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325606" y="1178641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60176" y="12711415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5172" y="9816785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453931" y="980849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6835869" y="1063064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210949" y="1067131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066424" y="11615853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010334" y="11270019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516682" y="11602824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41553" y="1257501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436576" y="11786416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40640" y="1073392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6134073" y="11316784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7353273" y="1131678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8572473" y="11578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8579068" y="11578037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8593584" y="12349933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7266189" y="10432824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7454877" y="10418312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967497" y="9531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16801243" y="950246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17562583" y="9516975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19426865" y="1140457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4902908" y="113198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14236669" y="1134455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4295812" y="11080893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4691951" y="10368024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3286533" y="11660934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3970054" y="953103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259033" y="12446420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6269323" y="1247927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6134406" y="11845323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5770036" y="11828866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0564448" y="11115928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20592490" y="1143048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20592490" y="10533372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1414419" y="11534609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421871" y="1060211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0801365" y="980594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367683" y="10418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419462" y="37680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7711929" y="39252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9187768" y="5800725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64786" y="5717479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8396014" y="3114675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00336" y="9502463"/>
            <a:ext cx="3522289" cy="32089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15199687" y="11160406"/>
            <a:ext cx="1971987" cy="23564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142766" y="10131202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Blindage </a:t>
            </a:r>
            <a:endParaRPr lang="fr-FR" sz="40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28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9" t="6304" b="6711"/>
          <a:stretch/>
        </p:blipFill>
        <p:spPr>
          <a:xfrm>
            <a:off x="13219071" y="228600"/>
            <a:ext cx="9859274" cy="8372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7522" y="545049"/>
            <a:ext cx="40350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626103" y="589073"/>
            <a:ext cx="5804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Propanoate de méthyle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38" t="5414" b="6414"/>
          <a:stretch/>
        </p:blipFill>
        <p:spPr>
          <a:xfrm>
            <a:off x="1184896" y="285749"/>
            <a:ext cx="9645029" cy="84867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4897" y="285747"/>
            <a:ext cx="9159254" cy="76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206173" y="257173"/>
            <a:ext cx="9159254" cy="7601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2719182" y="11072621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3938382" y="1107261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157582" y="11333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164177" y="11333874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78693" y="12105770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51298" y="10188661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039986" y="10174149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52606" y="9286875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386352" y="9258300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147692" y="9272812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011974" y="11160409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231174" y="11160407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450374" y="1110164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50374" y="11721556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448878" y="11697939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384872" y="10671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325606" y="1178641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60176" y="12711415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5172" y="9816785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453931" y="980849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6835869" y="1063064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210949" y="10671312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066424" y="11615853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010334" y="11270019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516682" y="11602824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141553" y="1257501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436576" y="11786416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40640" y="10733927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6134073" y="11316784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7353273" y="1131678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8572473" y="11578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18579068" y="11578037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8593584" y="12349933"/>
            <a:ext cx="5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7266189" y="10432824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7454877" y="10418312"/>
            <a:ext cx="0" cy="912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967497" y="9531038"/>
            <a:ext cx="70884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16801243" y="9502463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17562583" y="9516975"/>
            <a:ext cx="298692" cy="26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19426865" y="11404572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14902908" y="11319893"/>
            <a:ext cx="1219200" cy="522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14236669" y="11344557"/>
            <a:ext cx="827134" cy="6199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4295812" y="11080893"/>
            <a:ext cx="708848" cy="263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4691951" y="10368024"/>
            <a:ext cx="320310" cy="10425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3286533" y="11660934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3970054" y="9531038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5259033" y="12446420"/>
            <a:ext cx="7222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6269323" y="1247927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6134406" y="11845323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5770036" y="11828866"/>
            <a:ext cx="395305" cy="5297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0564448" y="11115928"/>
            <a:ext cx="680467" cy="3416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20592490" y="11430485"/>
            <a:ext cx="812756" cy="3328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20592490" y="10533372"/>
            <a:ext cx="299415" cy="935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1414419" y="11534609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421871" y="10602110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0801365" y="9805941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367683" y="10418312"/>
            <a:ext cx="694421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sz="56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419462" y="37680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7711929" y="392527"/>
            <a:ext cx="842624" cy="7084476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9187768" y="5800725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64786" y="5717479"/>
            <a:ext cx="842624" cy="16762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8396014" y="3114675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564448" y="3128751"/>
            <a:ext cx="556437" cy="434660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37EF609-E8FD-CF43-8D98-384570CCD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0" r="40765" b="19143"/>
          <a:stretch>
            <a:fillRect/>
          </a:stretch>
        </p:blipFill>
        <p:spPr>
          <a:xfrm>
            <a:off x="1482351" y="2931887"/>
            <a:ext cx="11682198" cy="10492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56A5C4C-8335-DA40-A59D-A7D1D6A6A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14764922" y="3114712"/>
            <a:ext cx="7561368" cy="66239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B75461-68EA-D847-BE09-ABE299D722C1}"/>
              </a:ext>
            </a:extLst>
          </p:cNvPr>
          <p:cNvSpPr/>
          <p:nvPr/>
        </p:nvSpPr>
        <p:spPr>
          <a:xfrm>
            <a:off x="14908938" y="5707000"/>
            <a:ext cx="7344816" cy="7200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D117B1-ADF3-C74D-9747-B35EB127B700}"/>
              </a:ext>
            </a:extLst>
          </p:cNvPr>
          <p:cNvSpPr/>
          <p:nvPr/>
        </p:nvSpPr>
        <p:spPr>
          <a:xfrm>
            <a:off x="3523010" y="4673601"/>
            <a:ext cx="4764360" cy="627645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41A4C7-09ED-3D48-B53C-5AC3E61B8A1E}"/>
              </a:ext>
            </a:extLst>
          </p:cNvPr>
          <p:cNvSpPr txBox="1"/>
          <p:nvPr/>
        </p:nvSpPr>
        <p:spPr>
          <a:xfrm>
            <a:off x="4873977" y="11284542"/>
            <a:ext cx="2062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7108DD4-6CBB-CC4C-99C5-4C00DF94E6F1}"/>
              </a:ext>
            </a:extLst>
          </p:cNvPr>
          <p:cNvSpPr/>
          <p:nvPr/>
        </p:nvSpPr>
        <p:spPr>
          <a:xfrm>
            <a:off x="10355107" y="4673600"/>
            <a:ext cx="2855798" cy="7730144"/>
          </a:xfrm>
          <a:prstGeom prst="ellipse">
            <a:avLst/>
          </a:prstGeom>
          <a:solidFill>
            <a:srgbClr val="C000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0459C-6A10-F448-B41A-1D1853714C90}"/>
              </a:ext>
            </a:extLst>
          </p:cNvPr>
          <p:cNvSpPr/>
          <p:nvPr/>
        </p:nvSpPr>
        <p:spPr>
          <a:xfrm>
            <a:off x="14908938" y="8700053"/>
            <a:ext cx="7344816" cy="837322"/>
          </a:xfrm>
          <a:prstGeom prst="rect">
            <a:avLst/>
          </a:prstGeom>
          <a:solidFill>
            <a:srgbClr val="C0000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231269-6357-7A42-882F-A6A1572050FA}"/>
              </a:ext>
            </a:extLst>
          </p:cNvPr>
          <p:cNvSpPr txBox="1"/>
          <p:nvPr/>
        </p:nvSpPr>
        <p:spPr>
          <a:xfrm>
            <a:off x="8669194" y="11185768"/>
            <a:ext cx="223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24384000" cy="2621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2) Spectre </a:t>
            </a:r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IR de l’acide éthanoïque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7090884" y="1206972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8310084" y="12069727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9529285" y="12330983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9674424" y="12330982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9688940" y="1315829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8223000" y="1118576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8411688" y="11171257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7924308" y="10283983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17924308" y="10283983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18519394" y="1029849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24384000" cy="20859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2) Bandes d’absorption caractéristiques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𝑡𝑟𝑖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(alcanes)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Nombre d’onde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21789" t="-8475" r="-4403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8667" t="-8475" r="-3266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31130" t="-8475" r="-70362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9" t="-108936" r="-383033" b="-2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59" r="59448" b="22880"/>
          <a:stretch/>
        </p:blipFill>
        <p:spPr>
          <a:xfrm>
            <a:off x="5138736" y="5601446"/>
            <a:ext cx="7053263" cy="81972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4" r="59607" b="22961"/>
          <a:stretch/>
        </p:blipFill>
        <p:spPr>
          <a:xfrm>
            <a:off x="12933397" y="5539257"/>
            <a:ext cx="7086600" cy="81767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505302" y="7346923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Pentan-1-amine</a:t>
            </a:r>
            <a:endParaRPr lang="fr-FR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058" y="7609909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N-méthylbutan-1-amine</a:t>
            </a:r>
            <a:endParaRPr lang="fr-FR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050" name="Picture 2" descr="Butylmethylamine - （Amines｜Alkylamines）：Koei Chemical Co., Lt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7" y="8468847"/>
            <a:ext cx="4470475" cy="26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ntan-1-amine | C5H12N | ChemSpi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805">
            <a:off x="20233496" y="7763596"/>
            <a:ext cx="3540686" cy="35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07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24384000" cy="20859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2) Bandes d’absorption caractéristiques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𝑡𝑟𝑖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(alcanes)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Nombre d’onde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21789" t="-8475" r="-4403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8667" t="-8475" r="-3266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31130" t="-8475" r="-70362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9" t="-108936" r="-383033" b="-2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53488" t="7006" r="1551" b="1817"/>
          <a:stretch/>
        </p:blipFill>
        <p:spPr>
          <a:xfrm>
            <a:off x="12506324" y="6783261"/>
            <a:ext cx="4143375" cy="64556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1912" t="7007" r="51886" b="1380"/>
          <a:stretch/>
        </p:blipFill>
        <p:spPr>
          <a:xfrm>
            <a:off x="6905624" y="6752377"/>
            <a:ext cx="4257676" cy="64865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62824" y="5675823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Ethanol gazeux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46587" y="5675823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Ethanol liquide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17992723" y="9572625"/>
            <a:ext cx="3726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Bande O-H élargie et abaissée </a:t>
            </a:r>
            <a:endParaRPr lang="fr-FR" sz="40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60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24384000" cy="20859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2) Bandes d’absorption caractéristiques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𝑡𝑟𝑖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4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(alcanes)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Nombre d’onde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fr-FR" sz="4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11280"/>
                  </p:ext>
                </p:extLst>
              </p:nvPr>
            </p:nvGraphicFramePr>
            <p:xfrm>
              <a:off x="747712" y="2411151"/>
              <a:ext cx="22888575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449">
                      <a:extLst>
                        <a:ext uri="{9D8B030D-6E8A-4147-A177-3AD203B41FA5}">
                          <a16:colId xmlns:a16="http://schemas.microsoft.com/office/drawing/2014/main" val="304203392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4112482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069998008"/>
                        </a:ext>
                      </a:extLst>
                    </a:gridCol>
                    <a:gridCol w="2657475">
                      <a:extLst>
                        <a:ext uri="{9D8B030D-6E8A-4147-A177-3AD203B41FA5}">
                          <a16:colId xmlns:a16="http://schemas.microsoft.com/office/drawing/2014/main" val="2366064149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797804903"/>
                        </a:ext>
                      </a:extLst>
                    </a:gridCol>
                    <a:gridCol w="1914525">
                      <a:extLst>
                        <a:ext uri="{9D8B030D-6E8A-4147-A177-3AD203B41FA5}">
                          <a16:colId xmlns:a16="http://schemas.microsoft.com/office/drawing/2014/main" val="3481483062"/>
                        </a:ext>
                      </a:extLst>
                    </a:gridCol>
                    <a:gridCol w="2171700">
                      <a:extLst>
                        <a:ext uri="{9D8B030D-6E8A-4147-A177-3AD203B41FA5}">
                          <a16:colId xmlns:a16="http://schemas.microsoft.com/office/drawing/2014/main" val="3830997362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262254532"/>
                        </a:ext>
                      </a:extLst>
                    </a:gridCol>
                    <a:gridCol w="2000251">
                      <a:extLst>
                        <a:ext uri="{9D8B030D-6E8A-4147-A177-3AD203B41FA5}">
                          <a16:colId xmlns:a16="http://schemas.microsoft.com/office/drawing/2014/main" val="1947243998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Liaison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O-H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N-H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21789" t="-8475" r="-4403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8667" t="-8475" r="-326667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C=C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31130" t="-8475" r="-70362" b="-11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C-O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265069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9" t="-108936" r="-383033" b="-2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3200 à 3650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3100 à 3500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3000 à 3100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2800 à</a:t>
                          </a:r>
                          <a:r>
                            <a:rPr lang="fr-FR" sz="4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3000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1650 à 1750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1625 à 1685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1415 à 1470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4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1050 à 1450</a:t>
                          </a:r>
                          <a:endParaRPr lang="fr-FR" sz="4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7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5781" r="46243" b="20828"/>
          <a:stretch/>
        </p:blipFill>
        <p:spPr>
          <a:xfrm>
            <a:off x="8336754" y="6370887"/>
            <a:ext cx="7710488" cy="67429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49612" y="5601446"/>
            <a:ext cx="4084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butanoïque</a:t>
            </a:r>
            <a:endParaRPr lang="fr-FR" sz="4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D117B1-ADF3-C74D-9747-B35EB127B700}"/>
              </a:ext>
            </a:extLst>
          </p:cNvPr>
          <p:cNvSpPr/>
          <p:nvPr/>
        </p:nvSpPr>
        <p:spPr>
          <a:xfrm>
            <a:off x="10540135" y="7772400"/>
            <a:ext cx="1651863" cy="3158596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4" name="Ellipse 3"/>
          <p:cNvSpPr/>
          <p:nvPr/>
        </p:nvSpPr>
        <p:spPr>
          <a:xfrm>
            <a:off x="11172825" y="10372725"/>
            <a:ext cx="628650" cy="1343025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1900" y="9603284"/>
            <a:ext cx="1205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dirty="0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</a:t>
            </a:r>
            <a:endParaRPr lang="fr-FR" sz="4400" dirty="0">
              <a:solidFill>
                <a:schemeClr val="accent2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1964911" y="11044237"/>
                <a:ext cx="19594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828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3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3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r-FR" sz="3600" dirty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911" y="11044237"/>
                <a:ext cx="19594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268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899358" y="6296717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fr-FR" sz="5600" dirty="0">
                <a:solidFill>
                  <a:srgbClr val="0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solidFill>
                <a:srgbClr val="0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43840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fr-FR" sz="6400" dirty="0" smtClean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I) 3) Equation </a:t>
            </a:r>
            <a:r>
              <a:rPr lang="fr-FR" sz="6400" dirty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bilan de la réaction d’estérification</a:t>
            </a:r>
            <a:endParaRPr lang="fr-FR" sz="6400" dirty="0">
              <a:solidFill>
                <a:srgbClr val="FFFF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192724" y="6745914"/>
                <a:ext cx="105157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80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24" y="6745914"/>
                <a:ext cx="1051570" cy="123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6594632" y="6473686"/>
                <a:ext cx="105157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80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32" y="6473686"/>
                <a:ext cx="1051570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0547116" y="6495309"/>
                <a:ext cx="1259960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fr-FR" sz="8800" dirty="0">
                  <a:solidFill>
                    <a:srgbClr val="000000"/>
                  </a:solidFill>
                  <a:latin typeface="Gill Sans MT" panose="020B0502020104020203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116" y="6495309"/>
                <a:ext cx="1259960" cy="1354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116873" y="9618853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</a:t>
            </a:r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thanol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18560" y="9618857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acétique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844289" y="9618855"/>
            <a:ext cx="403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798928" y="6776853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2018128" y="677685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7329" y="7038107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3382468" y="703810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396984" y="7865420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437022" y="7588271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7656222" y="758826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875423" y="7849525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9020562" y="7849524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9035078" y="8676838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7569138" y="6704311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7757826" y="668979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70446" y="5802525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7156146" y="580252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7836957" y="581703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13102769" y="6897352"/>
            <a:ext cx="796590" cy="690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14741091" y="6897352"/>
            <a:ext cx="796590" cy="690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13650633" y="631052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4502894" y="6325037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2271521" y="7516403"/>
            <a:ext cx="694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500325" y="7424069"/>
            <a:ext cx="694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18082622" y="7255369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19301822" y="7255367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0521022" y="7516623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20666162" y="7516622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0680678" y="834393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19214738" y="6371409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9403426" y="6356897"/>
            <a:ext cx="0" cy="912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18916046" y="5469623"/>
            <a:ext cx="70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5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18716021" y="5469623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19511132" y="5484135"/>
            <a:ext cx="298692" cy="26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21375414" y="7343157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22594614" y="7343155"/>
            <a:ext cx="121920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3700585" y="9618853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Eau</a:t>
            </a:r>
            <a:endParaRPr lang="fr-FR" sz="4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3670B44-3DD0-4928-A379-ACF0A34C1ACC}"/>
              </a:ext>
            </a:extLst>
          </p:cNvPr>
          <p:cNvSpPr txBox="1"/>
          <p:nvPr/>
        </p:nvSpPr>
        <p:spPr>
          <a:xfrm>
            <a:off x="10337160" y="6228132"/>
            <a:ext cx="217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APTS</a:t>
            </a:r>
            <a:endParaRPr lang="fr-FR" sz="4800" baseline="-25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1225</TotalTime>
  <Words>1178</Words>
  <Application>Microsoft Office PowerPoint</Application>
  <PresentationFormat>Personnalisé</PresentationFormat>
  <Paragraphs>460</Paragraphs>
  <Slides>43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Amiri</vt:lpstr>
      <vt:lpstr>Arial</vt:lpstr>
      <vt:lpstr>Cambria Math</vt:lpstr>
      <vt:lpstr>Gill Sans MT</vt:lpstr>
      <vt:lpstr>Helvetica Neue</vt:lpstr>
      <vt:lpstr>Helvetica Neue Medium</vt:lpstr>
      <vt:lpstr>Wingdings</vt:lpstr>
      <vt:lpstr>Parcel</vt:lpstr>
      <vt:lpstr>Caractérisation par Spectroscopie en Synthèse 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Caractérisation par Spectroscopie en Synthèse Organique</dc:title>
  <cp:lastModifiedBy>DIHYA</cp:lastModifiedBy>
  <cp:revision>27</cp:revision>
  <dcterms:modified xsi:type="dcterms:W3CDTF">2021-06-14T14:42:31Z</dcterms:modified>
</cp:coreProperties>
</file>