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444" r:id="rId3"/>
    <p:sldId id="445" r:id="rId4"/>
    <p:sldId id="448" r:id="rId5"/>
    <p:sldId id="342" r:id="rId6"/>
    <p:sldId id="340" r:id="rId7"/>
    <p:sldId id="343" r:id="rId8"/>
    <p:sldId id="287" r:id="rId9"/>
    <p:sldId id="446" r:id="rId10"/>
    <p:sldId id="359" r:id="rId11"/>
    <p:sldId id="361" r:id="rId12"/>
    <p:sldId id="358" r:id="rId13"/>
    <p:sldId id="360" r:id="rId14"/>
    <p:sldId id="355" r:id="rId15"/>
    <p:sldId id="356" r:id="rId16"/>
    <p:sldId id="458" r:id="rId17"/>
    <p:sldId id="461" r:id="rId18"/>
    <p:sldId id="462" r:id="rId19"/>
    <p:sldId id="385" r:id="rId20"/>
    <p:sldId id="438" r:id="rId21"/>
    <p:sldId id="437" r:id="rId22"/>
    <p:sldId id="392" r:id="rId23"/>
    <p:sldId id="391" r:id="rId24"/>
    <p:sldId id="393" r:id="rId25"/>
    <p:sldId id="390" r:id="rId26"/>
    <p:sldId id="394" r:id="rId27"/>
    <p:sldId id="389" r:id="rId28"/>
    <p:sldId id="388" r:id="rId29"/>
    <p:sldId id="399" r:id="rId30"/>
    <p:sldId id="402" r:id="rId31"/>
    <p:sldId id="406" r:id="rId32"/>
    <p:sldId id="405" r:id="rId33"/>
    <p:sldId id="404" r:id="rId34"/>
    <p:sldId id="403" r:id="rId35"/>
    <p:sldId id="407" r:id="rId36"/>
    <p:sldId id="408" r:id="rId37"/>
    <p:sldId id="346" r:id="rId38"/>
    <p:sldId id="369" r:id="rId39"/>
    <p:sldId id="411" r:id="rId40"/>
    <p:sldId id="348" r:id="rId41"/>
    <p:sldId id="349" r:id="rId42"/>
    <p:sldId id="350" r:id="rId43"/>
    <p:sldId id="371" r:id="rId44"/>
    <p:sldId id="353" r:id="rId45"/>
    <p:sldId id="412" r:id="rId46"/>
    <p:sldId id="278" r:id="rId47"/>
    <p:sldId id="279" r:id="rId48"/>
    <p:sldId id="440" r:id="rId49"/>
    <p:sldId id="441" r:id="rId50"/>
    <p:sldId id="442" r:id="rId51"/>
    <p:sldId id="443" r:id="rId52"/>
    <p:sldId id="368" r:id="rId53"/>
    <p:sldId id="362" r:id="rId54"/>
    <p:sldId id="363" r:id="rId55"/>
    <p:sldId id="364" r:id="rId56"/>
    <p:sldId id="365" r:id="rId57"/>
    <p:sldId id="366" r:id="rId58"/>
    <p:sldId id="367" r:id="rId59"/>
    <p:sldId id="413" r:id="rId60"/>
    <p:sldId id="414" r:id="rId61"/>
    <p:sldId id="415" r:id="rId62"/>
    <p:sldId id="416" r:id="rId63"/>
    <p:sldId id="417" r:id="rId64"/>
    <p:sldId id="418" r:id="rId65"/>
    <p:sldId id="419" r:id="rId66"/>
    <p:sldId id="420" r:id="rId67"/>
    <p:sldId id="421" r:id="rId68"/>
    <p:sldId id="423" r:id="rId69"/>
    <p:sldId id="422" r:id="rId70"/>
    <p:sldId id="43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1C5"/>
    <a:srgbClr val="FF0505"/>
    <a:srgbClr val="F2F2F2"/>
    <a:srgbClr val="5050AE"/>
    <a:srgbClr val="B5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43" autoAdjust="0"/>
  </p:normalViewPr>
  <p:slideViewPr>
    <p:cSldViewPr snapToGrid="0">
      <p:cViewPr varScale="1">
        <p:scale>
          <a:sx n="89" d="100"/>
          <a:sy n="89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5F00-D852-4F22-A653-E5194B93ACE8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E9675-E857-4C61-88DF-D533035F5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6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9675-E857-4C61-88DF-D533035F59A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53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9675-E857-4C61-88DF-D533035F59A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55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9675-E857-4C61-88DF-D533035F59A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79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30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5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2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95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2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88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39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89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99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424D72-A065-4A06-85A4-E400D5893FA4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17D01B5-433B-482A-89F9-ADFB65EC5F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4.t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3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3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31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410692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Structure Spatiale des Molécules</a:t>
            </a:r>
            <a:endParaRPr lang="fr-FR" cap="none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8939" y="2812473"/>
            <a:ext cx="6801612" cy="4253345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Niveau : Lycée </a:t>
            </a:r>
          </a:p>
          <a:p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Pré-requis : 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Représentation de Cram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Acides/Bases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Liaisons chimique, molécules polaires, apolaires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Formules topologiques, développées, semi-développées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897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2197663" y="3085937"/>
            <a:ext cx="3625270" cy="548637"/>
          </a:xfrm>
          <a:prstGeom prst="parallelogram">
            <a:avLst>
              <a:gd name="adj" fmla="val 774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01551" y="5186853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chier:L-alanine-skeletal.png — Wikipéd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7" y="2148617"/>
            <a:ext cx="3118943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500337" y="5186853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2197663" y="3085937"/>
            <a:ext cx="3625270" cy="548637"/>
          </a:xfrm>
          <a:prstGeom prst="parallelogram">
            <a:avLst>
              <a:gd name="adj" fmla="val 774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01551" y="5186853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chier:L-alanine-skeletal.png — Wikipéd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7" y="2148617"/>
            <a:ext cx="3118943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/>
          <a:stretch/>
        </p:blipFill>
        <p:spPr bwMode="auto">
          <a:xfrm flipH="1">
            <a:off x="4288989" y="2136021"/>
            <a:ext cx="2242671" cy="22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41043" r="70917" b="28139"/>
          <a:stretch/>
        </p:blipFill>
        <p:spPr bwMode="auto">
          <a:xfrm>
            <a:off x="6492109" y="3076303"/>
            <a:ext cx="264452" cy="6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4" r="79712" b="28862"/>
          <a:stretch/>
        </p:blipFill>
        <p:spPr bwMode="auto">
          <a:xfrm>
            <a:off x="6634523" y="3144291"/>
            <a:ext cx="599464" cy="5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5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2197663" y="3085937"/>
            <a:ext cx="3625270" cy="548637"/>
          </a:xfrm>
          <a:prstGeom prst="parallelogram">
            <a:avLst>
              <a:gd name="adj" fmla="val 774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01551" y="5186853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chier:L-alanine-skeletal.png — Wikipéd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7" y="2148617"/>
            <a:ext cx="3118943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/>
          <a:stretch/>
        </p:blipFill>
        <p:spPr bwMode="auto">
          <a:xfrm flipH="1">
            <a:off x="4288989" y="2136021"/>
            <a:ext cx="2242671" cy="22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41043" r="70917" b="28139"/>
          <a:stretch/>
        </p:blipFill>
        <p:spPr bwMode="auto">
          <a:xfrm>
            <a:off x="6492109" y="3076303"/>
            <a:ext cx="264452" cy="6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4" r="79712" b="28862"/>
          <a:stretch/>
        </p:blipFill>
        <p:spPr bwMode="auto">
          <a:xfrm>
            <a:off x="6634523" y="3144291"/>
            <a:ext cx="599464" cy="5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èche courbée vers la droite 21"/>
          <p:cNvSpPr/>
          <p:nvPr/>
        </p:nvSpPr>
        <p:spPr>
          <a:xfrm>
            <a:off x="5343718" y="1662388"/>
            <a:ext cx="936598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5852160" y="1583703"/>
            <a:ext cx="0" cy="290649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2197663" y="3085937"/>
            <a:ext cx="3625270" cy="548637"/>
          </a:xfrm>
          <a:prstGeom prst="parallelogram">
            <a:avLst>
              <a:gd name="adj" fmla="val 774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01551" y="5186853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chier:L-alanine-skeletal.png — Wikipéd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7" y="2148617"/>
            <a:ext cx="3118943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/>
          <a:stretch/>
        </p:blipFill>
        <p:spPr bwMode="auto">
          <a:xfrm flipH="1">
            <a:off x="4288989" y="2136021"/>
            <a:ext cx="2242671" cy="22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41043" r="70917" b="28139"/>
          <a:stretch/>
        </p:blipFill>
        <p:spPr bwMode="auto">
          <a:xfrm>
            <a:off x="6492109" y="3076303"/>
            <a:ext cx="264452" cy="6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4" r="79712" b="28862"/>
          <a:stretch/>
        </p:blipFill>
        <p:spPr bwMode="auto">
          <a:xfrm>
            <a:off x="6634523" y="3144291"/>
            <a:ext cx="599464" cy="5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56" y="2302110"/>
            <a:ext cx="2905464" cy="2089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8969001" y="460288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001" y="4602880"/>
                <a:ext cx="60112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 droite 13"/>
          <p:cNvSpPr/>
          <p:nvPr/>
        </p:nvSpPr>
        <p:spPr>
          <a:xfrm>
            <a:off x="7580349" y="3104591"/>
            <a:ext cx="734356" cy="6511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courbée vers la droite 21"/>
          <p:cNvSpPr/>
          <p:nvPr/>
        </p:nvSpPr>
        <p:spPr>
          <a:xfrm>
            <a:off x="5343718" y="1662388"/>
            <a:ext cx="936598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5852160" y="1583703"/>
            <a:ext cx="0" cy="290649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7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2197663" y="3085937"/>
            <a:ext cx="3625270" cy="548637"/>
          </a:xfrm>
          <a:prstGeom prst="parallelogram">
            <a:avLst>
              <a:gd name="adj" fmla="val 774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01551" y="5186853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chier:L-alanine-skeletal.png — Wikipéd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7" y="2148617"/>
            <a:ext cx="3118943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/>
          <a:stretch/>
        </p:blipFill>
        <p:spPr bwMode="auto">
          <a:xfrm flipH="1">
            <a:off x="4288989" y="2136021"/>
            <a:ext cx="2242671" cy="22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41043" r="70917" b="28139"/>
          <a:stretch/>
        </p:blipFill>
        <p:spPr bwMode="auto">
          <a:xfrm>
            <a:off x="6492109" y="3076303"/>
            <a:ext cx="264452" cy="6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4" r="79712" b="28862"/>
          <a:stretch/>
        </p:blipFill>
        <p:spPr bwMode="auto">
          <a:xfrm>
            <a:off x="6634523" y="3144291"/>
            <a:ext cx="599464" cy="5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56" y="2302110"/>
            <a:ext cx="2905464" cy="2089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8969001" y="460288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001" y="4602880"/>
                <a:ext cx="60112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à coins arrondis 18"/>
          <p:cNvSpPr/>
          <p:nvPr/>
        </p:nvSpPr>
        <p:spPr>
          <a:xfrm>
            <a:off x="333704" y="1993065"/>
            <a:ext cx="3247383" cy="2398689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7580349" y="3104591"/>
            <a:ext cx="734356" cy="6511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358496" y="1987858"/>
            <a:ext cx="3247383" cy="2398689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 courbée vers la droite 21"/>
          <p:cNvSpPr/>
          <p:nvPr/>
        </p:nvSpPr>
        <p:spPr>
          <a:xfrm>
            <a:off x="5343718" y="1662388"/>
            <a:ext cx="936598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5852160" y="1583703"/>
            <a:ext cx="0" cy="290649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7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2197663" y="3085937"/>
            <a:ext cx="3625270" cy="548637"/>
          </a:xfrm>
          <a:prstGeom prst="parallelogram">
            <a:avLst>
              <a:gd name="adj" fmla="val 774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101551" y="5186853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chier:L-alanine-skeletal.png — Wikipéd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7" y="2148617"/>
            <a:ext cx="3118943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/>
          <a:stretch/>
        </p:blipFill>
        <p:spPr bwMode="auto">
          <a:xfrm flipH="1">
            <a:off x="4288989" y="2136021"/>
            <a:ext cx="2242671" cy="22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41043" r="70917" b="28139"/>
          <a:stretch/>
        </p:blipFill>
        <p:spPr bwMode="auto">
          <a:xfrm>
            <a:off x="6492109" y="3076303"/>
            <a:ext cx="264452" cy="6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chier:L-alanine-skeletal.png — Wikipédi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4" r="79712" b="28862"/>
          <a:stretch/>
        </p:blipFill>
        <p:spPr bwMode="auto">
          <a:xfrm>
            <a:off x="6634523" y="3144291"/>
            <a:ext cx="599464" cy="5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56" y="2302110"/>
            <a:ext cx="2905464" cy="2089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4" y="4602880"/>
                <a:ext cx="47307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396" y="4602880"/>
                <a:ext cx="60112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8969001" y="460288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001" y="4602880"/>
                <a:ext cx="60112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à coins arrondis 18"/>
          <p:cNvSpPr/>
          <p:nvPr/>
        </p:nvSpPr>
        <p:spPr>
          <a:xfrm>
            <a:off x="333704" y="1993065"/>
            <a:ext cx="3247383" cy="2398689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7580349" y="3104591"/>
            <a:ext cx="734356" cy="6511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338400" y="5853753"/>
            <a:ext cx="751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et A’ ne sont pas superposables</a:t>
            </a:r>
            <a:endParaRPr lang="fr-FR" sz="4000" b="1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8358496" y="1987858"/>
            <a:ext cx="3247383" cy="2398689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 courbée vers la droite 21"/>
          <p:cNvSpPr/>
          <p:nvPr/>
        </p:nvSpPr>
        <p:spPr>
          <a:xfrm>
            <a:off x="5343718" y="1662388"/>
            <a:ext cx="936598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5852160" y="1583703"/>
            <a:ext cx="0" cy="290649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17260" y="1409783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88363" y="40163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79307" y="1820204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39776" y="145146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13391" y="2529712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56513" y="742634"/>
            <a:ext cx="498236" cy="6760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535244" y="16212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isocèle 10"/>
          <p:cNvSpPr/>
          <p:nvPr/>
        </p:nvSpPr>
        <p:spPr>
          <a:xfrm rot="20108160">
            <a:off x="3752956" y="1794177"/>
            <a:ext cx="226887" cy="63974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4278029" y="1740371"/>
            <a:ext cx="201278" cy="397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iangle isocèle 28"/>
          <p:cNvSpPr/>
          <p:nvPr/>
        </p:nvSpPr>
        <p:spPr>
          <a:xfrm rot="9036652">
            <a:off x="1895381" y="754392"/>
            <a:ext cx="226800" cy="640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0" name="ZoneTexte 29"/>
          <p:cNvSpPr txBox="1"/>
          <p:nvPr/>
        </p:nvSpPr>
        <p:spPr>
          <a:xfrm>
            <a:off x="1242684" y="43039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4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1708173" y="1917890"/>
            <a:ext cx="422702" cy="505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36348" y="2446888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1928188" y="1555283"/>
            <a:ext cx="25648" cy="66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662750" y="1296800"/>
            <a:ext cx="99793" cy="215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1354954" y="106275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1543248" y="1180863"/>
            <a:ext cx="136909" cy="307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1779853" y="1398407"/>
            <a:ext cx="64272" cy="158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916474" y="993322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3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ZoneTexte 111"/>
              <p:cNvSpPr txBox="1"/>
              <p:nvPr/>
            </p:nvSpPr>
            <p:spPr>
              <a:xfrm>
                <a:off x="2259243" y="11498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ZoneTexte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243" y="11498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ZoneTexte 114"/>
          <p:cNvSpPr txBox="1"/>
          <p:nvPr/>
        </p:nvSpPr>
        <p:spPr>
          <a:xfrm>
            <a:off x="1662750" y="3395367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tartrique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10101" y="445431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36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688098" y="4197683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098" y="4197683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/>
          <p:cNvCxnSpPr/>
          <p:nvPr/>
        </p:nvCxnSpPr>
        <p:spPr>
          <a:xfrm flipV="1">
            <a:off x="5289396" y="3700092"/>
            <a:ext cx="1412620" cy="826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289396" y="4846514"/>
            <a:ext cx="1560852" cy="13089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5323427" y="4284121"/>
            <a:ext cx="1388042" cy="353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332545" y="4771085"/>
            <a:ext cx="1388042" cy="353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714824" y="3340786"/>
            <a:ext cx="52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7" name="Ellipse 16"/>
          <p:cNvSpPr/>
          <p:nvPr/>
        </p:nvSpPr>
        <p:spPr>
          <a:xfrm>
            <a:off x="1110746" y="275950"/>
            <a:ext cx="890970" cy="624776"/>
          </a:xfrm>
          <a:prstGeom prst="ellipse">
            <a:avLst/>
          </a:prstGeom>
          <a:solidFill>
            <a:srgbClr val="5050AE">
              <a:alpha val="3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78001" y="863304"/>
            <a:ext cx="656853" cy="624776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702211" y="4012833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3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3600" dirty="0">
              <a:solidFill>
                <a:schemeClr val="accent3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438912" y="2339187"/>
            <a:ext cx="1569869" cy="639781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6719825" y="4864863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50" name="Ellipse 49"/>
          <p:cNvSpPr/>
          <p:nvPr/>
        </p:nvSpPr>
        <p:spPr>
          <a:xfrm>
            <a:off x="3142963" y="135260"/>
            <a:ext cx="2400759" cy="3051907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6813672" y="5922252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18" name="Ellipse 17"/>
          <p:cNvSpPr/>
          <p:nvPr/>
        </p:nvSpPr>
        <p:spPr>
          <a:xfrm>
            <a:off x="7253114" y="3293049"/>
            <a:ext cx="540000" cy="540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7264905" y="3977599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4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7295607" y="4821031"/>
            <a:ext cx="1297907" cy="190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7295607" y="5124198"/>
            <a:ext cx="1309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7295607" y="5236511"/>
            <a:ext cx="1297907" cy="190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8682068" y="459019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8541003" y="4933342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(O)</a:t>
            </a:r>
            <a:endParaRPr lang="fr-FR" sz="2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682068" y="5282054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7307158" y="5850806"/>
            <a:ext cx="1297907" cy="190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7307158" y="6153973"/>
            <a:ext cx="1309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307158" y="6266286"/>
            <a:ext cx="1297907" cy="190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8620467" y="5629117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8604437" y="597038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620467" y="6320973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8659575" y="1441202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8664240" y="712912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9574030" y="1957791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 flipV="1">
            <a:off x="8095132" y="1721313"/>
            <a:ext cx="619933" cy="3470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9008858" y="1708796"/>
            <a:ext cx="619933" cy="3470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824451" y="1062756"/>
            <a:ext cx="0" cy="4253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8916450" y="1062756"/>
            <a:ext cx="0" cy="4253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755619" y="1983302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9323456" y="4871053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</a:p>
        </p:txBody>
      </p:sp>
      <p:sp>
        <p:nvSpPr>
          <p:cNvPr id="75" name="Ellipse 74"/>
          <p:cNvSpPr/>
          <p:nvPr/>
        </p:nvSpPr>
        <p:spPr>
          <a:xfrm>
            <a:off x="9369176" y="5867306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/>
              <p:cNvSpPr txBox="1"/>
              <p:nvPr/>
            </p:nvSpPr>
            <p:spPr>
              <a:xfrm>
                <a:off x="7676044" y="1807125"/>
                <a:ext cx="234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ZoneText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044" y="1807125"/>
                <a:ext cx="23403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821" r="-102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eur droit 75"/>
          <p:cNvCxnSpPr/>
          <p:nvPr/>
        </p:nvCxnSpPr>
        <p:spPr>
          <a:xfrm flipV="1">
            <a:off x="4164302" y="1708960"/>
            <a:ext cx="164031" cy="324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V="1">
            <a:off x="4051521" y="1669783"/>
            <a:ext cx="124572" cy="246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V="1">
            <a:off x="3942382" y="1625554"/>
            <a:ext cx="94557" cy="1868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V="1">
            <a:off x="3833386" y="1588291"/>
            <a:ext cx="61688" cy="1218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3734056" y="1558372"/>
            <a:ext cx="33135" cy="65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0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7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18" grpId="0" animBg="1"/>
      <p:bldP spid="52" grpId="0" animBg="1"/>
      <p:bldP spid="57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3" grpId="0"/>
      <p:bldP spid="74" grpId="0" animBg="1"/>
      <p:bldP spid="75" grpId="0" animBg="1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17260" y="1336631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56758" y="493471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79307" y="1820204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12344" y="1341732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13391" y="2529712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734056" y="828782"/>
            <a:ext cx="422702" cy="505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535244" y="16212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isocèle 10"/>
          <p:cNvSpPr/>
          <p:nvPr/>
        </p:nvSpPr>
        <p:spPr>
          <a:xfrm rot="20108160">
            <a:off x="3752956" y="1794177"/>
            <a:ext cx="226887" cy="63974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12" name="Connecteur droit 11"/>
          <p:cNvCxnSpPr>
            <a:stCxn id="4" idx="3"/>
          </p:cNvCxnSpPr>
          <p:nvPr/>
        </p:nvCxnSpPr>
        <p:spPr>
          <a:xfrm>
            <a:off x="3703904" y="1567464"/>
            <a:ext cx="161904" cy="570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032068" y="1693833"/>
            <a:ext cx="99793" cy="215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278029" y="1740371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156758" y="1712661"/>
            <a:ext cx="136909" cy="307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937140" y="1643386"/>
            <a:ext cx="64272" cy="158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iangle isocèle 28"/>
          <p:cNvSpPr/>
          <p:nvPr/>
        </p:nvSpPr>
        <p:spPr>
          <a:xfrm rot="9036652">
            <a:off x="1895381" y="754392"/>
            <a:ext cx="226800" cy="640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0" name="ZoneTexte 29"/>
          <p:cNvSpPr txBox="1"/>
          <p:nvPr/>
        </p:nvSpPr>
        <p:spPr>
          <a:xfrm>
            <a:off x="1242684" y="43039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1708173" y="1917890"/>
            <a:ext cx="422702" cy="505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36348" y="2446888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1928188" y="1555283"/>
            <a:ext cx="25648" cy="66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662750" y="1296800"/>
            <a:ext cx="99793" cy="215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1354954" y="106275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1543248" y="1180863"/>
            <a:ext cx="136909" cy="307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1779853" y="1398407"/>
            <a:ext cx="64272" cy="158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916474" y="993322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ZoneTexte 111"/>
              <p:cNvSpPr txBox="1"/>
              <p:nvPr/>
            </p:nvSpPr>
            <p:spPr>
              <a:xfrm>
                <a:off x="2332395" y="957843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ZoneTexte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395" y="957843"/>
                <a:ext cx="31258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ZoneTexte 114"/>
          <p:cNvSpPr txBox="1"/>
          <p:nvPr/>
        </p:nvSpPr>
        <p:spPr>
          <a:xfrm>
            <a:off x="1844125" y="3150381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tartrique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17811" y="267286"/>
            <a:ext cx="890970" cy="624776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651199" y="816599"/>
            <a:ext cx="890970" cy="624776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85161" y="2246382"/>
            <a:ext cx="1645713" cy="718973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996627" y="167879"/>
            <a:ext cx="3032964" cy="3051907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14954" y="40254"/>
            <a:ext cx="540000" cy="540000"/>
          </a:xfrm>
          <a:prstGeom prst="ellipse">
            <a:avLst/>
          </a:prstGeom>
          <a:solidFill>
            <a:srgbClr val="818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282944" y="765832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4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96347" y="229926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</a:p>
        </p:txBody>
      </p:sp>
      <p:sp>
        <p:nvSpPr>
          <p:cNvPr id="75" name="Ellipse 74"/>
          <p:cNvSpPr/>
          <p:nvPr/>
        </p:nvSpPr>
        <p:spPr>
          <a:xfrm>
            <a:off x="5482518" y="453322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Arc 1"/>
          <p:cNvSpPr/>
          <p:nvPr/>
        </p:nvSpPr>
        <p:spPr>
          <a:xfrm rot="4428339" flipV="1">
            <a:off x="2302568" y="1428247"/>
            <a:ext cx="984739" cy="540000"/>
          </a:xfrm>
          <a:prstGeom prst="arc">
            <a:avLst>
              <a:gd name="adj1" fmla="val 14762867"/>
              <a:gd name="adj2" fmla="val 211382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Arc 70"/>
          <p:cNvSpPr/>
          <p:nvPr/>
        </p:nvSpPr>
        <p:spPr>
          <a:xfrm rot="1885909" flipH="1">
            <a:off x="2233876" y="2147394"/>
            <a:ext cx="984739" cy="540000"/>
          </a:xfrm>
          <a:prstGeom prst="arc">
            <a:avLst>
              <a:gd name="adj1" fmla="val 16200000"/>
              <a:gd name="adj2" fmla="val 211382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478114" y="1804602"/>
            <a:ext cx="90191" cy="2789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>
            <a:off x="1098884" y="343946"/>
            <a:ext cx="2630658" cy="2261922"/>
          </a:xfrm>
          <a:prstGeom prst="arc">
            <a:avLst>
              <a:gd name="adj1" fmla="val 1399159"/>
              <a:gd name="adj2" fmla="val 13464546"/>
            </a:avLst>
          </a:prstGeom>
          <a:ln w="762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559460" y="1614889"/>
            <a:ext cx="511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Sens antihoraire : configuration S</a:t>
            </a:r>
            <a:endParaRPr lang="fr-FR" sz="28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377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" grpId="0" animBg="1"/>
      <p:bldP spid="3" grpId="0" animBg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5364" y="4607681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fumarique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83674" y="3201881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989341" y="2663991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0">
            <a:off x="1834064" y="2395046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122089" y="180386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1899697" y="2087978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256759" y="3138381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306520" y="2667680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85953" y="249606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984361" y="249606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2425639" y="184672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4500000">
            <a:off x="2215355" y="176994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1083565" y="2532090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1083565" y="2820736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877860" y="3128440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190718" y="3660363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8000000">
            <a:off x="2765716" y="3919768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860450" y="3612702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4020662" y="349698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784904" y="349698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3" name="Connecteur droit 82"/>
          <p:cNvCxnSpPr/>
          <p:nvPr/>
        </p:nvCxnSpPr>
        <p:spPr>
          <a:xfrm>
            <a:off x="3884108" y="353300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884108" y="3821648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2665590" y="422664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4500000">
            <a:off x="2877967" y="4283677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2615893" y="408929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57" name="Titre 1"/>
          <p:cNvSpPr>
            <a:spLocks noGrp="1"/>
          </p:cNvSpPr>
          <p:nvPr>
            <p:ph type="title"/>
          </p:nvPr>
        </p:nvSpPr>
        <p:spPr>
          <a:xfrm>
            <a:off x="0" y="-12621"/>
            <a:ext cx="12192000" cy="1357937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 double asymétrique : </a:t>
            </a:r>
            <a:r>
              <a:rPr lang="fr-FR" cap="none" dirty="0" err="1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</a:t>
            </a:r>
            <a:r>
              <a:rPr lang="fr-FR" cap="none" dirty="0" err="1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iastéréoisomérie</a:t>
            </a:r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Z,E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8217422" y="3195032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18000000">
            <a:off x="8699465" y="2926088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923089" y="2657142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18000000">
            <a:off x="7767812" y="238819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3600000">
            <a:off x="8699464" y="238819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8055837" y="179701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8414792" y="175888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613200" y="175888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7833445" y="2081129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8190507" y="3131532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7240268" y="2660831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9135387" y="2611467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9135387" y="2695205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9765784" y="2464373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6719701" y="248921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6918109" y="248921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07" name="Connecteur droit 106"/>
          <p:cNvCxnSpPr/>
          <p:nvPr/>
        </p:nvCxnSpPr>
        <p:spPr>
          <a:xfrm>
            <a:off x="8359387" y="183988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4500000">
            <a:off x="8149103" y="176310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7200000">
            <a:off x="8811463" y="16893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900000">
            <a:off x="8924987" y="187013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3600000">
            <a:off x="10060244" y="264573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18900000">
            <a:off x="10010069" y="242185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7017313" y="2525241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7017313" y="281388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314925" y="4607681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maléique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2031374" y="2990943"/>
            <a:ext cx="1205432" cy="405582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7959858" y="2955965"/>
            <a:ext cx="1205432" cy="405582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2877860" y="5540010"/>
            <a:ext cx="58224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Groupes prioritaires du même côté : Z </a:t>
            </a:r>
          </a:p>
          <a:p>
            <a:pPr algn="ctr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Groupes prioritaires opposés : E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405628" y="2571497"/>
            <a:ext cx="396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</a:t>
            </a:r>
            <a:endParaRPr lang="fr-FR" sz="28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362214" y="2559126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Z</a:t>
            </a:r>
            <a:endParaRPr lang="fr-FR" sz="28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68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" name="ZoneTexte 1"/>
          <p:cNvSpPr txBox="1"/>
          <p:nvPr/>
        </p:nvSpPr>
        <p:spPr>
          <a:xfrm>
            <a:off x="1636863" y="3267436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tartrique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1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266">
            <a:off x="1620362" y="2243340"/>
            <a:ext cx="3135692" cy="3101975"/>
          </a:xfrm>
        </p:spPr>
      </p:pic>
      <p:sp>
        <p:nvSpPr>
          <p:cNvPr id="6" name="ZoneTexte 5"/>
          <p:cNvSpPr txBox="1"/>
          <p:nvPr/>
        </p:nvSpPr>
        <p:spPr>
          <a:xfrm>
            <a:off x="1752276" y="1311900"/>
            <a:ext cx="287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Bois + Métal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462">
            <a:off x="6821966" y="2095365"/>
            <a:ext cx="3192243" cy="32381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35628" y="1311900"/>
            <a:ext cx="287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Bois + Métal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25891" y="399831"/>
            <a:ext cx="287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Outils :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4897" y="5634555"/>
            <a:ext cx="414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Râteau : permet de ratisser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25900" y="5566166"/>
            <a:ext cx="387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Pelle : permet de creuser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87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" name="ZoneTexte 1"/>
          <p:cNvSpPr txBox="1"/>
          <p:nvPr/>
        </p:nvSpPr>
        <p:spPr>
          <a:xfrm>
            <a:off x="1636863" y="3267436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tartrique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13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592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177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839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70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06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718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3085630" y="4556924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3856733" y="3548780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3582585" y="56504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89" name="ZoneTexte 188"/>
          <p:cNvSpPr txBox="1"/>
          <p:nvPr/>
        </p:nvSpPr>
        <p:spPr>
          <a:xfrm>
            <a:off x="1808146" y="4598601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4123492" y="505004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91" name="Connecteur droit 190"/>
          <p:cNvCxnSpPr/>
          <p:nvPr/>
        </p:nvCxnSpPr>
        <p:spPr>
          <a:xfrm flipV="1">
            <a:off x="3424883" y="3889775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>
          <a:xfrm flipV="1">
            <a:off x="2303614" y="4768440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 flipV="1">
            <a:off x="4006868" y="4948541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riangle isocèle 193"/>
          <p:cNvSpPr/>
          <p:nvPr/>
        </p:nvSpPr>
        <p:spPr>
          <a:xfrm rot="9395152">
            <a:off x="1651212" y="3923457"/>
            <a:ext cx="276818" cy="73623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196" name="Connecteur droit 195"/>
          <p:cNvCxnSpPr/>
          <p:nvPr/>
        </p:nvCxnSpPr>
        <p:spPr>
          <a:xfrm flipV="1">
            <a:off x="1478469" y="4956185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ZoneTexte 196"/>
          <p:cNvSpPr txBox="1"/>
          <p:nvPr/>
        </p:nvSpPr>
        <p:spPr>
          <a:xfrm>
            <a:off x="373415" y="5544564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ZoneTexte 198"/>
              <p:cNvSpPr txBox="1"/>
              <p:nvPr/>
            </p:nvSpPr>
            <p:spPr>
              <a:xfrm>
                <a:off x="2027613" y="4297008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9" name="ZoneTexte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613" y="4297008"/>
                <a:ext cx="31258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ZoneTexte 199"/>
              <p:cNvSpPr txBox="1"/>
              <p:nvPr/>
            </p:nvSpPr>
            <p:spPr>
              <a:xfrm>
                <a:off x="2975366" y="4246402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0" name="ZoneTexte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366" y="4246402"/>
                <a:ext cx="31258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Connecteur droit 200"/>
          <p:cNvCxnSpPr/>
          <p:nvPr/>
        </p:nvCxnSpPr>
        <p:spPr>
          <a:xfrm flipV="1">
            <a:off x="3893141" y="4917130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/>
          <p:nvPr/>
        </p:nvCxnSpPr>
        <p:spPr>
          <a:xfrm flipV="1">
            <a:off x="3780360" y="4877953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 flipV="1">
            <a:off x="3671221" y="4833724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/>
          <p:nvPr/>
        </p:nvCxnSpPr>
        <p:spPr>
          <a:xfrm flipV="1">
            <a:off x="3562225" y="4796461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/>
          <p:cNvCxnSpPr/>
          <p:nvPr/>
        </p:nvCxnSpPr>
        <p:spPr>
          <a:xfrm flipV="1">
            <a:off x="3462895" y="4766542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>
          <a:xfrm rot="20700000" flipV="1">
            <a:off x="1131267" y="4303014"/>
            <a:ext cx="201278" cy="397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 rot="20700000" flipV="1">
            <a:off x="1275286" y="4384500"/>
            <a:ext cx="164031" cy="324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>
          <a:xfrm rot="20700000" flipV="1">
            <a:off x="1420079" y="4473472"/>
            <a:ext cx="124572" cy="246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/>
          <p:cNvCxnSpPr/>
          <p:nvPr/>
        </p:nvCxnSpPr>
        <p:spPr>
          <a:xfrm rot="20700000" flipV="1">
            <a:off x="1560067" y="4545099"/>
            <a:ext cx="94557" cy="1868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 rot="20700000" flipV="1">
            <a:off x="1692479" y="4622934"/>
            <a:ext cx="61688" cy="1218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 rot="20700000" flipV="1">
            <a:off x="1808156" y="4687056"/>
            <a:ext cx="33135" cy="65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riangle isocèle 211"/>
          <p:cNvSpPr/>
          <p:nvPr/>
        </p:nvSpPr>
        <p:spPr>
          <a:xfrm rot="20105519">
            <a:off x="3407840" y="4890173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13" name="ZoneTexte 212"/>
          <p:cNvSpPr txBox="1"/>
          <p:nvPr/>
        </p:nvSpPr>
        <p:spPr>
          <a:xfrm>
            <a:off x="1975959" y="4944844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214" name="ZoneTexte 213"/>
          <p:cNvSpPr txBox="1"/>
          <p:nvPr/>
        </p:nvSpPr>
        <p:spPr>
          <a:xfrm>
            <a:off x="2961635" y="4932910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215" name="ZoneTexte 214"/>
          <p:cNvSpPr txBox="1"/>
          <p:nvPr/>
        </p:nvSpPr>
        <p:spPr>
          <a:xfrm>
            <a:off x="1072909" y="355097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6" name="ZoneTexte 215"/>
          <p:cNvSpPr txBox="1"/>
          <p:nvPr/>
        </p:nvSpPr>
        <p:spPr>
          <a:xfrm>
            <a:off x="734917" y="421715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48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3085630" y="4556924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3856733" y="3548780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3582585" y="56504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89" name="ZoneTexte 188"/>
          <p:cNvSpPr txBox="1"/>
          <p:nvPr/>
        </p:nvSpPr>
        <p:spPr>
          <a:xfrm>
            <a:off x="1808146" y="4598601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4123492" y="505004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91" name="Connecteur droit 190"/>
          <p:cNvCxnSpPr/>
          <p:nvPr/>
        </p:nvCxnSpPr>
        <p:spPr>
          <a:xfrm flipV="1">
            <a:off x="3424883" y="3889775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>
          <a:xfrm flipV="1">
            <a:off x="2303614" y="4768440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 flipV="1">
            <a:off x="4006868" y="4948541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riangle isocèle 193"/>
          <p:cNvSpPr/>
          <p:nvPr/>
        </p:nvSpPr>
        <p:spPr>
          <a:xfrm rot="9395152">
            <a:off x="1651212" y="3923457"/>
            <a:ext cx="276818" cy="73623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196" name="Connecteur droit 195"/>
          <p:cNvCxnSpPr/>
          <p:nvPr/>
        </p:nvCxnSpPr>
        <p:spPr>
          <a:xfrm flipV="1">
            <a:off x="1478469" y="4956185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ZoneTexte 196"/>
          <p:cNvSpPr txBox="1"/>
          <p:nvPr/>
        </p:nvSpPr>
        <p:spPr>
          <a:xfrm>
            <a:off x="373415" y="5544564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ZoneTexte 198"/>
              <p:cNvSpPr txBox="1"/>
              <p:nvPr/>
            </p:nvSpPr>
            <p:spPr>
              <a:xfrm>
                <a:off x="2027613" y="4297008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9" name="ZoneTexte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613" y="4297008"/>
                <a:ext cx="31258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ZoneTexte 199"/>
              <p:cNvSpPr txBox="1"/>
              <p:nvPr/>
            </p:nvSpPr>
            <p:spPr>
              <a:xfrm>
                <a:off x="2975366" y="4246402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0" name="ZoneTexte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366" y="4246402"/>
                <a:ext cx="31258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Connecteur droit 200"/>
          <p:cNvCxnSpPr/>
          <p:nvPr/>
        </p:nvCxnSpPr>
        <p:spPr>
          <a:xfrm flipV="1">
            <a:off x="3893141" y="4917130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/>
          <p:nvPr/>
        </p:nvCxnSpPr>
        <p:spPr>
          <a:xfrm flipV="1">
            <a:off x="3780360" y="4877953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 flipV="1">
            <a:off x="3671221" y="4833724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/>
          <p:nvPr/>
        </p:nvCxnSpPr>
        <p:spPr>
          <a:xfrm flipV="1">
            <a:off x="3562225" y="4796461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/>
          <p:cNvCxnSpPr/>
          <p:nvPr/>
        </p:nvCxnSpPr>
        <p:spPr>
          <a:xfrm flipV="1">
            <a:off x="3462895" y="4766542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>
          <a:xfrm rot="20700000" flipV="1">
            <a:off x="1131267" y="4303014"/>
            <a:ext cx="201278" cy="3977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 rot="20700000" flipV="1">
            <a:off x="1275286" y="4384500"/>
            <a:ext cx="164031" cy="324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>
          <a:xfrm rot="20700000" flipV="1">
            <a:off x="1420079" y="4473472"/>
            <a:ext cx="124572" cy="246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/>
          <p:cNvCxnSpPr/>
          <p:nvPr/>
        </p:nvCxnSpPr>
        <p:spPr>
          <a:xfrm rot="20700000" flipV="1">
            <a:off x="1560067" y="4545099"/>
            <a:ext cx="94557" cy="1868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>
          <a:xfrm rot="20700000" flipV="1">
            <a:off x="1692479" y="4622934"/>
            <a:ext cx="61688" cy="1218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 rot="20700000" flipV="1">
            <a:off x="1808156" y="4687056"/>
            <a:ext cx="33135" cy="65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riangle isocèle 211"/>
          <p:cNvSpPr/>
          <p:nvPr/>
        </p:nvSpPr>
        <p:spPr>
          <a:xfrm rot="20105519">
            <a:off x="3407840" y="4890173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13" name="ZoneTexte 212"/>
          <p:cNvSpPr txBox="1"/>
          <p:nvPr/>
        </p:nvSpPr>
        <p:spPr>
          <a:xfrm>
            <a:off x="1975959" y="4944844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214" name="ZoneTexte 213"/>
          <p:cNvSpPr txBox="1"/>
          <p:nvPr/>
        </p:nvSpPr>
        <p:spPr>
          <a:xfrm>
            <a:off x="2961635" y="4932910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215" name="ZoneTexte 214"/>
          <p:cNvSpPr txBox="1"/>
          <p:nvPr/>
        </p:nvSpPr>
        <p:spPr>
          <a:xfrm>
            <a:off x="1072909" y="355097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6" name="ZoneTexte 215"/>
          <p:cNvSpPr txBox="1"/>
          <p:nvPr/>
        </p:nvSpPr>
        <p:spPr>
          <a:xfrm>
            <a:off x="734917" y="421715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217" name="Rectangle à coins arrondis 216"/>
          <p:cNvSpPr/>
          <p:nvPr/>
        </p:nvSpPr>
        <p:spPr>
          <a:xfrm>
            <a:off x="253020" y="3302943"/>
            <a:ext cx="5092844" cy="2983857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Rectangle à coins arrondis 217"/>
          <p:cNvSpPr/>
          <p:nvPr/>
        </p:nvSpPr>
        <p:spPr>
          <a:xfrm>
            <a:off x="6323365" y="191944"/>
            <a:ext cx="5092844" cy="2983857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4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786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5" t="21187" r="44050" b="20543"/>
          <a:stretch/>
        </p:blipFill>
        <p:spPr>
          <a:xfrm>
            <a:off x="7731633" y="2038829"/>
            <a:ext cx="1655064" cy="3310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752276" y="1311900"/>
                <a:ext cx="28718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276" y="1311900"/>
                <a:ext cx="287186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1089497" y="5552666"/>
            <a:ext cx="419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S-Limonène : odeur de pin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4">
            <a:extLst/>
          </a:blip>
          <a:srcRect l="61803" b="4590"/>
          <a:stretch>
            <a:fillRect/>
          </a:stretch>
        </p:blipFill>
        <p:spPr>
          <a:xfrm>
            <a:off x="2368537" y="2210497"/>
            <a:ext cx="1322899" cy="296679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Connecteur droit 6"/>
          <p:cNvCxnSpPr/>
          <p:nvPr/>
        </p:nvCxnSpPr>
        <p:spPr>
          <a:xfrm>
            <a:off x="8442959" y="4622292"/>
            <a:ext cx="256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8452485" y="4542282"/>
            <a:ext cx="238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473440" y="4456557"/>
            <a:ext cx="1941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496297" y="4376547"/>
            <a:ext cx="1537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522015" y="4292727"/>
            <a:ext cx="1022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40115" y="4212717"/>
            <a:ext cx="66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555355" y="4126992"/>
            <a:ext cx="38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25891" y="399831"/>
            <a:ext cx="287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Outils :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7186860" y="1250107"/>
                <a:ext cx="28718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860" y="1250107"/>
                <a:ext cx="287186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/>
          <p:cNvSpPr txBox="1"/>
          <p:nvPr/>
        </p:nvSpPr>
        <p:spPr>
          <a:xfrm>
            <a:off x="6324071" y="5552666"/>
            <a:ext cx="465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-Limonène : odeur d’orange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18" name="Rectangle à coins arrondis 117"/>
          <p:cNvSpPr/>
          <p:nvPr/>
        </p:nvSpPr>
        <p:spPr>
          <a:xfrm>
            <a:off x="326571" y="207235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1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18" name="Rectangle à coins arrondis 117"/>
          <p:cNvSpPr/>
          <p:nvPr/>
        </p:nvSpPr>
        <p:spPr>
          <a:xfrm>
            <a:off x="326571" y="207235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Parallélogramme 156"/>
          <p:cNvSpPr/>
          <p:nvPr/>
        </p:nvSpPr>
        <p:spPr>
          <a:xfrm>
            <a:off x="108405" y="3138856"/>
            <a:ext cx="5530709" cy="405752"/>
          </a:xfrm>
          <a:prstGeom prst="parallelogram">
            <a:avLst>
              <a:gd name="adj" fmla="val 2155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06754" y="310475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18" name="Rectangle à coins arrondis 117"/>
          <p:cNvSpPr/>
          <p:nvPr/>
        </p:nvSpPr>
        <p:spPr>
          <a:xfrm>
            <a:off x="326571" y="207235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Parallélogramme 156"/>
          <p:cNvSpPr/>
          <p:nvPr/>
        </p:nvSpPr>
        <p:spPr>
          <a:xfrm>
            <a:off x="108405" y="3138856"/>
            <a:ext cx="5530709" cy="405752"/>
          </a:xfrm>
          <a:prstGeom prst="parallelogram">
            <a:avLst>
              <a:gd name="adj" fmla="val 2155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06754" y="310475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3312917" y="4842902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545007" y="391505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2035433" y="4884579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9" name="Connecteur droit 188"/>
          <p:cNvCxnSpPr/>
          <p:nvPr/>
        </p:nvCxnSpPr>
        <p:spPr>
          <a:xfrm flipH="1" flipV="1">
            <a:off x="1679591" y="4240590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/>
          <p:cNvCxnSpPr/>
          <p:nvPr/>
        </p:nvCxnSpPr>
        <p:spPr>
          <a:xfrm flipV="1">
            <a:off x="2530901" y="5054418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ZoneTexte 194"/>
          <p:cNvSpPr txBox="1"/>
          <p:nvPr/>
        </p:nvSpPr>
        <p:spPr>
          <a:xfrm>
            <a:off x="4020227" y="5909080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ZoneTexte 196"/>
              <p:cNvSpPr txBox="1"/>
              <p:nvPr/>
            </p:nvSpPr>
            <p:spPr>
              <a:xfrm>
                <a:off x="2254900" y="4582986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7" name="ZoneTexte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900" y="4582986"/>
                <a:ext cx="31258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ZoneTexte 197"/>
              <p:cNvSpPr txBox="1"/>
              <p:nvPr/>
            </p:nvSpPr>
            <p:spPr>
              <a:xfrm>
                <a:off x="3202653" y="453238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8" name="ZoneTexte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53" y="4532380"/>
                <a:ext cx="31258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Connecteur droit 212"/>
          <p:cNvCxnSpPr/>
          <p:nvPr/>
        </p:nvCxnSpPr>
        <p:spPr>
          <a:xfrm flipH="1" flipV="1">
            <a:off x="3660514" y="5233045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riangle isocèle 213"/>
          <p:cNvSpPr/>
          <p:nvPr/>
        </p:nvSpPr>
        <p:spPr>
          <a:xfrm rot="11304848" flipH="1">
            <a:off x="3510200" y="4012008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15" name="Triangle isocèle 214"/>
          <p:cNvSpPr/>
          <p:nvPr/>
        </p:nvSpPr>
        <p:spPr>
          <a:xfrm rot="594481" flipH="1">
            <a:off x="1982714" y="5256480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112" name="Connecteur droit 111"/>
          <p:cNvCxnSpPr/>
          <p:nvPr/>
        </p:nvCxnSpPr>
        <p:spPr>
          <a:xfrm rot="7200000" flipV="1">
            <a:off x="1453935" y="530511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rot="7200000" flipV="1">
            <a:off x="1561422" y="5282831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rot="7200000" flipV="1">
            <a:off x="1680654" y="524304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 rot="7200000" flipV="1">
            <a:off x="1776065" y="5203024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rot="7200000" flipV="1">
            <a:off x="1885813" y="517133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 rot="7200000" flipV="1">
            <a:off x="2004345" y="5129689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ZoneTexte 160"/>
          <p:cNvSpPr txBox="1"/>
          <p:nvPr/>
        </p:nvSpPr>
        <p:spPr>
          <a:xfrm>
            <a:off x="1018843" y="544489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1526316" y="624241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63" name="Connecteur droit 162"/>
          <p:cNvCxnSpPr/>
          <p:nvPr/>
        </p:nvCxnSpPr>
        <p:spPr>
          <a:xfrm rot="18000000" flipV="1">
            <a:off x="4050508" y="436784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rot="18000000" flipV="1">
            <a:off x="3988073" y="44669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 rot="18000000" flipV="1">
            <a:off x="3926314" y="459595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>
          <a:xfrm rot="18000000" flipV="1">
            <a:off x="3858692" y="4686570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 rot="18000000" flipV="1">
            <a:off x="3789428" y="477655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 rot="18000000" flipV="1">
            <a:off x="3701717" y="486378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3593184" y="363747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4244318" y="421536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894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18" name="Rectangle à coins arrondis 117"/>
          <p:cNvSpPr/>
          <p:nvPr/>
        </p:nvSpPr>
        <p:spPr>
          <a:xfrm>
            <a:off x="326571" y="207235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Parallélogramme 156"/>
          <p:cNvSpPr/>
          <p:nvPr/>
        </p:nvSpPr>
        <p:spPr>
          <a:xfrm>
            <a:off x="108405" y="3138856"/>
            <a:ext cx="5530709" cy="405752"/>
          </a:xfrm>
          <a:prstGeom prst="parallelogram">
            <a:avLst>
              <a:gd name="adj" fmla="val 2155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06754" y="310475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3312917" y="4842902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545007" y="391505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2035433" y="4884579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9" name="Connecteur droit 188"/>
          <p:cNvCxnSpPr/>
          <p:nvPr/>
        </p:nvCxnSpPr>
        <p:spPr>
          <a:xfrm flipH="1" flipV="1">
            <a:off x="1679591" y="4240590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/>
          <p:cNvCxnSpPr/>
          <p:nvPr/>
        </p:nvCxnSpPr>
        <p:spPr>
          <a:xfrm flipV="1">
            <a:off x="2530901" y="5054418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ZoneTexte 194"/>
          <p:cNvSpPr txBox="1"/>
          <p:nvPr/>
        </p:nvSpPr>
        <p:spPr>
          <a:xfrm>
            <a:off x="4020227" y="5909080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ZoneTexte 196"/>
              <p:cNvSpPr txBox="1"/>
              <p:nvPr/>
            </p:nvSpPr>
            <p:spPr>
              <a:xfrm>
                <a:off x="2254900" y="4582986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7" name="ZoneTexte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900" y="4582986"/>
                <a:ext cx="31258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ZoneTexte 197"/>
              <p:cNvSpPr txBox="1"/>
              <p:nvPr/>
            </p:nvSpPr>
            <p:spPr>
              <a:xfrm>
                <a:off x="3202653" y="453238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8" name="ZoneTexte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53" y="4532380"/>
                <a:ext cx="31258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Connecteur droit 212"/>
          <p:cNvCxnSpPr/>
          <p:nvPr/>
        </p:nvCxnSpPr>
        <p:spPr>
          <a:xfrm flipH="1" flipV="1">
            <a:off x="3660514" y="5233045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riangle isocèle 213"/>
          <p:cNvSpPr/>
          <p:nvPr/>
        </p:nvSpPr>
        <p:spPr>
          <a:xfrm rot="11304848" flipH="1">
            <a:off x="3510200" y="4012008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15" name="Triangle isocèle 214"/>
          <p:cNvSpPr/>
          <p:nvPr/>
        </p:nvSpPr>
        <p:spPr>
          <a:xfrm rot="594481" flipH="1">
            <a:off x="1982714" y="5256480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112" name="Connecteur droit 111"/>
          <p:cNvCxnSpPr/>
          <p:nvPr/>
        </p:nvCxnSpPr>
        <p:spPr>
          <a:xfrm rot="7200000" flipV="1">
            <a:off x="1453935" y="530511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rot="7200000" flipV="1">
            <a:off x="1561422" y="5282831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rot="7200000" flipV="1">
            <a:off x="1680654" y="524304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 rot="7200000" flipV="1">
            <a:off x="1776065" y="5203024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rot="7200000" flipV="1">
            <a:off x="1885813" y="517133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 rot="7200000" flipV="1">
            <a:off x="2004345" y="5129689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ZoneTexte 160"/>
          <p:cNvSpPr txBox="1"/>
          <p:nvPr/>
        </p:nvSpPr>
        <p:spPr>
          <a:xfrm>
            <a:off x="1018843" y="544489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1526316" y="624241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63" name="Connecteur droit 162"/>
          <p:cNvCxnSpPr/>
          <p:nvPr/>
        </p:nvCxnSpPr>
        <p:spPr>
          <a:xfrm rot="18000000" flipV="1">
            <a:off x="4050508" y="436784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rot="18000000" flipV="1">
            <a:off x="3988073" y="44669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 rot="18000000" flipV="1">
            <a:off x="3926314" y="459595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>
          <a:xfrm rot="18000000" flipV="1">
            <a:off x="3858692" y="4686570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 rot="18000000" flipV="1">
            <a:off x="3789428" y="477655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 rot="18000000" flipV="1">
            <a:off x="3701717" y="486378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3593184" y="363747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4244318" y="421536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71" name="Flèche courbée vers la droite 170"/>
          <p:cNvSpPr/>
          <p:nvPr/>
        </p:nvSpPr>
        <p:spPr>
          <a:xfrm rot="16200000">
            <a:off x="2392091" y="4827194"/>
            <a:ext cx="936598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72" name="Connecteur droit 171"/>
          <p:cNvCxnSpPr/>
          <p:nvPr/>
        </p:nvCxnSpPr>
        <p:spPr>
          <a:xfrm rot="16200000" flipH="1">
            <a:off x="3142946" y="3251649"/>
            <a:ext cx="0" cy="36000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18" name="Rectangle à coins arrondis 117"/>
          <p:cNvSpPr/>
          <p:nvPr/>
        </p:nvSpPr>
        <p:spPr>
          <a:xfrm>
            <a:off x="326571" y="207235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Parallélogramme 156"/>
          <p:cNvSpPr/>
          <p:nvPr/>
        </p:nvSpPr>
        <p:spPr>
          <a:xfrm>
            <a:off x="108405" y="3138856"/>
            <a:ext cx="5530709" cy="405752"/>
          </a:xfrm>
          <a:prstGeom prst="parallelogram">
            <a:avLst>
              <a:gd name="adj" fmla="val 2155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06754" y="310475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3312917" y="4842902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545007" y="391505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2035433" y="4884579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9" name="Connecteur droit 188"/>
          <p:cNvCxnSpPr/>
          <p:nvPr/>
        </p:nvCxnSpPr>
        <p:spPr>
          <a:xfrm flipH="1" flipV="1">
            <a:off x="1679591" y="4240590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/>
          <p:cNvCxnSpPr/>
          <p:nvPr/>
        </p:nvCxnSpPr>
        <p:spPr>
          <a:xfrm flipV="1">
            <a:off x="2530901" y="5054418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ZoneTexte 194"/>
          <p:cNvSpPr txBox="1"/>
          <p:nvPr/>
        </p:nvSpPr>
        <p:spPr>
          <a:xfrm>
            <a:off x="4020227" y="5909080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ZoneTexte 196"/>
              <p:cNvSpPr txBox="1"/>
              <p:nvPr/>
            </p:nvSpPr>
            <p:spPr>
              <a:xfrm>
                <a:off x="2254900" y="4582986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7" name="ZoneTexte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900" y="4582986"/>
                <a:ext cx="31258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ZoneTexte 197"/>
              <p:cNvSpPr txBox="1"/>
              <p:nvPr/>
            </p:nvSpPr>
            <p:spPr>
              <a:xfrm>
                <a:off x="3202653" y="453238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8" name="ZoneTexte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53" y="4532380"/>
                <a:ext cx="31258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Connecteur droit 212"/>
          <p:cNvCxnSpPr/>
          <p:nvPr/>
        </p:nvCxnSpPr>
        <p:spPr>
          <a:xfrm flipH="1" flipV="1">
            <a:off x="3660514" y="5233045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riangle isocèle 213"/>
          <p:cNvSpPr/>
          <p:nvPr/>
        </p:nvSpPr>
        <p:spPr>
          <a:xfrm rot="11304848" flipH="1">
            <a:off x="3510200" y="4012008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15" name="Triangle isocèle 214"/>
          <p:cNvSpPr/>
          <p:nvPr/>
        </p:nvSpPr>
        <p:spPr>
          <a:xfrm rot="594481" flipH="1">
            <a:off x="1982714" y="5256480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112" name="Connecteur droit 111"/>
          <p:cNvCxnSpPr/>
          <p:nvPr/>
        </p:nvCxnSpPr>
        <p:spPr>
          <a:xfrm rot="7200000" flipV="1">
            <a:off x="1453935" y="530511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rot="7200000" flipV="1">
            <a:off x="1561422" y="5282831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rot="7200000" flipV="1">
            <a:off x="1680654" y="524304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 rot="7200000" flipV="1">
            <a:off x="1776065" y="5203024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rot="7200000" flipV="1">
            <a:off x="1885813" y="517133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 rot="7200000" flipV="1">
            <a:off x="2004345" y="5129689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ZoneTexte 160"/>
          <p:cNvSpPr txBox="1"/>
          <p:nvPr/>
        </p:nvSpPr>
        <p:spPr>
          <a:xfrm>
            <a:off x="1018843" y="544489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1526316" y="624241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63" name="Connecteur droit 162"/>
          <p:cNvCxnSpPr/>
          <p:nvPr/>
        </p:nvCxnSpPr>
        <p:spPr>
          <a:xfrm rot="18000000" flipV="1">
            <a:off x="4050508" y="436784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rot="18000000" flipV="1">
            <a:off x="3988073" y="4466964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 rot="18000000" flipV="1">
            <a:off x="3926314" y="4595957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>
          <a:xfrm rot="18000000" flipV="1">
            <a:off x="3858692" y="4686570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 rot="18000000" flipV="1">
            <a:off x="3789428" y="4776555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 rot="18000000" flipV="1">
            <a:off x="3701717" y="486378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3593184" y="363747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4244318" y="421536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71" name="Flèche courbée vers la droite 170"/>
          <p:cNvSpPr/>
          <p:nvPr/>
        </p:nvSpPr>
        <p:spPr>
          <a:xfrm rot="16200000">
            <a:off x="2392091" y="4827194"/>
            <a:ext cx="936598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72" name="Connecteur droit 171"/>
          <p:cNvCxnSpPr/>
          <p:nvPr/>
        </p:nvCxnSpPr>
        <p:spPr>
          <a:xfrm rot="16200000" flipH="1">
            <a:off x="3142946" y="3251649"/>
            <a:ext cx="0" cy="36000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Flèche droite 172"/>
          <p:cNvSpPr/>
          <p:nvPr/>
        </p:nvSpPr>
        <p:spPr>
          <a:xfrm>
            <a:off x="5465184" y="4551672"/>
            <a:ext cx="734356" cy="6511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73"/>
          <p:cNvSpPr/>
          <p:nvPr/>
        </p:nvSpPr>
        <p:spPr>
          <a:xfrm>
            <a:off x="6339234" y="3533909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18" name="Rectangle à coins arrondis 117"/>
          <p:cNvSpPr/>
          <p:nvPr/>
        </p:nvSpPr>
        <p:spPr>
          <a:xfrm>
            <a:off x="326571" y="207235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73"/>
          <p:cNvSpPr/>
          <p:nvPr/>
        </p:nvSpPr>
        <p:spPr>
          <a:xfrm>
            <a:off x="6339234" y="3533909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Double flèche horizontale 174"/>
          <p:cNvSpPr/>
          <p:nvPr/>
        </p:nvSpPr>
        <p:spPr>
          <a:xfrm rot="2083867">
            <a:off x="2957462" y="3951556"/>
            <a:ext cx="3330085" cy="604911"/>
          </a:xfrm>
          <a:prstGeom prst="leftRightArrow">
            <a:avLst>
              <a:gd name="adj1" fmla="val 45873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ZoneTexte 175"/>
          <p:cNvSpPr txBox="1"/>
          <p:nvPr/>
        </p:nvSpPr>
        <p:spPr>
          <a:xfrm>
            <a:off x="2428356" y="4730936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Enantiomères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65"/>
          <p:cNvSpPr txBox="1"/>
          <p:nvPr/>
        </p:nvSpPr>
        <p:spPr>
          <a:xfrm>
            <a:off x="3239841" y="147158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010944" y="46343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68853" y="197664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962357" y="151326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39603" y="248792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79094" y="80443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457825" y="168309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161079" y="186320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iangle isocèle 73"/>
          <p:cNvSpPr/>
          <p:nvPr/>
        </p:nvSpPr>
        <p:spPr>
          <a:xfrm rot="9395152">
            <a:off x="1805423" y="83811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5" name="ZoneTexte 74"/>
          <p:cNvSpPr txBox="1"/>
          <p:nvPr/>
        </p:nvSpPr>
        <p:spPr>
          <a:xfrm>
            <a:off x="1241396" y="49232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1632680" y="187084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27626" y="245922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03404" y="11585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24" y="1211667"/>
                <a:ext cx="312586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7" y="1161061"/>
                <a:ext cx="31258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necteur droit 80"/>
          <p:cNvCxnSpPr/>
          <p:nvPr/>
        </p:nvCxnSpPr>
        <p:spPr>
          <a:xfrm flipV="1">
            <a:off x="4047352" y="183178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3934571" y="179261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3825432" y="174838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3716436" y="171112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3617106" y="168120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20700000" flipV="1">
            <a:off x="1285478" y="121767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20700000" flipV="1">
            <a:off x="1429497" y="129915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20700000" flipV="1">
            <a:off x="1574290" y="138813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20700000" flipV="1">
            <a:off x="1714278" y="145975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20700000" flipV="1">
            <a:off x="1846690" y="153759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20700000" flipV="1">
            <a:off x="1962367" y="160171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isocèle 91"/>
          <p:cNvSpPr/>
          <p:nvPr/>
        </p:nvSpPr>
        <p:spPr>
          <a:xfrm rot="20105519">
            <a:off x="3562051" y="180483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93" name="ZoneTexte 92"/>
          <p:cNvSpPr txBox="1"/>
          <p:nvPr/>
        </p:nvSpPr>
        <p:spPr>
          <a:xfrm>
            <a:off x="2130170" y="185950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115846" y="18475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9260795" y="143777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031898" y="429629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0289807" y="1942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983311" y="147945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9760557" y="245411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 flipV="1">
            <a:off x="9600048" y="770624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8478779" y="1649289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0182033" y="1829390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riangle isocèle 102"/>
          <p:cNvSpPr/>
          <p:nvPr/>
        </p:nvSpPr>
        <p:spPr>
          <a:xfrm rot="9395152">
            <a:off x="7826377" y="804306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04" name="ZoneTexte 103"/>
          <p:cNvSpPr txBox="1"/>
          <p:nvPr/>
        </p:nvSpPr>
        <p:spPr>
          <a:xfrm>
            <a:off x="6713837" y="112375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7653634" y="1837034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548580" y="242541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454704" y="4125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/>
              <p:cNvSpPr txBox="1"/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ZoneText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78" y="1177857"/>
                <a:ext cx="31258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/>
              <p:cNvSpPr txBox="1"/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ZoneText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531" y="1127251"/>
                <a:ext cx="31258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109"/>
          <p:cNvCxnSpPr/>
          <p:nvPr/>
        </p:nvCxnSpPr>
        <p:spPr>
          <a:xfrm flipV="1">
            <a:off x="10068306" y="179797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9955525" y="1758802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9846386" y="1714573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V="1">
            <a:off x="9737390" y="1677310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9638060" y="1647391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20700000" flipV="1">
            <a:off x="7306432" y="118386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rot="20700000" flipV="1">
            <a:off x="7450451" y="1265349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20700000" flipV="1">
            <a:off x="7595244" y="1354321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rot="20700000" flipV="1">
            <a:off x="7735232" y="1425948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 rot="20700000" flipV="1">
            <a:off x="7867644" y="150378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rot="20700000" flipV="1">
            <a:off x="7983321" y="1567905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riangle isocèle 124"/>
          <p:cNvSpPr/>
          <p:nvPr/>
        </p:nvSpPr>
        <p:spPr>
          <a:xfrm rot="20105519">
            <a:off x="9583005" y="1771022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26" name="ZoneTexte 125"/>
          <p:cNvSpPr txBox="1"/>
          <p:nvPr/>
        </p:nvSpPr>
        <p:spPr>
          <a:xfrm>
            <a:off x="8151124" y="18256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136800" y="181375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9151006" y="47097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9922109" y="37015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9647961" y="580325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7873522" y="475139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0188868" y="520283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V="1">
            <a:off x="9490259" y="4042567"/>
            <a:ext cx="498236" cy="67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V="1">
            <a:off x="8368990" y="4921232"/>
            <a:ext cx="782016" cy="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V="1">
            <a:off x="10072244" y="5101333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riangle isocèle 135"/>
          <p:cNvSpPr/>
          <p:nvPr/>
        </p:nvSpPr>
        <p:spPr>
          <a:xfrm rot="9395152">
            <a:off x="7716588" y="4076249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37" name="ZoneTexte 136"/>
          <p:cNvSpPr txBox="1"/>
          <p:nvPr/>
        </p:nvSpPr>
        <p:spPr>
          <a:xfrm>
            <a:off x="6604048" y="439569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 flipV="1">
            <a:off x="7543845" y="5108977"/>
            <a:ext cx="453781" cy="619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6438791" y="5697356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HOOC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7344915" y="3684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/>
              <p:cNvSpPr txBox="1"/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ZoneTexte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89" y="4449800"/>
                <a:ext cx="31258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ZoneTexte 141"/>
              <p:cNvSpPr txBox="1"/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fr-F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2" y="4399194"/>
                <a:ext cx="312586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Connecteur droit 142"/>
          <p:cNvCxnSpPr/>
          <p:nvPr/>
        </p:nvCxnSpPr>
        <p:spPr>
          <a:xfrm flipV="1">
            <a:off x="9958517" y="506992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9845736" y="5030745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9736597" y="4986516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9627601" y="4949253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flipV="1">
            <a:off x="9528271" y="4919334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20700000" flipV="1">
            <a:off x="7196643" y="4455806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20700000" flipV="1">
            <a:off x="7340662" y="4537292"/>
            <a:ext cx="164031" cy="3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rot="20700000" flipV="1">
            <a:off x="7485455" y="4626264"/>
            <a:ext cx="124572" cy="2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20700000" flipV="1">
            <a:off x="7625443" y="4697891"/>
            <a:ext cx="94557" cy="186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/>
          <p:nvPr/>
        </p:nvCxnSpPr>
        <p:spPr>
          <a:xfrm rot="20700000" flipV="1">
            <a:off x="7757855" y="4775726"/>
            <a:ext cx="61688" cy="121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20700000" flipV="1">
            <a:off x="7873532" y="4839848"/>
            <a:ext cx="33135" cy="654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riangle isocèle 153"/>
          <p:cNvSpPr/>
          <p:nvPr/>
        </p:nvSpPr>
        <p:spPr>
          <a:xfrm rot="20105519">
            <a:off x="9473216" y="5042965"/>
            <a:ext cx="276818" cy="73623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155" name="ZoneTexte 154"/>
          <p:cNvSpPr txBox="1"/>
          <p:nvPr/>
        </p:nvSpPr>
        <p:spPr>
          <a:xfrm>
            <a:off x="8041335" y="509763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9027011" y="508570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0505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</a:t>
            </a:r>
          </a:p>
        </p:txBody>
      </p:sp>
      <p:sp>
        <p:nvSpPr>
          <p:cNvPr id="118" name="Rectangle à coins arrondis 117"/>
          <p:cNvSpPr/>
          <p:nvPr/>
        </p:nvSpPr>
        <p:spPr>
          <a:xfrm>
            <a:off x="326571" y="207235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73"/>
          <p:cNvSpPr/>
          <p:nvPr/>
        </p:nvSpPr>
        <p:spPr>
          <a:xfrm>
            <a:off x="6339234" y="3533909"/>
            <a:ext cx="4947078" cy="2848708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Double flèche horizontale 174"/>
          <p:cNvSpPr/>
          <p:nvPr/>
        </p:nvSpPr>
        <p:spPr>
          <a:xfrm rot="2083867">
            <a:off x="2957462" y="3951556"/>
            <a:ext cx="3330085" cy="604911"/>
          </a:xfrm>
          <a:prstGeom prst="leftRightArrow">
            <a:avLst>
              <a:gd name="adj1" fmla="val 45873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ZoneTexte 175"/>
          <p:cNvSpPr txBox="1"/>
          <p:nvPr/>
        </p:nvSpPr>
        <p:spPr>
          <a:xfrm>
            <a:off x="2428356" y="4730936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Enantiomères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Double flèche horizontale 111"/>
          <p:cNvSpPr/>
          <p:nvPr/>
        </p:nvSpPr>
        <p:spPr>
          <a:xfrm flipH="1">
            <a:off x="5047828" y="1157210"/>
            <a:ext cx="1586227" cy="604911"/>
          </a:xfrm>
          <a:prstGeom prst="leftRightArrow">
            <a:avLst>
              <a:gd name="adj1" fmla="val 45873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ZoneTexte 113"/>
          <p:cNvSpPr txBox="1"/>
          <p:nvPr/>
        </p:nvSpPr>
        <p:spPr>
          <a:xfrm>
            <a:off x="4692034" y="1753692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Diastéréoisomère</a:t>
            </a:r>
            <a:endParaRPr lang="fr-FR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Double flèche horizontale 116"/>
          <p:cNvSpPr/>
          <p:nvPr/>
        </p:nvSpPr>
        <p:spPr>
          <a:xfrm rot="16200000" flipH="1">
            <a:off x="8144116" y="2912696"/>
            <a:ext cx="1337314" cy="551272"/>
          </a:xfrm>
          <a:prstGeom prst="leftRightArrow">
            <a:avLst>
              <a:gd name="adj1" fmla="val 45873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ZoneTexte 156"/>
          <p:cNvSpPr txBox="1"/>
          <p:nvPr/>
        </p:nvSpPr>
        <p:spPr>
          <a:xfrm>
            <a:off x="9136800" y="2862785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Diastéréoisomère</a:t>
            </a:r>
            <a:endParaRPr lang="fr-FR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olarimètre — Wikipé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/>
          <a:stretch/>
        </p:blipFill>
        <p:spPr bwMode="auto">
          <a:xfrm>
            <a:off x="1707284" y="1659600"/>
            <a:ext cx="8711334" cy="49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pouvoir rotatoire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9295" y="6294560"/>
            <a:ext cx="2379177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Source lumineuse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8626" y="3447615"/>
            <a:ext cx="2949846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Lumière non polarisée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15236" y="2739515"/>
            <a:ext cx="2411238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Lumière polarisée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31481" y="4316118"/>
            <a:ext cx="2822119" cy="83099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Cellule d’échantillon à analyser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841571" y="3552598"/>
            <a:ext cx="2550698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Analyseur tournant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78472" y="1705767"/>
            <a:ext cx="3187833" cy="83099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Rotation de la direction de polarisation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09681" y="5206328"/>
            <a:ext cx="1431802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Polariseur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26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1109547" y="2782666"/>
            <a:ext cx="2347235" cy="27037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Polarimètre — Wikipé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2" r="2624" b="83568"/>
          <a:stretch/>
        </p:blipFill>
        <p:spPr bwMode="auto">
          <a:xfrm>
            <a:off x="3716105" y="2020638"/>
            <a:ext cx="1407450" cy="19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pouvoir rotatoire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09547" y="2810163"/>
            <a:ext cx="2167126" cy="26762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stCxn id="13" idx="4"/>
          </p:cNvCxnSpPr>
          <p:nvPr/>
        </p:nvCxnSpPr>
        <p:spPr>
          <a:xfrm flipH="1" flipV="1">
            <a:off x="2183715" y="2810164"/>
            <a:ext cx="9395" cy="2676264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3" idx="5"/>
            <a:endCxn id="13" idx="1"/>
          </p:cNvCxnSpPr>
          <p:nvPr/>
        </p:nvCxnSpPr>
        <p:spPr>
          <a:xfrm flipH="1" flipV="1">
            <a:off x="1426915" y="3202093"/>
            <a:ext cx="1532390" cy="189240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1315724" y="3285444"/>
            <a:ext cx="1800000" cy="2743200"/>
          </a:xfrm>
          <a:prstGeom prst="arc">
            <a:avLst>
              <a:gd name="adj1" fmla="val 14673492"/>
              <a:gd name="adj2" fmla="val 16036072"/>
            </a:avLst>
          </a:prstGeom>
          <a:ln w="28575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597922" y="2777128"/>
                <a:ext cx="4195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22" y="2777128"/>
                <a:ext cx="41953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2297642" y="5892213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Dextrogyre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79075" y="2782666"/>
            <a:ext cx="2347235" cy="270376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6" descr="Polarimètre — Wikipé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2" r="2624" b="83568"/>
          <a:stretch/>
        </p:blipFill>
        <p:spPr bwMode="auto">
          <a:xfrm>
            <a:off x="9285633" y="2020638"/>
            <a:ext cx="1407450" cy="199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lipse 23"/>
          <p:cNvSpPr/>
          <p:nvPr/>
        </p:nvSpPr>
        <p:spPr>
          <a:xfrm>
            <a:off x="6679075" y="2810163"/>
            <a:ext cx="2167126" cy="26762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>
            <a:stCxn id="24" idx="4"/>
          </p:cNvCxnSpPr>
          <p:nvPr/>
        </p:nvCxnSpPr>
        <p:spPr>
          <a:xfrm flipH="1" flipV="1">
            <a:off x="7753243" y="2810164"/>
            <a:ext cx="9395" cy="2676264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4" idx="3"/>
            <a:endCxn id="24" idx="7"/>
          </p:cNvCxnSpPr>
          <p:nvPr/>
        </p:nvCxnSpPr>
        <p:spPr>
          <a:xfrm flipV="1">
            <a:off x="6996443" y="3202093"/>
            <a:ext cx="1532390" cy="189240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flipH="1">
            <a:off x="6822200" y="3285444"/>
            <a:ext cx="1800000" cy="2743200"/>
          </a:xfrm>
          <a:prstGeom prst="arc">
            <a:avLst>
              <a:gd name="adj1" fmla="val 14673492"/>
              <a:gd name="adj2" fmla="val 16036072"/>
            </a:avLst>
          </a:prstGeom>
          <a:ln w="28575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7910075" y="2793982"/>
                <a:ext cx="4195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075" y="2793982"/>
                <a:ext cx="41953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7867170" y="5892213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Lévogyre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2210679" y="3347980"/>
            <a:ext cx="1335618" cy="73900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36421" y="4107180"/>
            <a:ext cx="1140194" cy="63258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7762638" y="3431331"/>
            <a:ext cx="1335618" cy="73900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588380" y="4190531"/>
            <a:ext cx="1140194" cy="63258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olarimètre — Wikipé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/>
          <a:stretch/>
        </p:blipFill>
        <p:spPr bwMode="auto">
          <a:xfrm>
            <a:off x="1707284" y="1659600"/>
            <a:ext cx="8711334" cy="49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pouvoir rotatoire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9295" y="6294560"/>
            <a:ext cx="2379177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Source lumineuse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8626" y="3447615"/>
            <a:ext cx="2949846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Lumière non polarisée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15236" y="2739515"/>
            <a:ext cx="2411238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Lumière polarisée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31481" y="4316118"/>
            <a:ext cx="2822119" cy="83099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Cellule d’échantillon à analyser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841571" y="3552598"/>
            <a:ext cx="2550698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Analyseur tournant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78472" y="1705767"/>
            <a:ext cx="3187833" cy="83099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Rotation de la direction de polarisation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09681" y="5206328"/>
            <a:ext cx="1431802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Polariseur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8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17127" y="1972542"/>
            <a:ext cx="6539346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Stéréoisomères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semi-développée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58292" y="3771905"/>
            <a:ext cx="5015345" cy="11222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Stéréoisomères de conformation</a:t>
            </a:r>
          </a:p>
          <a:p>
            <a:pPr algn="ctr"/>
            <a:r>
              <a:rPr lang="fr-FR" sz="20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Passage par rotation autour d’une liaison simple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53746" y="3771904"/>
            <a:ext cx="4502727" cy="11222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Stéréoisomères de configuration</a:t>
            </a:r>
          </a:p>
          <a:p>
            <a:pPr algn="ctr"/>
            <a:r>
              <a:rPr lang="fr-FR" sz="2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Nécessité de rompre une ou plusieurs </a:t>
            </a:r>
            <a:r>
              <a:rPr lang="fr-FR" sz="20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liaisons</a:t>
            </a:r>
            <a:endParaRPr lang="fr-FR" sz="20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96692" y="5389418"/>
            <a:ext cx="3990108" cy="11707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Enantiomères</a:t>
            </a:r>
          </a:p>
          <a:p>
            <a:pPr algn="ctr"/>
            <a:r>
              <a:rPr lang="fr-FR" sz="20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Images l’un de l’autre dans un miroir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880764" y="5389418"/>
            <a:ext cx="3075709" cy="117070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Diastéréoisomère</a:t>
            </a: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5230091" y="3406491"/>
            <a:ext cx="0" cy="360000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11145982" y="3406491"/>
            <a:ext cx="0" cy="360000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 flipV="1">
            <a:off x="5230091" y="3434201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8506691" y="3309505"/>
            <a:ext cx="0" cy="1080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5728854" y="5056908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11644745" y="5056908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 flipV="1">
            <a:off x="5728854" y="5084618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V="1">
            <a:off x="9718963" y="4849092"/>
            <a:ext cx="0" cy="2520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9971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pouvoir rotatoire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Cylindre 1"/>
          <p:cNvSpPr/>
          <p:nvPr/>
        </p:nvSpPr>
        <p:spPr>
          <a:xfrm rot="5400000">
            <a:off x="5479472" y="713511"/>
            <a:ext cx="1122218" cy="2438401"/>
          </a:xfrm>
          <a:prstGeom prst="can">
            <a:avLst>
              <a:gd name="adj" fmla="val 5588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avec flèche 3"/>
          <p:cNvCxnSpPr>
            <a:endCxn id="2" idx="3"/>
          </p:cNvCxnSpPr>
          <p:nvPr/>
        </p:nvCxnSpPr>
        <p:spPr>
          <a:xfrm>
            <a:off x="2272146" y="1932711"/>
            <a:ext cx="2549235" cy="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982691" y="1932711"/>
            <a:ext cx="2549235" cy="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117270" y="1371601"/>
            <a:ext cx="623455" cy="112221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avec flèche 11"/>
          <p:cNvCxnSpPr>
            <a:stCxn id="10" idx="0"/>
            <a:endCxn id="10" idx="4"/>
          </p:cNvCxnSpPr>
          <p:nvPr/>
        </p:nvCxnSpPr>
        <p:spPr>
          <a:xfrm>
            <a:off x="3428998" y="1371601"/>
            <a:ext cx="0" cy="1122219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7772398" y="1371601"/>
            <a:ext cx="623455" cy="112221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avec flèche 32"/>
          <p:cNvCxnSpPr>
            <a:stCxn id="32" idx="0"/>
            <a:endCxn id="32" idx="4"/>
          </p:cNvCxnSpPr>
          <p:nvPr/>
        </p:nvCxnSpPr>
        <p:spPr>
          <a:xfrm>
            <a:off x="8084126" y="1371601"/>
            <a:ext cx="0" cy="1122219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2" idx="1"/>
            <a:endCxn id="32" idx="5"/>
          </p:cNvCxnSpPr>
          <p:nvPr/>
        </p:nvCxnSpPr>
        <p:spPr>
          <a:xfrm>
            <a:off x="7863701" y="1535946"/>
            <a:ext cx="440849" cy="793529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361741" y="1129330"/>
                <a:ext cx="4259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3600" dirty="0">
                  <a:solidFill>
                    <a:srgbClr val="00B05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741" y="1129330"/>
                <a:ext cx="42595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avec flèche 34"/>
          <p:cNvCxnSpPr/>
          <p:nvPr/>
        </p:nvCxnSpPr>
        <p:spPr>
          <a:xfrm>
            <a:off x="5043055" y="2715488"/>
            <a:ext cx="19396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792204" y="2689782"/>
                <a:ext cx="4477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3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04" y="2689782"/>
                <a:ext cx="4477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9971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pouvoir rotatoire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Cylindre 1"/>
          <p:cNvSpPr/>
          <p:nvPr/>
        </p:nvSpPr>
        <p:spPr>
          <a:xfrm rot="5400000">
            <a:off x="5479472" y="713511"/>
            <a:ext cx="1122218" cy="2438401"/>
          </a:xfrm>
          <a:prstGeom prst="can">
            <a:avLst>
              <a:gd name="adj" fmla="val 5588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avec flèche 3"/>
          <p:cNvCxnSpPr>
            <a:endCxn id="2" idx="3"/>
          </p:cNvCxnSpPr>
          <p:nvPr/>
        </p:nvCxnSpPr>
        <p:spPr>
          <a:xfrm>
            <a:off x="2272146" y="1932711"/>
            <a:ext cx="2549235" cy="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982691" y="1932711"/>
            <a:ext cx="2549235" cy="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117270" y="1371601"/>
            <a:ext cx="623455" cy="112221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avec flèche 11"/>
          <p:cNvCxnSpPr>
            <a:stCxn id="10" idx="0"/>
            <a:endCxn id="10" idx="4"/>
          </p:cNvCxnSpPr>
          <p:nvPr/>
        </p:nvCxnSpPr>
        <p:spPr>
          <a:xfrm>
            <a:off x="3428998" y="1371601"/>
            <a:ext cx="0" cy="1122219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7772398" y="1371601"/>
            <a:ext cx="623455" cy="112221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avec flèche 32"/>
          <p:cNvCxnSpPr>
            <a:stCxn id="32" idx="0"/>
            <a:endCxn id="32" idx="4"/>
          </p:cNvCxnSpPr>
          <p:nvPr/>
        </p:nvCxnSpPr>
        <p:spPr>
          <a:xfrm>
            <a:off x="8084126" y="1371601"/>
            <a:ext cx="0" cy="1122219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2" idx="1"/>
            <a:endCxn id="32" idx="5"/>
          </p:cNvCxnSpPr>
          <p:nvPr/>
        </p:nvCxnSpPr>
        <p:spPr>
          <a:xfrm>
            <a:off x="7863701" y="1535946"/>
            <a:ext cx="440849" cy="793529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361741" y="1129330"/>
                <a:ext cx="4259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3600" dirty="0">
                  <a:solidFill>
                    <a:srgbClr val="00B05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741" y="1129330"/>
                <a:ext cx="42595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avec flèche 34"/>
          <p:cNvCxnSpPr/>
          <p:nvPr/>
        </p:nvCxnSpPr>
        <p:spPr>
          <a:xfrm>
            <a:off x="5043055" y="2715488"/>
            <a:ext cx="19396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792204" y="2689782"/>
                <a:ext cx="4477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3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04" y="2689782"/>
                <a:ext cx="4477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992581" y="3429404"/>
                <a:ext cx="6096000" cy="17772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fr-FR" sz="32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Loi de Biot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3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1" y="3429404"/>
                <a:ext cx="6096000" cy="1777281"/>
              </a:xfrm>
              <a:prstGeom prst="rect">
                <a:avLst/>
              </a:prstGeom>
              <a:blipFill>
                <a:blip r:embed="rId4"/>
                <a:stretch>
                  <a:fillRect t="-4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1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9971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pouvoir rotatoire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Cylindre 1"/>
          <p:cNvSpPr/>
          <p:nvPr/>
        </p:nvSpPr>
        <p:spPr>
          <a:xfrm rot="5400000">
            <a:off x="5479472" y="713511"/>
            <a:ext cx="1122218" cy="2438401"/>
          </a:xfrm>
          <a:prstGeom prst="can">
            <a:avLst>
              <a:gd name="adj" fmla="val 5588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avec flèche 3"/>
          <p:cNvCxnSpPr>
            <a:endCxn id="2" idx="3"/>
          </p:cNvCxnSpPr>
          <p:nvPr/>
        </p:nvCxnSpPr>
        <p:spPr>
          <a:xfrm>
            <a:off x="2272146" y="1932711"/>
            <a:ext cx="2549235" cy="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982691" y="1932711"/>
            <a:ext cx="2549235" cy="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117270" y="1371601"/>
            <a:ext cx="623455" cy="112221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avec flèche 11"/>
          <p:cNvCxnSpPr>
            <a:stCxn id="10" idx="0"/>
            <a:endCxn id="10" idx="4"/>
          </p:cNvCxnSpPr>
          <p:nvPr/>
        </p:nvCxnSpPr>
        <p:spPr>
          <a:xfrm>
            <a:off x="3428998" y="1371601"/>
            <a:ext cx="0" cy="1122219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7772398" y="1371601"/>
            <a:ext cx="623455" cy="112221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avec flèche 32"/>
          <p:cNvCxnSpPr>
            <a:stCxn id="32" idx="0"/>
            <a:endCxn id="32" idx="4"/>
          </p:cNvCxnSpPr>
          <p:nvPr/>
        </p:nvCxnSpPr>
        <p:spPr>
          <a:xfrm>
            <a:off x="8084126" y="1371601"/>
            <a:ext cx="0" cy="1122219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2" idx="1"/>
            <a:endCxn id="32" idx="5"/>
          </p:cNvCxnSpPr>
          <p:nvPr/>
        </p:nvCxnSpPr>
        <p:spPr>
          <a:xfrm>
            <a:off x="7863701" y="1535946"/>
            <a:ext cx="440849" cy="793529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361741" y="1129330"/>
                <a:ext cx="4259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3600" dirty="0">
                  <a:solidFill>
                    <a:srgbClr val="00B05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741" y="1129330"/>
                <a:ext cx="42595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avec flèche 34"/>
          <p:cNvCxnSpPr/>
          <p:nvPr/>
        </p:nvCxnSpPr>
        <p:spPr>
          <a:xfrm>
            <a:off x="5043055" y="2715488"/>
            <a:ext cx="19396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792204" y="2689782"/>
                <a:ext cx="4477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3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04" y="2689782"/>
                <a:ext cx="4477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992581" y="3429404"/>
                <a:ext cx="6096000" cy="17772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fr-FR" sz="32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Loi de Biot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3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3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1" y="3429404"/>
                <a:ext cx="6096000" cy="1777281"/>
              </a:xfrm>
              <a:prstGeom prst="rect">
                <a:avLst/>
              </a:prstGeom>
              <a:blipFill>
                <a:blip r:embed="rId4"/>
                <a:stretch>
                  <a:fillRect t="-4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avec flèche 42"/>
          <p:cNvCxnSpPr>
            <a:stCxn id="52" idx="0"/>
          </p:cNvCxnSpPr>
          <p:nvPr/>
        </p:nvCxnSpPr>
        <p:spPr>
          <a:xfrm flipV="1">
            <a:off x="2579278" y="4779820"/>
            <a:ext cx="2048140" cy="47553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7567069" y="4702395"/>
            <a:ext cx="1034111" cy="5817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54" idx="0"/>
          </p:cNvCxnSpPr>
          <p:nvPr/>
        </p:nvCxnSpPr>
        <p:spPr>
          <a:xfrm flipH="1" flipV="1">
            <a:off x="6794870" y="4779820"/>
            <a:ext cx="1430096" cy="11389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56" idx="0"/>
          </p:cNvCxnSpPr>
          <p:nvPr/>
        </p:nvCxnSpPr>
        <p:spPr>
          <a:xfrm flipV="1">
            <a:off x="4867211" y="4906957"/>
            <a:ext cx="1206614" cy="10117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157254" y="5255354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Pouvoir rotatoire en °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6073825" y="5918748"/>
                <a:ext cx="4302281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Pouvoir rotatoire spécifique de l’espèce i en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𝒅𝒎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𝒎𝑳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sz="2400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825" y="5918748"/>
                <a:ext cx="4302281" cy="839332"/>
              </a:xfrm>
              <a:prstGeom prst="rect">
                <a:avLst/>
              </a:prstGeom>
              <a:blipFill>
                <a:blip r:embed="rId5"/>
                <a:stretch>
                  <a:fillRect t="-5797" r="-142" b="-18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8806000" y="4906957"/>
                <a:ext cx="3078901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Concentration de l’espèce i en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𝒎𝑳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sz="2400" b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000" y="4906957"/>
                <a:ext cx="3078901" cy="839332"/>
              </a:xfrm>
              <a:prstGeom prst="rect">
                <a:avLst/>
              </a:prstGeom>
              <a:blipFill>
                <a:blip r:embed="rId6"/>
                <a:stretch>
                  <a:fillRect l="-3168" t="-5797" b="-18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oneTexte 55"/>
          <p:cNvSpPr txBox="1"/>
          <p:nvPr/>
        </p:nvSpPr>
        <p:spPr>
          <a:xfrm>
            <a:off x="3428998" y="5918748"/>
            <a:ext cx="287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Longueur de la cuve en </a:t>
            </a:r>
            <a:r>
              <a:rPr lang="fr-FR" sz="24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dm</a:t>
            </a:r>
            <a:endParaRPr lang="fr-FR" sz="24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99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9971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pouvoir rotatoire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Cylindre 1"/>
          <p:cNvSpPr/>
          <p:nvPr/>
        </p:nvSpPr>
        <p:spPr>
          <a:xfrm rot="5400000">
            <a:off x="5479472" y="713511"/>
            <a:ext cx="1122218" cy="2438401"/>
          </a:xfrm>
          <a:prstGeom prst="can">
            <a:avLst>
              <a:gd name="adj" fmla="val 5588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avec flèche 3"/>
          <p:cNvCxnSpPr>
            <a:endCxn id="2" idx="3"/>
          </p:cNvCxnSpPr>
          <p:nvPr/>
        </p:nvCxnSpPr>
        <p:spPr>
          <a:xfrm>
            <a:off x="2272146" y="1932711"/>
            <a:ext cx="2549235" cy="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982691" y="1932711"/>
            <a:ext cx="2549235" cy="1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au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0327" y="3265060"/>
              <a:ext cx="11111345" cy="348977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465678">
                      <a:extLst>
                        <a:ext uri="{9D8B030D-6E8A-4147-A177-3AD203B41FA5}">
                          <a16:colId xmlns="" xmlns:a16="http://schemas.microsoft.com/office/drawing/2014/main" val="2227165432"/>
                        </a:ext>
                      </a:extLst>
                    </a:gridCol>
                    <a:gridCol w="3853477">
                      <a:extLst>
                        <a:ext uri="{9D8B030D-6E8A-4147-A177-3AD203B41FA5}">
                          <a16:colId xmlns="" xmlns:a16="http://schemas.microsoft.com/office/drawing/2014/main" val="2415459954"/>
                        </a:ext>
                      </a:extLst>
                    </a:gridCol>
                    <a:gridCol w="3792190">
                      <a:extLst>
                        <a:ext uri="{9D8B030D-6E8A-4147-A177-3AD203B41FA5}">
                          <a16:colId xmlns="" xmlns:a16="http://schemas.microsoft.com/office/drawing/2014/main" val="259205383"/>
                        </a:ext>
                      </a:extLst>
                    </a:gridCol>
                  </a:tblGrid>
                  <a:tr h="803983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Grandeur</a:t>
                          </a:r>
                          <a:r>
                            <a:rPr lang="fr-FR" sz="2400" b="0" baseline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mesurée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Loi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58086113"/>
                      </a:ext>
                    </a:extLst>
                  </a:tr>
                  <a:tr h="12789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Espèce</a:t>
                          </a:r>
                          <a:r>
                            <a:rPr lang="fr-FR" sz="2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optiquement active</a:t>
                          </a:r>
                          <a:endParaRPr lang="fr-FR" sz="2400" dirty="0" smtClean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Pouvoir</a:t>
                          </a:r>
                          <a:r>
                            <a:rPr lang="fr-FR" sz="2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rotatoire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  <a:p>
                          <a:pPr algn="ctr"/>
                          <a:endParaRPr lang="fr-FR" sz="2400" b="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Loi de</a:t>
                          </a:r>
                          <a:r>
                            <a:rPr lang="fr-FR" sz="2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Biot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fr-FR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p>
                                    </m:sSubSup>
                                  </m:e>
                                </m:nary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41826128"/>
                      </a:ext>
                    </a:extLst>
                  </a:tr>
                  <a:tr h="13298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Espèce colorée</a:t>
                          </a:r>
                        </a:p>
                        <a:p>
                          <a:pPr algn="ctr"/>
                          <a:endParaRPr lang="fr-FR" sz="2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Absorbance </a:t>
                          </a:r>
                        </a:p>
                        <a:p>
                          <a:pPr algn="ctr"/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A=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den>
                                  </m:f>
                                </m:e>
                              </m:func>
                            </m:oMath>
                          </a14:m>
                          <a:endParaRPr lang="fr-FR" sz="2400" b="0" dirty="0" smtClean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Loi de Beer-Lambert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fr-FR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p>
                                    </m:sSubSup>
                                  </m:e>
                                </m:nary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08347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au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1718293"/>
                  </p:ext>
                </p:extLst>
              </p:nvPr>
            </p:nvGraphicFramePr>
            <p:xfrm>
              <a:off x="540327" y="3265060"/>
              <a:ext cx="11111345" cy="348977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46567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27165432"/>
                        </a:ext>
                      </a:extLst>
                    </a:gridCol>
                    <a:gridCol w="385347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15459954"/>
                        </a:ext>
                      </a:extLst>
                    </a:gridCol>
                    <a:gridCol w="379219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59205383"/>
                        </a:ext>
                      </a:extLst>
                    </a:gridCol>
                  </a:tblGrid>
                  <a:tr h="803983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Grandeur</a:t>
                          </a:r>
                          <a:r>
                            <a:rPr lang="fr-FR" sz="2400" b="0" baseline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mesurée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Loi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58086113"/>
                      </a:ext>
                    </a:extLst>
                  </a:tr>
                  <a:tr h="134289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Espèce</a:t>
                          </a:r>
                          <a:r>
                            <a:rPr lang="fr-FR" sz="2400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optiquement active</a:t>
                          </a:r>
                          <a:endParaRPr lang="fr-FR" sz="2400" dirty="0" smtClean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90348" t="-62896" r="-99367" b="-101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93098" t="-62896" r="-803" b="-101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41826128"/>
                      </a:ext>
                    </a:extLst>
                  </a:tr>
                  <a:tr h="134289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Espèce colorée</a:t>
                          </a:r>
                        </a:p>
                        <a:p>
                          <a:pPr algn="ctr"/>
                          <a:endParaRPr lang="fr-FR" sz="2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90348" t="-162896" r="-99367" b="-1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93098" t="-162896" r="-803" b="-1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083474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Ellipse 9"/>
          <p:cNvSpPr/>
          <p:nvPr/>
        </p:nvSpPr>
        <p:spPr>
          <a:xfrm>
            <a:off x="3117270" y="1371601"/>
            <a:ext cx="623455" cy="112221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avec flèche 11"/>
          <p:cNvCxnSpPr>
            <a:stCxn id="10" idx="0"/>
            <a:endCxn id="10" idx="4"/>
          </p:cNvCxnSpPr>
          <p:nvPr/>
        </p:nvCxnSpPr>
        <p:spPr>
          <a:xfrm>
            <a:off x="3428998" y="1371601"/>
            <a:ext cx="0" cy="1122219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7772398" y="1371601"/>
            <a:ext cx="623455" cy="112221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avec flèche 32"/>
          <p:cNvCxnSpPr>
            <a:stCxn id="32" idx="0"/>
            <a:endCxn id="32" idx="4"/>
          </p:cNvCxnSpPr>
          <p:nvPr/>
        </p:nvCxnSpPr>
        <p:spPr>
          <a:xfrm>
            <a:off x="8084126" y="1371601"/>
            <a:ext cx="0" cy="1122219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2" idx="1"/>
            <a:endCxn id="32" idx="5"/>
          </p:cNvCxnSpPr>
          <p:nvPr/>
        </p:nvCxnSpPr>
        <p:spPr>
          <a:xfrm>
            <a:off x="7863701" y="1535946"/>
            <a:ext cx="440849" cy="793529"/>
          </a:xfrm>
          <a:prstGeom prst="straightConnector1">
            <a:avLst/>
          </a:pr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381424" y="1158363"/>
                <a:ext cx="7369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4000" dirty="0">
                  <a:solidFill>
                    <a:schemeClr val="accent3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24" y="1158363"/>
                <a:ext cx="73693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8803009" y="1158363"/>
                <a:ext cx="5455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fr-FR" sz="4000" dirty="0">
                  <a:solidFill>
                    <a:schemeClr val="accent3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09" y="1158363"/>
                <a:ext cx="54559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361741" y="1129330"/>
                <a:ext cx="4259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3600" dirty="0">
                  <a:solidFill>
                    <a:srgbClr val="00B05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741" y="1129330"/>
                <a:ext cx="42595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avec flèche 34"/>
          <p:cNvCxnSpPr/>
          <p:nvPr/>
        </p:nvCxnSpPr>
        <p:spPr>
          <a:xfrm>
            <a:off x="5043055" y="2715488"/>
            <a:ext cx="19396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792204" y="2689782"/>
                <a:ext cx="4477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3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04" y="2689782"/>
                <a:ext cx="44775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 5"/>
          <p:cNvSpPr/>
          <p:nvPr/>
        </p:nvSpPr>
        <p:spPr>
          <a:xfrm rot="6020600">
            <a:off x="6954929" y="2358805"/>
            <a:ext cx="1072424" cy="1705451"/>
          </a:xfrm>
          <a:prstGeom prst="triangl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pic>
        <p:nvPicPr>
          <p:cNvPr id="18434" name="Picture 2" descr="Polarimétrie et activité optiq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01" y="2971799"/>
            <a:ext cx="43529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0385" y="1720392"/>
            <a:ext cx="6829969" cy="1801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2192000" cy="13438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de l’excès énantiomérique d’un mélange d’acide tartrique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89166" y="4976949"/>
            <a:ext cx="349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Polarimètre de Laurent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59" y="1138141"/>
            <a:ext cx="9525000" cy="5381625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-12621"/>
            <a:ext cx="12192000" cy="92702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Comparaison des propriétés acido-basiques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73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99184" y="2073240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fumarique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83674" y="2977605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989341" y="2439715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0">
            <a:off x="1834064" y="2170770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122089" y="157958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1899697" y="1863702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256759" y="2914105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306520" y="2443404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85953" y="227179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984361" y="227179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2425639" y="162245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4500000">
            <a:off x="2215355" y="154567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1083565" y="230781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1083565" y="2596460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877860" y="2904164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190718" y="3436087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8000000">
            <a:off x="2765716" y="3695492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860450" y="3388426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4020662" y="327270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784904" y="327270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3" name="Connecteur droit 82"/>
          <p:cNvCxnSpPr/>
          <p:nvPr/>
        </p:nvCxnSpPr>
        <p:spPr>
          <a:xfrm>
            <a:off x="3884108" y="3308726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884108" y="359737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2665590" y="400236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4500000">
            <a:off x="2877967" y="405940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2615893" y="386501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962213" y="4747191"/>
                <a:ext cx="44329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𝑒𝑏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=287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 </a:t>
                </a: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(&gt; 134,8 °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𝑠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𝑒𝑎𝑢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=6,3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𝑔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.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𝐿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−1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 (&lt;780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𝑔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.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𝐿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−1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13" y="4747191"/>
                <a:ext cx="4432944" cy="830997"/>
              </a:xfrm>
              <a:prstGeom prst="rect">
                <a:avLst/>
              </a:prstGeom>
              <a:blipFill>
                <a:blip r:embed="rId2"/>
                <a:stretch>
                  <a:fillRect t="-3676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cteur droit 66"/>
          <p:cNvCxnSpPr/>
          <p:nvPr/>
        </p:nvCxnSpPr>
        <p:spPr>
          <a:xfrm>
            <a:off x="4662690" y="5191010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368357" y="4653120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rot="18000000">
            <a:off x="4213080" y="4384175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4501105" y="379298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95" name="Connecteur droit 94"/>
          <p:cNvCxnSpPr/>
          <p:nvPr/>
        </p:nvCxnSpPr>
        <p:spPr>
          <a:xfrm flipV="1">
            <a:off x="4278713" y="4077107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4635775" y="5127510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3685536" y="4656809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3164969" y="448519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3363377" y="448519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00" name="Connecteur droit 99"/>
          <p:cNvCxnSpPr/>
          <p:nvPr/>
        </p:nvCxnSpPr>
        <p:spPr>
          <a:xfrm>
            <a:off x="4804655" y="383585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4500000">
            <a:off x="4594371" y="375907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3462581" y="4521219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3462581" y="4809865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256876" y="5117569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5569734" y="5649492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rot="18000000">
            <a:off x="5144732" y="590889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flipV="1">
            <a:off x="5239466" y="5601831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6399678" y="548610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6163920" y="548610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12" name="Connecteur droit 111"/>
          <p:cNvCxnSpPr/>
          <p:nvPr/>
        </p:nvCxnSpPr>
        <p:spPr>
          <a:xfrm>
            <a:off x="6263124" y="5522131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6263124" y="581077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044606" y="621576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rot="4500000">
            <a:off x="5256983" y="62728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4994909" y="607842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292059" y="3573343"/>
            <a:ext cx="330372" cy="27802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2901170" y="4162396"/>
            <a:ext cx="362615" cy="40854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6560736" y="3051980"/>
            <a:ext cx="536822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Toutes les 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liaisons hydrogènes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sont </a:t>
            </a:r>
            <a:r>
              <a:rPr lang="fr-FR" sz="24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moléculaires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les molécules sont fortement liées les unes aux autres.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7" name="Titre 1"/>
          <p:cNvSpPr>
            <a:spLocks noGrp="1"/>
          </p:cNvSpPr>
          <p:nvPr>
            <p:ph type="title"/>
          </p:nvPr>
        </p:nvSpPr>
        <p:spPr>
          <a:xfrm>
            <a:off x="0" y="-12621"/>
            <a:ext cx="12192000" cy="1357937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Comparaison des températures de fusion et de la solubilité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83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62728" y="3257127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maléique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997774" y="3625433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8000000">
            <a:off x="2479817" y="3356489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03441" y="3087543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8000000">
            <a:off x="1548164" y="2818598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3600000">
            <a:off x="2479816" y="2818598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836189" y="222741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95144" y="218928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93552" y="218928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1613797" y="2511530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970859" y="3561933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020620" y="3091232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915739" y="3041868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915739" y="3125606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546136" y="289477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00053" y="291962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98461" y="291962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2139739" y="227028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4500000">
            <a:off x="1929455" y="219350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7200000">
            <a:off x="2591815" y="2119707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900000">
            <a:off x="2705339" y="2300537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3600000">
            <a:off x="3840596" y="307613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900000">
            <a:off x="3790421" y="285225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97665" y="295564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97665" y="3244288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3715828" y="5722254"/>
                <a:ext cx="44329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𝑒𝑏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=134,8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 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(&lt;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287</m:t>
                    </m:r>
                  </m:oMath>
                </a14:m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𝑠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𝑒𝑎𝑢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=780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𝑔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.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𝐿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−1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 (&gt;6,3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𝑔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.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𝐿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−1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)</m:t>
                      </m:r>
                    </m:oMath>
                  </m:oMathPara>
                </a14:m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828" y="5722254"/>
                <a:ext cx="4432944" cy="830997"/>
              </a:xfrm>
              <a:prstGeom prst="rect">
                <a:avLst/>
              </a:prstGeom>
              <a:blipFill>
                <a:blip r:embed="rId2"/>
                <a:stretch>
                  <a:fillRect t="-3676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57"/>
          <p:cNvCxnSpPr/>
          <p:nvPr/>
        </p:nvCxnSpPr>
        <p:spPr>
          <a:xfrm>
            <a:off x="5613641" y="4143132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18000000">
            <a:off x="6095684" y="3874188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5319308" y="3605242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18000000">
            <a:off x="5164031" y="333629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3600000">
            <a:off x="6095683" y="333629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452056" y="274511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811011" y="270698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6009419" y="270698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5229664" y="3029229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5586726" y="4079632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4636487" y="3608931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6531606" y="3559567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6531606" y="3643305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7162003" y="3412473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4115920" y="343731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4314328" y="343731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95" name="Connecteur droit 94"/>
          <p:cNvCxnSpPr/>
          <p:nvPr/>
        </p:nvCxnSpPr>
        <p:spPr>
          <a:xfrm>
            <a:off x="5755606" y="278798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4500000">
            <a:off x="5545322" y="271120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7200000">
            <a:off x="6207682" y="26374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1800000">
            <a:off x="6307585" y="286057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rot="3600000">
            <a:off x="7456463" y="359383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18900000">
            <a:off x="7406288" y="336995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4413532" y="3473341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4413532" y="376198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569152" y="4455829"/>
            <a:ext cx="536822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partie des 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liaisons hydrogènes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sont </a:t>
            </a:r>
            <a:r>
              <a:rPr lang="fr-FR" sz="24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intra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moléculaires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les molécules sont plus faiblement liées entre elles.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>
            <a:off x="3857608" y="3165523"/>
            <a:ext cx="371376" cy="41118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V="1">
            <a:off x="5775269" y="2868109"/>
            <a:ext cx="202537" cy="896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144081" y="2342956"/>
            <a:ext cx="202537" cy="896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vers le bas 9"/>
          <p:cNvSpPr/>
          <p:nvPr/>
        </p:nvSpPr>
        <p:spPr>
          <a:xfrm>
            <a:off x="2188237" y="1809270"/>
            <a:ext cx="139841" cy="3909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Flèche vers le bas 106"/>
          <p:cNvSpPr/>
          <p:nvPr/>
        </p:nvSpPr>
        <p:spPr>
          <a:xfrm>
            <a:off x="5792459" y="2388525"/>
            <a:ext cx="139841" cy="3909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044503" y="2065117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intra</a:t>
            </a:r>
            <a:r>
              <a:rPr lang="fr-FR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moléculaires</a:t>
            </a:r>
            <a:endParaRPr lang="fr-FR" dirty="0"/>
          </a:p>
        </p:txBody>
      </p:sp>
      <p:sp>
        <p:nvSpPr>
          <p:cNvPr id="108" name="Rectangle 107"/>
          <p:cNvSpPr/>
          <p:nvPr/>
        </p:nvSpPr>
        <p:spPr>
          <a:xfrm>
            <a:off x="1466409" y="146094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intra</a:t>
            </a:r>
            <a:r>
              <a:rPr lang="fr-FR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moléculaires</a:t>
            </a:r>
            <a:endParaRPr lang="fr-FR" dirty="0"/>
          </a:p>
        </p:txBody>
      </p:sp>
      <p:sp>
        <p:nvSpPr>
          <p:cNvPr id="62" name="Titre 1"/>
          <p:cNvSpPr>
            <a:spLocks noGrp="1"/>
          </p:cNvSpPr>
          <p:nvPr>
            <p:ph type="title"/>
          </p:nvPr>
        </p:nvSpPr>
        <p:spPr>
          <a:xfrm>
            <a:off x="0" y="-12621"/>
            <a:ext cx="12192000" cy="1357937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Comparaison des températures de fusion et de la solubilité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92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435" r="49725"/>
          <a:stretch/>
        </p:blipFill>
        <p:spPr>
          <a:xfrm>
            <a:off x="300446" y="2123311"/>
            <a:ext cx="3828209" cy="41433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545063" y="1880474"/>
            <a:ext cx="333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Enantiomère R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ZoneTexte 35"/>
          <p:cNvSpPr txBox="1"/>
          <p:nvPr/>
        </p:nvSpPr>
        <p:spPr>
          <a:xfrm flipH="1">
            <a:off x="1101518" y="5843379"/>
            <a:ext cx="22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Récépteur A</a:t>
            </a:r>
            <a:endParaRPr lang="fr-FR" sz="32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719681" y="4795981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  <a:endParaRPr lang="fr-FR" sz="3200" b="1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-12621"/>
            <a:ext cx="12192000" cy="158697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Chiralité et Critères D’interaction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2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435"/>
          <a:stretch/>
        </p:blipFill>
        <p:spPr>
          <a:xfrm>
            <a:off x="300446" y="2123311"/>
            <a:ext cx="7987076" cy="41433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545063" y="1880474"/>
            <a:ext cx="333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Enantiomère R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5" name="ZoneTexte 34"/>
          <p:cNvSpPr txBox="1"/>
          <p:nvPr/>
        </p:nvSpPr>
        <p:spPr>
          <a:xfrm flipH="1">
            <a:off x="4943953" y="1880474"/>
            <a:ext cx="244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Enantiomère S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ZoneTexte 35"/>
          <p:cNvSpPr txBox="1"/>
          <p:nvPr/>
        </p:nvSpPr>
        <p:spPr>
          <a:xfrm flipH="1">
            <a:off x="1101518" y="5843379"/>
            <a:ext cx="22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Récépteur A</a:t>
            </a:r>
            <a:endParaRPr lang="fr-FR" sz="32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719681" y="4795981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  <a:endParaRPr lang="fr-FR" sz="3200" b="1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4849313" y="4795981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-12621"/>
            <a:ext cx="12192000" cy="158697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Chiralité et Critères D’interaction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24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Parallélogramme 3"/>
          <p:cNvSpPr/>
          <p:nvPr/>
        </p:nvSpPr>
        <p:spPr>
          <a:xfrm rot="16200000">
            <a:off x="3249486" y="3626317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32539" y="5319585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6" descr="Chiralité images libres de droit, photos de Chiralité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5" y="1954002"/>
            <a:ext cx="3532397" cy="35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hiralité images libres de droit, photos de Chiralité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4123" y="1954001"/>
            <a:ext cx="3532397" cy="35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435"/>
          <a:stretch/>
        </p:blipFill>
        <p:spPr>
          <a:xfrm>
            <a:off x="300446" y="2123311"/>
            <a:ext cx="7987076" cy="41433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545063" y="1880474"/>
            <a:ext cx="333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Enantiomère R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5" name="ZoneTexte 34"/>
          <p:cNvSpPr txBox="1"/>
          <p:nvPr/>
        </p:nvSpPr>
        <p:spPr>
          <a:xfrm flipH="1">
            <a:off x="4943953" y="1880474"/>
            <a:ext cx="244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Enantiomère S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ZoneTexte 35"/>
          <p:cNvSpPr txBox="1"/>
          <p:nvPr/>
        </p:nvSpPr>
        <p:spPr>
          <a:xfrm flipH="1">
            <a:off x="1101518" y="5843379"/>
            <a:ext cx="22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Récépteur A</a:t>
            </a:r>
            <a:endParaRPr lang="fr-FR" sz="32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4"/>
          <a:stretch/>
        </p:blipFill>
        <p:spPr>
          <a:xfrm>
            <a:off x="8255408" y="2123312"/>
            <a:ext cx="3616280" cy="38722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flipH="1">
            <a:off x="719681" y="4795981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  <a:endParaRPr lang="fr-FR" sz="3200" b="1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4849313" y="4795981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849761" y="4794840"/>
            <a:ext cx="64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</a:t>
            </a:r>
            <a:endParaRPr lang="fr-FR" sz="3200" b="1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9154691" y="5806128"/>
            <a:ext cx="22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Récepteur B</a:t>
            </a:r>
            <a:endParaRPr lang="fr-FR" sz="32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9019535" y="1880474"/>
            <a:ext cx="249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Enantiomère S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-12621"/>
            <a:ext cx="12192000" cy="158697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Chiralité et Critères D’interaction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15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sted-image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600930" y="1591473"/>
            <a:ext cx="2428068" cy="158094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100"/>
          <p:cNvSpPr/>
          <p:nvPr/>
        </p:nvSpPr>
        <p:spPr>
          <a:xfrm>
            <a:off x="2600930" y="6265321"/>
            <a:ext cx="223595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53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Configuration R</a:t>
            </a:r>
          </a:p>
        </p:txBody>
      </p:sp>
      <p:pic>
        <p:nvPicPr>
          <p:cNvPr id="27" name="pasted-image.tif"/>
          <p:cNvPicPr/>
          <p:nvPr/>
        </p:nvPicPr>
        <p:blipFill>
          <a:blip r:embed="rId3">
            <a:extLst/>
          </a:blip>
          <a:srcRect r="60822" b="4012"/>
          <a:stretch>
            <a:fillRect/>
          </a:stretch>
        </p:blipFill>
        <p:spPr>
          <a:xfrm>
            <a:off x="3333996" y="3843983"/>
            <a:ext cx="961934" cy="221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tif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7663058" y="1591473"/>
            <a:ext cx="2220530" cy="152969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108"/>
          <p:cNvSpPr/>
          <p:nvPr/>
        </p:nvSpPr>
        <p:spPr>
          <a:xfrm>
            <a:off x="7663058" y="6265322"/>
            <a:ext cx="232785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53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Configuration S</a:t>
            </a:r>
          </a:p>
        </p:txBody>
      </p:sp>
      <p:pic>
        <p:nvPicPr>
          <p:cNvPr id="30" name="pasted-image.tif"/>
          <p:cNvPicPr/>
          <p:nvPr/>
        </p:nvPicPr>
        <p:blipFill>
          <a:blip r:embed="rId3">
            <a:extLst/>
          </a:blip>
          <a:srcRect l="61803" b="4590"/>
          <a:stretch>
            <a:fillRect/>
          </a:stretch>
        </p:blipFill>
        <p:spPr>
          <a:xfrm>
            <a:off x="8292376" y="3800747"/>
            <a:ext cx="961893" cy="226318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99"/>
          <p:cNvSpPr/>
          <p:nvPr/>
        </p:nvSpPr>
        <p:spPr>
          <a:xfrm flipV="1">
            <a:off x="6294158" y="1669929"/>
            <a:ext cx="0" cy="48261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lvl="0">
              <a:defRPr sz="2400"/>
            </a:pPr>
            <a:endParaRPr sz="1687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ZoneTexte 31"/>
          <p:cNvSpPr txBox="1"/>
          <p:nvPr/>
        </p:nvSpPr>
        <p:spPr>
          <a:xfrm flipH="1">
            <a:off x="2731751" y="3172416"/>
            <a:ext cx="216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Odeur d’orange</a:t>
            </a:r>
            <a:endParaRPr lang="fr-FR" sz="2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3" name="ZoneTexte 32"/>
          <p:cNvSpPr txBox="1"/>
          <p:nvPr/>
        </p:nvSpPr>
        <p:spPr>
          <a:xfrm flipH="1">
            <a:off x="7967250" y="3168469"/>
            <a:ext cx="1719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Odeur de pin</a:t>
            </a:r>
            <a:endParaRPr lang="fr-FR" sz="2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-28134"/>
            <a:ext cx="12192000" cy="1496672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Chiralité et Critères D’interaction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11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40" y="2321430"/>
            <a:ext cx="8991600" cy="1645920"/>
          </a:xfrm>
          <a:ln>
            <a:noFill/>
          </a:ln>
        </p:spPr>
        <p:txBody>
          <a:bodyPr/>
          <a:lstStyle/>
          <a:p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Au cas où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34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>
            <a:off x="1339021" y="1893579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1718748" y="3668150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95691" y="1995054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1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 flipH="1">
            <a:off x="5306839" y="1995054"/>
            <a:ext cx="1861380" cy="4174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>
            <a:off x="1339021" y="1893579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1718748" y="3668150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95691" y="1995054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0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>
            <a:off x="1339021" y="1893579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5942329" y="2139583"/>
            <a:ext cx="389744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1718748" y="3668150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95691" y="1995054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 flipH="1">
            <a:off x="5306839" y="1995054"/>
            <a:ext cx="1861380" cy="417441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tif"/>
          <p:cNvPicPr/>
          <p:nvPr/>
        </p:nvPicPr>
        <p:blipFill>
          <a:blip r:embed="rId2">
            <a:extLst/>
          </a:blip>
          <a:srcRect r="60822" b="4012"/>
          <a:stretch>
            <a:fillRect/>
          </a:stretch>
        </p:blipFill>
        <p:spPr>
          <a:xfrm>
            <a:off x="9068871" y="2048783"/>
            <a:ext cx="1861459" cy="4094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>
            <a:off x="1339021" y="1893579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5942329" y="2139583"/>
            <a:ext cx="389744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1718748" y="3668150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95691" y="1995054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 flipH="1">
            <a:off x="5306839" y="1995054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lèche droite 9"/>
          <p:cNvSpPr/>
          <p:nvPr/>
        </p:nvSpPr>
        <p:spPr>
          <a:xfrm>
            <a:off x="7168219" y="3724829"/>
            <a:ext cx="1440872" cy="6511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967523" y="1902721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523" y="1902721"/>
                <a:ext cx="60112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2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tif"/>
          <p:cNvPicPr/>
          <p:nvPr/>
        </p:nvPicPr>
        <p:blipFill>
          <a:blip r:embed="rId2">
            <a:extLst/>
          </a:blip>
          <a:srcRect r="60822" b="4012"/>
          <a:stretch>
            <a:fillRect/>
          </a:stretch>
        </p:blipFill>
        <p:spPr>
          <a:xfrm>
            <a:off x="9068871" y="2048783"/>
            <a:ext cx="1861459" cy="4094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>
            <a:off x="1339021" y="1893579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5942329" y="2139583"/>
            <a:ext cx="389744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1718748" y="3668150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95691" y="1995054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 flipH="1">
            <a:off x="5306839" y="1995054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lèche droite 9"/>
          <p:cNvSpPr/>
          <p:nvPr/>
        </p:nvSpPr>
        <p:spPr>
          <a:xfrm>
            <a:off x="7168219" y="3724829"/>
            <a:ext cx="1440872" cy="6511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122218" y="1547623"/>
            <a:ext cx="2404257" cy="500557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616806" y="1593328"/>
            <a:ext cx="2404257" cy="500557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967523" y="1902721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523" y="1902721"/>
                <a:ext cx="60112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tif"/>
          <p:cNvPicPr/>
          <p:nvPr/>
        </p:nvPicPr>
        <p:blipFill>
          <a:blip r:embed="rId2">
            <a:extLst/>
          </a:blip>
          <a:srcRect r="60822" b="4012"/>
          <a:stretch>
            <a:fillRect/>
          </a:stretch>
        </p:blipFill>
        <p:spPr>
          <a:xfrm>
            <a:off x="9068871" y="2048783"/>
            <a:ext cx="1861459" cy="4094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>
            <a:off x="1339021" y="1893579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5942329" y="2139583"/>
            <a:ext cx="389744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Parallélogramme 6"/>
          <p:cNvSpPr/>
          <p:nvPr/>
        </p:nvSpPr>
        <p:spPr>
          <a:xfrm rot="16200000">
            <a:off x="1718748" y="3668150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95691" y="1995054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 flipH="1">
            <a:off x="5306839" y="1995054"/>
            <a:ext cx="1861380" cy="417441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lèche droite 9"/>
          <p:cNvSpPr/>
          <p:nvPr/>
        </p:nvSpPr>
        <p:spPr>
          <a:xfrm>
            <a:off x="7168219" y="3724829"/>
            <a:ext cx="1440872" cy="6511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122218" y="1547623"/>
            <a:ext cx="2404257" cy="500557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616806" y="1593328"/>
            <a:ext cx="2404257" cy="500557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967523" y="1902721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523" y="1902721"/>
                <a:ext cx="60112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2338400" y="4853860"/>
            <a:ext cx="751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et A’ ne sont pas superposables</a:t>
            </a:r>
            <a:endParaRPr lang="fr-FR" sz="4000" b="1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9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050" name="Picture 2" descr="Crabe Violoniste Banque d'images et photos libres de droit - i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6" r="7879" b="8255"/>
          <a:stretch/>
        </p:blipFill>
        <p:spPr bwMode="auto">
          <a:xfrm>
            <a:off x="228414" y="2633196"/>
            <a:ext cx="5370013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élogramme 3"/>
          <p:cNvSpPr/>
          <p:nvPr/>
        </p:nvSpPr>
        <p:spPr>
          <a:xfrm rot="16200000">
            <a:off x="3249486" y="3626317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32539" y="5319585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rabe Violoniste Banque d'images et photos libres de droit - i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6" r="7879" b="8255"/>
          <a:stretch/>
        </p:blipFill>
        <p:spPr bwMode="auto">
          <a:xfrm flipH="1">
            <a:off x="6096000" y="2633196"/>
            <a:ext cx="5370013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7818" y="4040340"/>
            <a:ext cx="3952010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position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Position des 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8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7818" y="4040340"/>
            <a:ext cx="3952010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position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Position des 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0"/>
          <a:stretch/>
        </p:blipFill>
        <p:spPr bwMode="auto">
          <a:xfrm>
            <a:off x="4204856" y="5224894"/>
            <a:ext cx="1198418" cy="11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086206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Propan-2-ol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File:Propan-1-ol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8" y="5475433"/>
            <a:ext cx="1922607" cy="5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6192982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Propan-1-ol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016413" y="4984178"/>
            <a:ext cx="3968139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7818" y="4040340"/>
            <a:ext cx="3952010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position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Position des 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0"/>
          <a:stretch/>
        </p:blipFill>
        <p:spPr bwMode="auto">
          <a:xfrm>
            <a:off x="4204856" y="5224894"/>
            <a:ext cx="1198418" cy="11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086206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Propan-2-ol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File:Propan-1-ol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8" y="5475433"/>
            <a:ext cx="1922607" cy="5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6192982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Propan-1-ol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016413" y="4984178"/>
            <a:ext cx="3968139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617216" y="5094735"/>
            <a:ext cx="672159" cy="5080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6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7818" y="4040340"/>
            <a:ext cx="3952010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position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Position des 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0"/>
          <a:stretch/>
        </p:blipFill>
        <p:spPr bwMode="auto">
          <a:xfrm>
            <a:off x="4204856" y="5224894"/>
            <a:ext cx="1198418" cy="11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086206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Propan-2-ol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File:Propan-1-ol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8" y="5475433"/>
            <a:ext cx="1922607" cy="5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6192982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Propan-1-ol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016413" y="4984178"/>
            <a:ext cx="3968139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617216" y="5094735"/>
            <a:ext cx="672159" cy="5080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164170" y="5388676"/>
            <a:ext cx="672159" cy="5080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2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53845" y="4040340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fonction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7818" y="4040340"/>
            <a:ext cx="3952010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position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Position des 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0"/>
          <a:stretch/>
        </p:blipFill>
        <p:spPr bwMode="auto">
          <a:xfrm>
            <a:off x="4204856" y="5224894"/>
            <a:ext cx="1198418" cy="11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086206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Propan-2-ol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File:Propan-1-ol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8" y="5475433"/>
            <a:ext cx="1922607" cy="5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6192982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Propan-1-ol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016413" y="4984178"/>
            <a:ext cx="3968139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8253845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53845" y="4040340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fonction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7818" y="4040340"/>
            <a:ext cx="3952010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position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Position des 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0"/>
          <a:stretch/>
        </p:blipFill>
        <p:spPr bwMode="auto">
          <a:xfrm>
            <a:off x="4204856" y="5224894"/>
            <a:ext cx="1198418" cy="11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086206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Propan-2-ol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File:Propan-1-ol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8" y="5475433"/>
            <a:ext cx="1922607" cy="5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6192982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Propan-1-ol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Butanone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08" y="5203180"/>
            <a:ext cx="1375008" cy="9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8533908" y="6268972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Butanone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File:Butanal-skeletal.png - Wikimedia Commo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9590" r="29188"/>
          <a:stretch/>
        </p:blipFill>
        <p:spPr bwMode="auto">
          <a:xfrm>
            <a:off x="10030727" y="5377484"/>
            <a:ext cx="1688144" cy="9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10737512" y="626897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Butanal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016413" y="4984178"/>
            <a:ext cx="3968139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10" descr="Butanone — Wikipéd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6" b="67313"/>
          <a:stretch/>
        </p:blipFill>
        <p:spPr bwMode="auto">
          <a:xfrm>
            <a:off x="11197921" y="5032578"/>
            <a:ext cx="935466" cy="3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8253845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53845" y="4040340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fonction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7818" y="4040340"/>
            <a:ext cx="3952010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position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Position des 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0"/>
          <a:stretch/>
        </p:blipFill>
        <p:spPr bwMode="auto">
          <a:xfrm>
            <a:off x="4204856" y="5224894"/>
            <a:ext cx="1198418" cy="11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086206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Propan-2-ol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File:Propan-1-ol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8" y="5475433"/>
            <a:ext cx="1922607" cy="5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6192982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Propan-1-ol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Butanone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08" y="5203180"/>
            <a:ext cx="1375008" cy="9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8533908" y="6268972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Butanone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File:Butanal-skeletal.png - Wikimedia Commo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9590" r="29188"/>
          <a:stretch/>
        </p:blipFill>
        <p:spPr bwMode="auto">
          <a:xfrm>
            <a:off x="10030727" y="5377484"/>
            <a:ext cx="1688144" cy="9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10737512" y="626897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Butanal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016413" y="4984178"/>
            <a:ext cx="3968139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10" descr="Butanone — Wikipéd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6" b="67313"/>
          <a:stretch/>
        </p:blipFill>
        <p:spPr bwMode="auto">
          <a:xfrm>
            <a:off x="11197921" y="5032578"/>
            <a:ext cx="935466" cy="3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lipse 31"/>
          <p:cNvSpPr/>
          <p:nvPr/>
        </p:nvSpPr>
        <p:spPr>
          <a:xfrm>
            <a:off x="8686800" y="5092023"/>
            <a:ext cx="672159" cy="10366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5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8253845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67345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0390908" y="362816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967346" y="3602182"/>
            <a:ext cx="8451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791691" y="3337216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978236" y="3574472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227" y="4042069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chaîne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Chaîne carbonée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53845" y="4040340"/>
            <a:ext cx="3706092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fonction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17818" y="4040340"/>
            <a:ext cx="3952010" cy="9438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position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Position des fonctions différentes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2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0"/>
          <a:stretch/>
        </p:blipFill>
        <p:spPr bwMode="auto">
          <a:xfrm>
            <a:off x="4204856" y="5224894"/>
            <a:ext cx="1198418" cy="11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086206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Propan-2-ol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1"/>
          <a:stretch/>
        </p:blipFill>
        <p:spPr bwMode="auto">
          <a:xfrm>
            <a:off x="207818" y="5371754"/>
            <a:ext cx="1759527" cy="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440609" y="616853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8" name="Picture 2" descr="Différentes façons de représenter une molécule [Nomenclature en chimie  organiqu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r="33268"/>
          <a:stretch/>
        </p:blipFill>
        <p:spPr bwMode="auto">
          <a:xfrm>
            <a:off x="2464792" y="5189324"/>
            <a:ext cx="1174172" cy="8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96162" y="6168532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Méthylpropane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File:Propan-1-ol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8" y="5475433"/>
            <a:ext cx="1922607" cy="5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6192982" y="640924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Propan-1-ol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Butanone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08" y="5203180"/>
            <a:ext cx="1375008" cy="9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8533908" y="6268972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Butanone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File:Butanal-skeletal.png - Wikimedia Commo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9590" r="29188"/>
          <a:stretch/>
        </p:blipFill>
        <p:spPr bwMode="auto">
          <a:xfrm>
            <a:off x="10030727" y="5377484"/>
            <a:ext cx="1688144" cy="9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10737512" y="626897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Butanal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7" y="4984178"/>
            <a:ext cx="3706092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016413" y="4984178"/>
            <a:ext cx="3968139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10" descr="Butanone — Wikipéd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6" b="67313"/>
          <a:stretch/>
        </p:blipFill>
        <p:spPr bwMode="auto">
          <a:xfrm>
            <a:off x="11197921" y="5032578"/>
            <a:ext cx="935466" cy="3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lipse 31"/>
          <p:cNvSpPr/>
          <p:nvPr/>
        </p:nvSpPr>
        <p:spPr>
          <a:xfrm>
            <a:off x="8686800" y="5092023"/>
            <a:ext cx="672159" cy="10366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1348683" y="4988870"/>
            <a:ext cx="672159" cy="10366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8291" y="4894129"/>
            <a:ext cx="5015345" cy="19047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1964" y="180110"/>
            <a:ext cx="5444836" cy="1066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</a:t>
            </a:r>
          </a:p>
          <a:p>
            <a:pPr algn="ctr"/>
            <a:r>
              <a:rPr lang="fr-FR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brute</a:t>
            </a:r>
            <a:endParaRPr lang="fr-FR" sz="28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17127" y="1972542"/>
            <a:ext cx="6539346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Stéréoisomères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Même formule semi-développée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727" y="1979471"/>
            <a:ext cx="4918364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Isomères de constitution </a:t>
            </a:r>
          </a:p>
          <a:p>
            <a:pPr algn="ctr"/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semi-développée différente</a:t>
            </a:r>
            <a:endParaRPr lang="fr-FR" sz="2400" i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58292" y="3771905"/>
            <a:ext cx="5015345" cy="11222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Stéréoisomères de conformation</a:t>
            </a:r>
          </a:p>
          <a:p>
            <a:pPr algn="ctr"/>
            <a:r>
              <a:rPr lang="fr-FR" sz="20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Passage par rotation autour d’une liaison simple</a:t>
            </a:r>
          </a:p>
        </p:txBody>
      </p:sp>
      <p:cxnSp>
        <p:nvCxnSpPr>
          <p:cNvPr id="59" name="Connecteur droit 58"/>
          <p:cNvCxnSpPr>
            <a:stCxn id="45" idx="0"/>
          </p:cNvCxnSpPr>
          <p:nvPr/>
        </p:nvCxnSpPr>
        <p:spPr>
          <a:xfrm flipV="1">
            <a:off x="2770909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8686800" y="1510145"/>
            <a:ext cx="0" cy="469326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2770909" y="1537855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endCxn id="2" idx="2"/>
          </p:cNvCxnSpPr>
          <p:nvPr/>
        </p:nvCxnSpPr>
        <p:spPr>
          <a:xfrm flipV="1">
            <a:off x="5964382" y="1246909"/>
            <a:ext cx="0" cy="2909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5230091" y="3406491"/>
            <a:ext cx="0" cy="360000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11145982" y="3406491"/>
            <a:ext cx="0" cy="360000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 flipV="1">
            <a:off x="5230091" y="3434201"/>
            <a:ext cx="59158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8506691" y="3309505"/>
            <a:ext cx="0" cy="1080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58290" y="4887200"/>
            <a:ext cx="5015346" cy="1825180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362546" y="6155481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Différents degrés de description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205345" y="3332018"/>
                <a:ext cx="123662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fr-FR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sz="4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3332018"/>
                <a:ext cx="1236621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5351427" y="3567545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51427" y="2514599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01354" y="3561922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75852" y="3564530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63220" y="4620491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659441" y="3567545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59441" y="2514599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821488" y="4051118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590311" y="4213140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165900" y="4706044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cxnSp>
        <p:nvCxnSpPr>
          <p:cNvPr id="6" name="Connecteur droit 5"/>
          <p:cNvCxnSpPr>
            <a:stCxn id="13" idx="0"/>
          </p:cNvCxnSpPr>
          <p:nvPr/>
        </p:nvCxnSpPr>
        <p:spPr>
          <a:xfrm flipV="1">
            <a:off x="9920891" y="3061855"/>
            <a:ext cx="0" cy="505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5625701" y="3056232"/>
            <a:ext cx="0" cy="505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5637494" y="4100999"/>
            <a:ext cx="0" cy="505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798280" y="3860445"/>
            <a:ext cx="497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6003627" y="3855472"/>
            <a:ext cx="4977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13" idx="1"/>
          </p:cNvCxnSpPr>
          <p:nvPr/>
        </p:nvCxnSpPr>
        <p:spPr>
          <a:xfrm flipV="1">
            <a:off x="9161714" y="3921488"/>
            <a:ext cx="497727" cy="427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isocèle 22"/>
          <p:cNvSpPr/>
          <p:nvPr/>
        </p:nvSpPr>
        <p:spPr>
          <a:xfrm rot="20108160">
            <a:off x="10095137" y="4025091"/>
            <a:ext cx="226887" cy="63974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>
            <a:stCxn id="13" idx="3"/>
          </p:cNvCxnSpPr>
          <p:nvPr/>
        </p:nvCxnSpPr>
        <p:spPr>
          <a:xfrm flipV="1">
            <a:off x="10182341" y="3855472"/>
            <a:ext cx="25648" cy="66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0374249" y="3924747"/>
            <a:ext cx="99793" cy="215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0620210" y="3971285"/>
            <a:ext cx="201278" cy="397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10498939" y="3943575"/>
            <a:ext cx="136909" cy="307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10279321" y="3874300"/>
            <a:ext cx="64272" cy="158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01779" y="5328377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Formule brute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269666" y="5328377"/>
            <a:ext cx="4546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Représentation développée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932627" y="5334706"/>
            <a:ext cx="415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Représentation de Cram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07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Parallélogramme 3"/>
          <p:cNvSpPr/>
          <p:nvPr/>
        </p:nvSpPr>
        <p:spPr>
          <a:xfrm rot="16200000">
            <a:off x="3249486" y="3626317"/>
            <a:ext cx="5195455" cy="954401"/>
          </a:xfrm>
          <a:prstGeom prst="parallelogram">
            <a:avLst>
              <a:gd name="adj" fmla="val 77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32539" y="5319585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Pasteur et la chiralité molécula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6"/>
          <a:stretch/>
        </p:blipFill>
        <p:spPr bwMode="auto">
          <a:xfrm>
            <a:off x="1642850" y="1789872"/>
            <a:ext cx="240509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steur et la chiralité molécula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7"/>
          <a:stretch/>
        </p:blipFill>
        <p:spPr bwMode="auto">
          <a:xfrm>
            <a:off x="7418256" y="1789872"/>
            <a:ext cx="258757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693629" y="1983969"/>
                <a:ext cx="9444446" cy="358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3600" b="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3600" b="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sSubSup>
                        <m:sSubSupPr>
                          <m:ctrlP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d>
                        <m:dPr>
                          <m:ctrlP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36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36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sSubSup>
                            <m:sSubSupPr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</m:num>
                        <m:den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6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29" y="1983969"/>
                <a:ext cx="9444446" cy="35870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1"/>
            <a:ext cx="12192000" cy="13438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de l’excès énantiomérique d’un mélange d’acide tartrique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Arc 4"/>
          <p:cNvSpPr/>
          <p:nvPr/>
        </p:nvSpPr>
        <p:spPr>
          <a:xfrm>
            <a:off x="6415852" y="3615191"/>
            <a:ext cx="1316182" cy="1312249"/>
          </a:xfrm>
          <a:prstGeom prst="arc">
            <a:avLst>
              <a:gd name="adj1" fmla="val 16200000"/>
              <a:gd name="adj2" fmla="val 5515167"/>
            </a:avLst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37211" y="2629359"/>
                <a:ext cx="2751651" cy="624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3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fr-FR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3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fr-FR" sz="3200" dirty="0">
                  <a:solidFill>
                    <a:schemeClr val="accent3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211" y="2629359"/>
                <a:ext cx="2751651" cy="624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37211" y="3903738"/>
                <a:ext cx="260597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3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fr-FR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fr-FR" sz="3200" dirty="0" smtClean="0">
                  <a:solidFill>
                    <a:schemeClr val="accent3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fr-FR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fr-FR" sz="3200" dirty="0">
                  <a:solidFill>
                    <a:schemeClr val="accent3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211" y="3903738"/>
                <a:ext cx="2605970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ouvrante 7"/>
          <p:cNvSpPr/>
          <p:nvPr/>
        </p:nvSpPr>
        <p:spPr>
          <a:xfrm rot="16200000">
            <a:off x="5276572" y="4684801"/>
            <a:ext cx="432343" cy="1925782"/>
          </a:xfrm>
          <a:prstGeom prst="leftBrace">
            <a:avLst>
              <a:gd name="adj1" fmla="val 68103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779986" y="6075057"/>
                <a:ext cx="56354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𝑒𝑥𝑐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è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é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𝑛𝑎𝑛𝑡𝑖𝑜𝑚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𝑟𝑖𝑞𝑢𝑒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𝑒𝑒</m:t>
                      </m:r>
                      <m:r>
                        <a:rPr lang="fr-FR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dirty="0">
                  <a:solidFill>
                    <a:schemeClr val="accent2">
                      <a:lumMod val="7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986" y="6075057"/>
                <a:ext cx="5635453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6415852" y="2313432"/>
            <a:ext cx="1272146" cy="1142273"/>
          </a:xfrm>
          <a:prstGeom prst="arc">
            <a:avLst>
              <a:gd name="adj1" fmla="val 16200000"/>
              <a:gd name="adj2" fmla="val 5515167"/>
            </a:avLst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68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Chiralité : L’expérience </a:t>
            </a:r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Pasteur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32" y="1507388"/>
            <a:ext cx="4152900" cy="5067300"/>
          </a:xfrm>
          <a:prstGeom prst="rect">
            <a:avLst/>
          </a:prstGeom>
        </p:spPr>
      </p:pic>
      <p:pic>
        <p:nvPicPr>
          <p:cNvPr id="1026" name="Picture 2" descr="Pasteur et la chiralité molécul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79" y="4041038"/>
            <a:ext cx="3169517" cy="25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ide tartrique — Wiktionn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27" y="1658295"/>
            <a:ext cx="3262403" cy="19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tif"/>
          <p:cNvPicPr/>
          <p:nvPr/>
        </p:nvPicPr>
        <p:blipFill>
          <a:blip r:embed="rId2">
            <a:extLst/>
          </a:blip>
          <a:srcRect r="60822" b="4012"/>
          <a:stretch>
            <a:fillRect/>
          </a:stretch>
        </p:blipFill>
        <p:spPr>
          <a:xfrm>
            <a:off x="9343276" y="2342850"/>
            <a:ext cx="1405372" cy="3011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>
            <a:off x="1667497" y="2210497"/>
            <a:ext cx="1322899" cy="29667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Notion de chiralité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5719039" y="2186812"/>
            <a:ext cx="389744" cy="55463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rcRect l="61803" b="4590"/>
          <a:stretch>
            <a:fillRect/>
          </a:stretch>
        </p:blipFill>
        <p:spPr>
          <a:xfrm flipH="1">
            <a:off x="5331948" y="2342850"/>
            <a:ext cx="1312584" cy="29436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lèche droite 9"/>
          <p:cNvSpPr/>
          <p:nvPr/>
        </p:nvSpPr>
        <p:spPr>
          <a:xfrm>
            <a:off x="7182804" y="3368310"/>
            <a:ext cx="1440872" cy="6511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79" y="1893579"/>
                <a:ext cx="47307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81" y="1801348"/>
                <a:ext cx="6011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9042713" y="1804240"/>
                <a:ext cx="601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713" y="1804240"/>
                <a:ext cx="601127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arallélogramme 15"/>
          <p:cNvSpPr/>
          <p:nvPr/>
        </p:nvSpPr>
        <p:spPr>
          <a:xfrm rot="16200000">
            <a:off x="2245487" y="3141410"/>
            <a:ext cx="4141977" cy="954401"/>
          </a:xfrm>
          <a:prstGeom prst="parallelogram">
            <a:avLst>
              <a:gd name="adj" fmla="val 774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401801" y="1612228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Miroir plan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1182</TotalTime>
  <Words>1542</Words>
  <Application>Microsoft Office PowerPoint</Application>
  <PresentationFormat>Grand écran</PresentationFormat>
  <Paragraphs>1021</Paragraphs>
  <Slides>70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7" baseType="lpstr">
      <vt:lpstr>Amiri</vt:lpstr>
      <vt:lpstr>Arial</vt:lpstr>
      <vt:lpstr>Calibri</vt:lpstr>
      <vt:lpstr>Cambria Math</vt:lpstr>
      <vt:lpstr>Gill Sans MT</vt:lpstr>
      <vt:lpstr>Times New Roman</vt:lpstr>
      <vt:lpstr>Parcel</vt:lpstr>
      <vt:lpstr>Structure Spatiale des Molécules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Liaison double asymétrique : diastéréoisomérie Z,E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Comparaison des températures de fusion et de la solubilité</vt:lpstr>
      <vt:lpstr>Comparaison des températures de fusion et de la solubilité</vt:lpstr>
      <vt:lpstr>Chiralité et Critères D’interaction</vt:lpstr>
      <vt:lpstr>Chiralité et Critères D’interaction</vt:lpstr>
      <vt:lpstr>Chiralité et Critères D’interaction</vt:lpstr>
      <vt:lpstr>Chiralité et Critères D’interaction</vt:lpstr>
      <vt:lpstr>Au cas où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Spatiale des Molécules</dc:title>
  <dc:creator>DIHYA</dc:creator>
  <cp:lastModifiedBy>Elio Thellier</cp:lastModifiedBy>
  <cp:revision>83</cp:revision>
  <dcterms:created xsi:type="dcterms:W3CDTF">2021-05-09T17:48:49Z</dcterms:created>
  <dcterms:modified xsi:type="dcterms:W3CDTF">2021-06-15T10:13:43Z</dcterms:modified>
</cp:coreProperties>
</file>