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35"/>
  </p:notesMasterIdLst>
  <p:sldIdLst>
    <p:sldId id="256" r:id="rId2"/>
    <p:sldId id="265" r:id="rId3"/>
    <p:sldId id="264" r:id="rId4"/>
    <p:sldId id="266" r:id="rId5"/>
    <p:sldId id="267" r:id="rId6"/>
    <p:sldId id="271" r:id="rId7"/>
    <p:sldId id="273" r:id="rId8"/>
    <p:sldId id="276" r:id="rId9"/>
    <p:sldId id="275" r:id="rId10"/>
    <p:sldId id="277" r:id="rId11"/>
    <p:sldId id="270" r:id="rId12"/>
    <p:sldId id="263" r:id="rId13"/>
    <p:sldId id="278" r:id="rId14"/>
    <p:sldId id="281" r:id="rId15"/>
    <p:sldId id="279" r:id="rId16"/>
    <p:sldId id="280" r:id="rId17"/>
    <p:sldId id="261" r:id="rId18"/>
    <p:sldId id="269" r:id="rId19"/>
    <p:sldId id="260" r:id="rId20"/>
    <p:sldId id="257" r:id="rId21"/>
    <p:sldId id="268" r:id="rId22"/>
    <p:sldId id="258" r:id="rId23"/>
    <p:sldId id="259" r:id="rId24"/>
    <p:sldId id="285" r:id="rId25"/>
    <p:sldId id="289" r:id="rId26"/>
    <p:sldId id="293" r:id="rId27"/>
    <p:sldId id="294" r:id="rId28"/>
    <p:sldId id="298" r:id="rId29"/>
    <p:sldId id="299" r:id="rId30"/>
    <p:sldId id="282" r:id="rId31"/>
    <p:sldId id="283" r:id="rId32"/>
    <p:sldId id="284" r:id="rId33"/>
    <p:sldId id="26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BFF"/>
    <a:srgbClr val="FFFFC6"/>
    <a:srgbClr val="BAFFBA"/>
    <a:srgbClr val="FF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2T09:14:33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0,'7369'0,"6861"0,-14204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7T19:57:47.0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0,'7369'0,"6861"0,-14204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2T09:14:33.4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1,'0'12354,"0"-12304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2T11:10:42.0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0,'7369'0,"6861"0,-14204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2T11:11:25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1,'0'12355,"0"-12306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2T11:11:35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1,'0'12380,"0"-12330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2T11:12:11.0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1,'0'12404,"0"-12354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2T11:15:43.0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0,'7369'0,"6861"0,-14204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2T11:16:16.7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0,'7369'0,"6861"0,-14204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2T11:19:02.2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1,'0'12351,"0"-12301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257E2-6DBD-42CF-95A1-4AC8C31424FA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8CC40-AE0C-41AB-9F35-DCC4D338C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82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DCE7BD-3BFE-4B6D-8FD4-9D0B906BB230}" type="slidenum">
              <a:t>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41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35797DE-BE17-4F03-85C1-0245E0C8FC1B}" type="slidenum">
              <a:t>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67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858BD39-96C2-4E41-A3F5-BFF12FA356B0}" type="slidenum">
              <a:t>5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00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5.xml"/><Relationship Id="rId18" Type="http://schemas.openxmlformats.org/officeDocument/2006/relationships/image" Target="../media/image49.png"/><Relationship Id="rId26" Type="http://schemas.openxmlformats.org/officeDocument/2006/relationships/image" Target="../media/image55.png"/><Relationship Id="rId3" Type="http://schemas.openxmlformats.org/officeDocument/2006/relationships/customXml" Target="../ink/ink1.xml"/><Relationship Id="rId21" Type="http://schemas.openxmlformats.org/officeDocument/2006/relationships/image" Target="../media/image52.png"/><Relationship Id="rId34" Type="http://schemas.openxmlformats.org/officeDocument/2006/relationships/image" Target="../media/image61.png"/><Relationship Id="rId7" Type="http://schemas.openxmlformats.org/officeDocument/2006/relationships/image" Target="../media/image42.png"/><Relationship Id="rId12" Type="http://schemas.openxmlformats.org/officeDocument/2006/relationships/image" Target="../media/image45.emf"/><Relationship Id="rId17" Type="http://schemas.openxmlformats.org/officeDocument/2006/relationships/image" Target="../media/image48.png"/><Relationship Id="rId25" Type="http://schemas.openxmlformats.org/officeDocument/2006/relationships/customXml" Target="../ink/ink8.xml"/><Relationship Id="rId33" Type="http://schemas.openxmlformats.org/officeDocument/2006/relationships/image" Target="../media/image60.png"/><Relationship Id="rId2" Type="http://schemas.openxmlformats.org/officeDocument/2006/relationships/image" Target="../media/image27.png"/><Relationship Id="rId16" Type="http://schemas.openxmlformats.org/officeDocument/2006/relationships/image" Target="../media/image47.emf"/><Relationship Id="rId20" Type="http://schemas.openxmlformats.org/officeDocument/2006/relationships/image" Target="../media/image51.png"/><Relationship Id="rId29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11" Type="http://schemas.openxmlformats.org/officeDocument/2006/relationships/customXml" Target="../ink/ink4.xml"/><Relationship Id="rId24" Type="http://schemas.openxmlformats.org/officeDocument/2006/relationships/image" Target="../media/image54.emf"/><Relationship Id="rId32" Type="http://schemas.openxmlformats.org/officeDocument/2006/relationships/image" Target="../media/image59.png"/><Relationship Id="rId5" Type="http://schemas.openxmlformats.org/officeDocument/2006/relationships/customXml" Target="../ink/ink2.xml"/><Relationship Id="rId15" Type="http://schemas.openxmlformats.org/officeDocument/2006/relationships/customXml" Target="../ink/ink6.xml"/><Relationship Id="rId23" Type="http://schemas.openxmlformats.org/officeDocument/2006/relationships/customXml" Target="../ink/ink7.xml"/><Relationship Id="rId28" Type="http://schemas.openxmlformats.org/officeDocument/2006/relationships/image" Target="../media/image57.png"/><Relationship Id="rId36" Type="http://schemas.openxmlformats.org/officeDocument/2006/relationships/image" Target="../media/image63.png"/><Relationship Id="rId10" Type="http://schemas.openxmlformats.org/officeDocument/2006/relationships/customXml" Target="../ink/ink3.xml"/><Relationship Id="rId19" Type="http://schemas.openxmlformats.org/officeDocument/2006/relationships/image" Target="../media/image50.png"/><Relationship Id="rId31" Type="http://schemas.openxmlformats.org/officeDocument/2006/relationships/customXml" Target="../ink/ink10.xml"/><Relationship Id="rId4" Type="http://schemas.openxmlformats.org/officeDocument/2006/relationships/image" Target="../media/image40.emf"/><Relationship Id="rId9" Type="http://schemas.openxmlformats.org/officeDocument/2006/relationships/image" Target="../media/image44.png"/><Relationship Id="rId14" Type="http://schemas.openxmlformats.org/officeDocument/2006/relationships/image" Target="../media/image46.emf"/><Relationship Id="rId22" Type="http://schemas.openxmlformats.org/officeDocument/2006/relationships/image" Target="../media/image53.png"/><Relationship Id="rId27" Type="http://schemas.openxmlformats.org/officeDocument/2006/relationships/image" Target="../media/image56.png"/><Relationship Id="rId30" Type="http://schemas.openxmlformats.org/officeDocument/2006/relationships/image" Target="../media/image58.emf"/><Relationship Id="rId35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9.png"/><Relationship Id="rId7" Type="http://schemas.openxmlformats.org/officeDocument/2006/relationships/image" Target="../media/image41.png"/><Relationship Id="rId12" Type="http://schemas.openxmlformats.org/officeDocument/2006/relationships/image" Target="../media/image7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749040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4800" cap="none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Classification Périodique</a:t>
            </a:r>
            <a:endParaRPr lang="fr-FR" sz="4800" cap="none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917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17282" t="77048" r="5500" b="1384"/>
          <a:stretch/>
        </p:blipFill>
        <p:spPr>
          <a:xfrm>
            <a:off x="2407909" y="5166508"/>
            <a:ext cx="8426548" cy="13705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21869"/>
              </p:ext>
            </p:extLst>
          </p:nvPr>
        </p:nvGraphicFramePr>
        <p:xfrm>
          <a:off x="2391512" y="5237224"/>
          <a:ext cx="8392174" cy="128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1">
                  <a:extLst>
                    <a:ext uri="{9D8B030D-6E8A-4147-A177-3AD203B41FA5}">
                      <a16:colId xmlns:a16="http://schemas.microsoft.com/office/drawing/2014/main" xmlns="" val="8371905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51377816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5560198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4450318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8670868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24912922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14055877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06578429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1636760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4283902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002320361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11651645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6762956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741539294"/>
                    </a:ext>
                  </a:extLst>
                </a:gridCol>
              </a:tblGrid>
              <a:tr h="6412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657322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6698259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12751" b="23605"/>
          <a:stretch/>
        </p:blipFill>
        <p:spPr>
          <a:xfrm>
            <a:off x="493960" y="1167618"/>
            <a:ext cx="10912594" cy="402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1003" b="87880"/>
          <a:stretch/>
        </p:blipFill>
        <p:spPr>
          <a:xfrm>
            <a:off x="493960" y="505741"/>
            <a:ext cx="10912594" cy="70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94073" t="77282" r="125" b="1384"/>
          <a:stretch/>
        </p:blipFill>
        <p:spPr>
          <a:xfrm>
            <a:off x="1784247" y="3784959"/>
            <a:ext cx="633046" cy="13497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8951"/>
              </p:ext>
            </p:extLst>
          </p:nvPr>
        </p:nvGraphicFramePr>
        <p:xfrm>
          <a:off x="2391508" y="2509793"/>
          <a:ext cx="5397309" cy="256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01">
                  <a:extLst>
                    <a:ext uri="{9D8B030D-6E8A-4147-A177-3AD203B41FA5}">
                      <a16:colId xmlns:a16="http://schemas.microsoft.com/office/drawing/2014/main" xmlns="" val="4084281181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06384930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74838961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425066476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15035659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34847959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58794372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2920024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3173469742"/>
                    </a:ext>
                  </a:extLst>
                </a:gridCol>
              </a:tblGrid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7237955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5892038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8886260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952692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39083"/>
              </p:ext>
            </p:extLst>
          </p:nvPr>
        </p:nvGraphicFramePr>
        <p:xfrm>
          <a:off x="7788813" y="1229327"/>
          <a:ext cx="3594300" cy="384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50">
                  <a:extLst>
                    <a:ext uri="{9D8B030D-6E8A-4147-A177-3AD203B41FA5}">
                      <a16:colId xmlns:a16="http://schemas.microsoft.com/office/drawing/2014/main" xmlns="" val="3173495269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3174932093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088384440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4029723732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68533306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1873536705"/>
                    </a:ext>
                  </a:extLst>
                </a:gridCol>
              </a:tblGrid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7489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2149744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350803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805565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036208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11851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4911" y="548639"/>
            <a:ext cx="590843" cy="630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565" y="1179338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5754" y="1181684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4911" y="1842864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3408" y="184052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02566" y="2487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1063" y="2485288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02567" y="3134747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1064" y="3132403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2563" y="378186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1060" y="377951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2563" y="442897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91060" y="4426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782882" y="548262"/>
            <a:ext cx="600232" cy="68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57402"/>
              </p:ext>
            </p:extLst>
          </p:nvPr>
        </p:nvGraphicFramePr>
        <p:xfrm>
          <a:off x="1795974" y="2509796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02675"/>
              </p:ext>
            </p:extLst>
          </p:nvPr>
        </p:nvGraphicFramePr>
        <p:xfrm>
          <a:off x="1795969" y="3802435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pPr algn="ctr"/>
                      <a:endParaRPr lang="fr-FR" sz="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pPr algn="ctr"/>
                      <a:endParaRPr lang="fr-FR" sz="600" b="0" dirty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cxnSp>
        <p:nvCxnSpPr>
          <p:cNvPr id="27" name="Connecteur droit 26"/>
          <p:cNvCxnSpPr/>
          <p:nvPr/>
        </p:nvCxnSpPr>
        <p:spPr>
          <a:xfrm>
            <a:off x="1781903" y="3779516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407909" y="5225693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9892" y="505741"/>
            <a:ext cx="11041548" cy="723585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16141" y="705561"/>
                <a:ext cx="1211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]: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41" y="705561"/>
                <a:ext cx="1211165" cy="369332"/>
              </a:xfrm>
              <a:prstGeom prst="rect">
                <a:avLst/>
              </a:prstGeom>
              <a:blipFill>
                <a:blip r:embed="rId3"/>
                <a:stretch>
                  <a:fillRect l="-7538" r="-503" b="-3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9193232" y="703216"/>
                <a:ext cx="13677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]: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232" y="703216"/>
                <a:ext cx="1367746" cy="369332"/>
              </a:xfrm>
              <a:prstGeom prst="rect">
                <a:avLst/>
              </a:prstGeom>
              <a:blipFill>
                <a:blip r:embed="rId4"/>
                <a:stretch>
                  <a:fillRect l="-6696" r="-893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076094" y="546109"/>
            <a:ext cx="192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</a:t>
            </a:r>
            <a:r>
              <a:rPr lang="fr-FR" sz="4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= 1</a:t>
            </a:r>
            <a:endParaRPr lang="fr-FR" sz="4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9892" y="1192287"/>
            <a:ext cx="11041548" cy="723585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076094" y="1302341"/>
            <a:ext cx="192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</a:t>
            </a:r>
            <a:r>
              <a:rPr lang="fr-FR" sz="4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= 2</a:t>
            </a:r>
            <a:endParaRPr lang="fr-FR" sz="4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1775278" y="1195752"/>
                <a:ext cx="17040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𝐿𝑖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]: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278" y="1195752"/>
                <a:ext cx="1704056" cy="369332"/>
              </a:xfrm>
              <a:prstGeom prst="rect">
                <a:avLst/>
              </a:prstGeom>
              <a:blipFill>
                <a:blip r:embed="rId5"/>
                <a:stretch>
                  <a:fillRect l="-5714" r="-714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1751837" y="1530685"/>
                <a:ext cx="23155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𝑁𝑒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]: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837" y="1530685"/>
                <a:ext cx="2315506" cy="369332"/>
              </a:xfrm>
              <a:prstGeom prst="rect">
                <a:avLst/>
              </a:prstGeom>
              <a:blipFill>
                <a:blip r:embed="rId6"/>
                <a:stretch>
                  <a:fillRect l="-4211" r="-526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77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 8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76254" r="6624" b="-1187"/>
          <a:stretch/>
        </p:blipFill>
        <p:spPr>
          <a:xfrm>
            <a:off x="506392" y="5134258"/>
            <a:ext cx="10311663" cy="15193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46323"/>
              </p:ext>
            </p:extLst>
          </p:nvPr>
        </p:nvGraphicFramePr>
        <p:xfrm>
          <a:off x="2391512" y="5237224"/>
          <a:ext cx="8392174" cy="128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1">
                  <a:extLst>
                    <a:ext uri="{9D8B030D-6E8A-4147-A177-3AD203B41FA5}">
                      <a16:colId xmlns:a16="http://schemas.microsoft.com/office/drawing/2014/main" xmlns="" val="8371905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51377816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5560198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4450318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8670868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24912922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14055877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06578429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1636760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4283902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002320361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11651645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6762956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741539294"/>
                    </a:ext>
                  </a:extLst>
                </a:gridCol>
              </a:tblGrid>
              <a:tr h="6412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657322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6698259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b="22861"/>
          <a:stretch/>
        </p:blipFill>
        <p:spPr>
          <a:xfrm>
            <a:off x="492325" y="490468"/>
            <a:ext cx="11043183" cy="47005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5" name="Tableau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6235"/>
              </p:ext>
            </p:extLst>
          </p:nvPr>
        </p:nvGraphicFramePr>
        <p:xfrm>
          <a:off x="2391508" y="2509793"/>
          <a:ext cx="5397309" cy="256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01">
                  <a:extLst>
                    <a:ext uri="{9D8B030D-6E8A-4147-A177-3AD203B41FA5}">
                      <a16:colId xmlns:a16="http://schemas.microsoft.com/office/drawing/2014/main" xmlns="" val="4084281181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06384930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74838961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425066476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15035659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34847959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58794372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2920024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3173469742"/>
                    </a:ext>
                  </a:extLst>
                </a:gridCol>
              </a:tblGrid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7237955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5892038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8886260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952692"/>
                  </a:ext>
                </a:extLst>
              </a:tr>
            </a:tbl>
          </a:graphicData>
        </a:graphic>
      </p:graphicFrame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31815"/>
              </p:ext>
            </p:extLst>
          </p:nvPr>
        </p:nvGraphicFramePr>
        <p:xfrm>
          <a:off x="7788813" y="1229327"/>
          <a:ext cx="3594300" cy="384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50">
                  <a:extLst>
                    <a:ext uri="{9D8B030D-6E8A-4147-A177-3AD203B41FA5}">
                      <a16:colId xmlns:a16="http://schemas.microsoft.com/office/drawing/2014/main" xmlns="" val="3173495269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3174932093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088384440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4029723732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68533306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1873536705"/>
                    </a:ext>
                  </a:extLst>
                </a:gridCol>
              </a:tblGrid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7489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2149744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350803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805565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036208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118512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604911" y="548639"/>
            <a:ext cx="590843" cy="630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565" y="1179338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5754" y="1181684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04911" y="1842864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93408" y="184052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02566" y="2487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1063" y="2485288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2567" y="3134747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1064" y="3132403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2563" y="378186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91060" y="377951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602563" y="442897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91060" y="4426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10782882" y="548262"/>
            <a:ext cx="600232" cy="68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88" name="Tableau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61935"/>
              </p:ext>
            </p:extLst>
          </p:nvPr>
        </p:nvGraphicFramePr>
        <p:xfrm>
          <a:off x="1795974" y="2509796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19552"/>
              </p:ext>
            </p:extLst>
          </p:nvPr>
        </p:nvGraphicFramePr>
        <p:xfrm>
          <a:off x="1795969" y="3802435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71</a:t>
                      </a:r>
                    </a:p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Lu</a:t>
                      </a:r>
                    </a:p>
                    <a:p>
                      <a:pPr algn="ctr"/>
                      <a:r>
                        <a:rPr lang="fr-FR" sz="800" b="0" dirty="0" err="1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Lutetium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103</a:t>
                      </a:r>
                    </a:p>
                    <a:p>
                      <a:pPr algn="ctr"/>
                      <a:r>
                        <a:rPr lang="fr-FR" sz="1800" b="0" dirty="0" err="1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Lr</a:t>
                      </a:r>
                      <a:endParaRPr lang="fr-FR" sz="1800" b="0" dirty="0" smtClean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  <a:p>
                      <a:pPr algn="ctr"/>
                      <a:r>
                        <a:rPr lang="fr-FR" sz="600" b="0" dirty="0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Lawrencium</a:t>
                      </a:r>
                      <a:endParaRPr lang="fr-FR" sz="600" b="0" dirty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cxnSp>
        <p:nvCxnSpPr>
          <p:cNvPr id="94" name="Connecteur droit 93"/>
          <p:cNvCxnSpPr/>
          <p:nvPr/>
        </p:nvCxnSpPr>
        <p:spPr>
          <a:xfrm>
            <a:off x="1781903" y="3779516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2407909" y="5225693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16591" y="351692"/>
            <a:ext cx="1941341" cy="703385"/>
          </a:xfrm>
          <a:prstGeom prst="rect">
            <a:avLst/>
          </a:prstGeom>
          <a:solidFill>
            <a:srgbClr val="FF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Bloc s</a:t>
            </a:r>
            <a:endParaRPr lang="fr-FR" sz="2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17474" y="357129"/>
            <a:ext cx="1941341" cy="703385"/>
          </a:xfrm>
          <a:prstGeom prst="rect">
            <a:avLst/>
          </a:prstGeom>
          <a:solidFill>
            <a:srgbClr val="BA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Bloc p</a:t>
            </a:r>
            <a:endParaRPr lang="fr-FR" sz="2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16590" y="1348152"/>
            <a:ext cx="1941341" cy="703385"/>
          </a:xfrm>
          <a:prstGeom prst="rect">
            <a:avLst/>
          </a:prstGeom>
          <a:solidFill>
            <a:srgbClr val="FFF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Bloc d</a:t>
            </a:r>
            <a:endParaRPr lang="fr-FR" sz="2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17474" y="1348152"/>
            <a:ext cx="1941341" cy="703385"/>
          </a:xfrm>
          <a:prstGeom prst="rect">
            <a:avLst/>
          </a:prstGeom>
          <a:solidFill>
            <a:srgbClr val="B6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Bloc s</a:t>
            </a:r>
            <a:endParaRPr lang="fr-FR" sz="2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456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4911" y="548639"/>
            <a:ext cx="590843" cy="4536000"/>
          </a:xfrm>
          <a:prstGeom prst="rect">
            <a:avLst/>
          </a:prstGeom>
          <a:solidFill>
            <a:srgbClr val="FF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780536" y="546737"/>
            <a:ext cx="604911" cy="661182"/>
          </a:xfrm>
          <a:prstGeom prst="rect">
            <a:avLst/>
          </a:prstGeom>
          <a:solidFill>
            <a:srgbClr val="FF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777090" y="1209821"/>
            <a:ext cx="3629464" cy="3874817"/>
          </a:xfrm>
          <a:prstGeom prst="rect">
            <a:avLst/>
          </a:prstGeom>
          <a:solidFill>
            <a:srgbClr val="BA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16200000">
            <a:off x="4143313" y="136363"/>
            <a:ext cx="1277061" cy="5990493"/>
          </a:xfrm>
          <a:prstGeom prst="rect">
            <a:avLst/>
          </a:prstGeom>
          <a:solidFill>
            <a:srgbClr val="FFF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>
            <a:off x="4427050" y="1734598"/>
            <a:ext cx="1314498" cy="5385582"/>
          </a:xfrm>
          <a:prstGeom prst="rect">
            <a:avLst/>
          </a:prstGeom>
          <a:solidFill>
            <a:srgbClr val="FFF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16200000">
            <a:off x="5947493" y="1686688"/>
            <a:ext cx="1277061" cy="8389028"/>
          </a:xfrm>
          <a:prstGeom prst="rect">
            <a:avLst/>
          </a:prstGeom>
          <a:solidFill>
            <a:srgbClr val="B6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195754" y="1209821"/>
            <a:ext cx="590843" cy="3874817"/>
          </a:xfrm>
          <a:prstGeom prst="rect">
            <a:avLst/>
          </a:prstGeom>
          <a:solidFill>
            <a:srgbClr val="FF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04911" y="548639"/>
            <a:ext cx="590843" cy="630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1s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565" y="1179338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2s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5754" y="1181684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04911" y="1842864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3s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93408" y="184052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02566" y="2487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4s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1063" y="2485288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2567" y="3134747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5s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1064" y="3132403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2563" y="378186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6s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91060" y="377951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602563" y="442897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7s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91060" y="4426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96682"/>
              </p:ext>
            </p:extLst>
          </p:nvPr>
        </p:nvGraphicFramePr>
        <p:xfrm>
          <a:off x="7788813" y="1229327"/>
          <a:ext cx="3594300" cy="384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50">
                  <a:extLst>
                    <a:ext uri="{9D8B030D-6E8A-4147-A177-3AD203B41FA5}">
                      <a16:colId xmlns:a16="http://schemas.microsoft.com/office/drawing/2014/main" xmlns="" val="3173495269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3174932093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088384440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4029723732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68533306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1873536705"/>
                    </a:ext>
                  </a:extLst>
                </a:gridCol>
              </a:tblGrid>
              <a:tr h="640471">
                <a:tc>
                  <a:txBody>
                    <a:bodyPr/>
                    <a:lstStyle/>
                    <a:p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2p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7489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3p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2149744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4p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350803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5p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805565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6p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036208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7p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118512"/>
                  </a:ext>
                </a:extLst>
              </a:tr>
            </a:tbl>
          </a:graphicData>
        </a:graphic>
      </p:graphicFrame>
      <p:graphicFrame>
        <p:nvGraphicFramePr>
          <p:cNvPr id="85" name="Tableau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4768"/>
              </p:ext>
            </p:extLst>
          </p:nvPr>
        </p:nvGraphicFramePr>
        <p:xfrm>
          <a:off x="2391508" y="2509793"/>
          <a:ext cx="5397309" cy="256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01">
                  <a:extLst>
                    <a:ext uri="{9D8B030D-6E8A-4147-A177-3AD203B41FA5}">
                      <a16:colId xmlns:a16="http://schemas.microsoft.com/office/drawing/2014/main" xmlns="" val="4084281181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06384930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74838961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425066476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15035659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34847959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58794372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2920024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3173469742"/>
                    </a:ext>
                  </a:extLst>
                </a:gridCol>
              </a:tblGrid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7237955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5892038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8886260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952692"/>
                  </a:ext>
                </a:extLst>
              </a:tr>
            </a:tbl>
          </a:graphicData>
        </a:graphic>
      </p:graphicFrame>
      <p:graphicFrame>
        <p:nvGraphicFramePr>
          <p:cNvPr id="86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02920"/>
              </p:ext>
            </p:extLst>
          </p:nvPr>
        </p:nvGraphicFramePr>
        <p:xfrm>
          <a:off x="2391512" y="5237224"/>
          <a:ext cx="8392174" cy="128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1">
                  <a:extLst>
                    <a:ext uri="{9D8B030D-6E8A-4147-A177-3AD203B41FA5}">
                      <a16:colId xmlns:a16="http://schemas.microsoft.com/office/drawing/2014/main" xmlns="" val="8371905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51377816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5560198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4450318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8670868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24912922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14055877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06578429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1636760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4283902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002320361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11651645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6762956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741539294"/>
                    </a:ext>
                  </a:extLst>
                </a:gridCol>
              </a:tblGrid>
              <a:tr h="641254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4f</a:t>
                      </a:r>
                      <a:endParaRPr lang="fr-FR" sz="32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657322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r>
                        <a:rPr lang="fr-FR" sz="32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5f</a:t>
                      </a:r>
                      <a:endParaRPr lang="fr-FR" sz="32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2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6698259"/>
                  </a:ext>
                </a:extLst>
              </a:tr>
            </a:tbl>
          </a:graphicData>
        </a:graphic>
      </p:graphicFrame>
      <p:sp>
        <p:nvSpPr>
          <p:cNvPr id="87" name="Rectangle 86"/>
          <p:cNvSpPr/>
          <p:nvPr/>
        </p:nvSpPr>
        <p:spPr>
          <a:xfrm>
            <a:off x="10782882" y="548262"/>
            <a:ext cx="600232" cy="68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1s</a:t>
            </a:r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88" name="Tableau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43504"/>
              </p:ext>
            </p:extLst>
          </p:nvPr>
        </p:nvGraphicFramePr>
        <p:xfrm>
          <a:off x="1795974" y="2509796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3d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4d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839402"/>
              </p:ext>
            </p:extLst>
          </p:nvPr>
        </p:nvGraphicFramePr>
        <p:xfrm>
          <a:off x="1795969" y="3802435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5d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6d</a:t>
                      </a:r>
                      <a:endParaRPr lang="fr-FR" sz="2800" b="0" dirty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cxnSp>
        <p:nvCxnSpPr>
          <p:cNvPr id="94" name="Connecteur droit 93"/>
          <p:cNvCxnSpPr/>
          <p:nvPr/>
        </p:nvCxnSpPr>
        <p:spPr>
          <a:xfrm>
            <a:off x="1781903" y="3779516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2407909" y="5225693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V="1">
            <a:off x="2478249" y="2841674"/>
            <a:ext cx="516050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V="1">
            <a:off x="2478249" y="3486443"/>
            <a:ext cx="516050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V="1">
            <a:off x="2478249" y="4091354"/>
            <a:ext cx="516050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V="1">
            <a:off x="2478249" y="4724400"/>
            <a:ext cx="516050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V="1">
            <a:off x="8567215" y="1545102"/>
            <a:ext cx="252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V="1">
            <a:off x="8567215" y="2203939"/>
            <a:ext cx="252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V="1">
            <a:off x="8567215" y="2841674"/>
            <a:ext cx="252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V="1">
            <a:off x="8567215" y="3486443"/>
            <a:ext cx="252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V="1">
            <a:off x="8567215" y="4100733"/>
            <a:ext cx="252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flipV="1">
            <a:off x="8567215" y="4724400"/>
            <a:ext cx="252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flipV="1">
            <a:off x="3205079" y="5552050"/>
            <a:ext cx="720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flipV="1">
            <a:off x="3205079" y="6210887"/>
            <a:ext cx="720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2616591" y="351692"/>
            <a:ext cx="1941341" cy="703385"/>
          </a:xfrm>
          <a:prstGeom prst="rect">
            <a:avLst/>
          </a:prstGeom>
          <a:solidFill>
            <a:srgbClr val="FF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Bloc s</a:t>
            </a:r>
            <a:endParaRPr lang="fr-FR" sz="2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017474" y="357129"/>
            <a:ext cx="1941341" cy="703385"/>
          </a:xfrm>
          <a:prstGeom prst="rect">
            <a:avLst/>
          </a:prstGeom>
          <a:solidFill>
            <a:srgbClr val="BA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Bloc p</a:t>
            </a:r>
            <a:endParaRPr lang="fr-FR" sz="2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616590" y="1348152"/>
            <a:ext cx="1941341" cy="703385"/>
          </a:xfrm>
          <a:prstGeom prst="rect">
            <a:avLst/>
          </a:prstGeom>
          <a:solidFill>
            <a:srgbClr val="FFF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Bloc d</a:t>
            </a:r>
            <a:endParaRPr lang="fr-FR" sz="2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017474" y="1348152"/>
            <a:ext cx="1941341" cy="703385"/>
          </a:xfrm>
          <a:prstGeom prst="rect">
            <a:avLst/>
          </a:prstGeom>
          <a:solidFill>
            <a:srgbClr val="B6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Bloc s</a:t>
            </a:r>
            <a:endParaRPr lang="fr-FR" sz="2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126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 8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76254" r="6624" b="-1187"/>
          <a:stretch/>
        </p:blipFill>
        <p:spPr>
          <a:xfrm>
            <a:off x="506392" y="5134258"/>
            <a:ext cx="10311663" cy="15193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46323"/>
              </p:ext>
            </p:extLst>
          </p:nvPr>
        </p:nvGraphicFramePr>
        <p:xfrm>
          <a:off x="2391512" y="5237224"/>
          <a:ext cx="8392174" cy="128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1">
                  <a:extLst>
                    <a:ext uri="{9D8B030D-6E8A-4147-A177-3AD203B41FA5}">
                      <a16:colId xmlns:a16="http://schemas.microsoft.com/office/drawing/2014/main" xmlns="" val="8371905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51377816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5560198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4450318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8670868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24912922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14055877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06578429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1636760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4283902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002320361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11651645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6762956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741539294"/>
                    </a:ext>
                  </a:extLst>
                </a:gridCol>
              </a:tblGrid>
              <a:tr h="6412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657322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6698259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b="22861"/>
          <a:stretch/>
        </p:blipFill>
        <p:spPr>
          <a:xfrm>
            <a:off x="492325" y="490468"/>
            <a:ext cx="11043183" cy="47005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5" name="Tableau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6235"/>
              </p:ext>
            </p:extLst>
          </p:nvPr>
        </p:nvGraphicFramePr>
        <p:xfrm>
          <a:off x="2391508" y="2509793"/>
          <a:ext cx="5397309" cy="256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01">
                  <a:extLst>
                    <a:ext uri="{9D8B030D-6E8A-4147-A177-3AD203B41FA5}">
                      <a16:colId xmlns:a16="http://schemas.microsoft.com/office/drawing/2014/main" xmlns="" val="4084281181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06384930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74838961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425066476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15035659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34847959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58794372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2920024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3173469742"/>
                    </a:ext>
                  </a:extLst>
                </a:gridCol>
              </a:tblGrid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7237955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5892038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8886260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952692"/>
                  </a:ext>
                </a:extLst>
              </a:tr>
            </a:tbl>
          </a:graphicData>
        </a:graphic>
      </p:graphicFrame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31815"/>
              </p:ext>
            </p:extLst>
          </p:nvPr>
        </p:nvGraphicFramePr>
        <p:xfrm>
          <a:off x="7788813" y="1229327"/>
          <a:ext cx="3594300" cy="384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50">
                  <a:extLst>
                    <a:ext uri="{9D8B030D-6E8A-4147-A177-3AD203B41FA5}">
                      <a16:colId xmlns:a16="http://schemas.microsoft.com/office/drawing/2014/main" xmlns="" val="3173495269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3174932093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088384440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4029723732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68533306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1873536705"/>
                    </a:ext>
                  </a:extLst>
                </a:gridCol>
              </a:tblGrid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7489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2149744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350803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805565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036208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118512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604911" y="548639"/>
            <a:ext cx="590843" cy="630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565" y="1179338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5754" y="1181684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04911" y="1842864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93408" y="184052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02566" y="2487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1063" y="2485288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2567" y="3134747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1064" y="3132403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2563" y="378186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91060" y="377951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602563" y="442897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91060" y="4426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10782882" y="548262"/>
            <a:ext cx="600232" cy="68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88" name="Tableau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61935"/>
              </p:ext>
            </p:extLst>
          </p:nvPr>
        </p:nvGraphicFramePr>
        <p:xfrm>
          <a:off x="1795974" y="2509796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19552"/>
              </p:ext>
            </p:extLst>
          </p:nvPr>
        </p:nvGraphicFramePr>
        <p:xfrm>
          <a:off x="1795969" y="3802435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71</a:t>
                      </a:r>
                    </a:p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Lu</a:t>
                      </a:r>
                    </a:p>
                    <a:p>
                      <a:pPr algn="ctr"/>
                      <a:r>
                        <a:rPr lang="fr-FR" sz="800" b="0" dirty="0" err="1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Lutetium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103</a:t>
                      </a:r>
                    </a:p>
                    <a:p>
                      <a:pPr algn="ctr"/>
                      <a:r>
                        <a:rPr lang="fr-FR" sz="1800" b="0" dirty="0" err="1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Lr</a:t>
                      </a:r>
                      <a:endParaRPr lang="fr-FR" sz="1800" b="0" dirty="0" smtClean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  <a:p>
                      <a:pPr algn="ctr"/>
                      <a:r>
                        <a:rPr lang="fr-FR" sz="600" b="0" dirty="0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Lawrencium</a:t>
                      </a:r>
                      <a:endParaRPr lang="fr-FR" sz="600" b="0" dirty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cxnSp>
        <p:nvCxnSpPr>
          <p:cNvPr id="94" name="Connecteur droit 93"/>
          <p:cNvCxnSpPr/>
          <p:nvPr/>
        </p:nvCxnSpPr>
        <p:spPr>
          <a:xfrm>
            <a:off x="1781903" y="3779516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2407909" y="5225693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871261" y="507102"/>
                <a:ext cx="3716338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sz="2800" dirty="0" smtClean="0"/>
                  <a:t> </a:t>
                </a:r>
                <a:endParaRPr lang="fr-FR" sz="28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261" y="507102"/>
                <a:ext cx="3716338" cy="4357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067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 8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76254" r="6624" b="-1187"/>
          <a:stretch/>
        </p:blipFill>
        <p:spPr>
          <a:xfrm>
            <a:off x="506392" y="5134258"/>
            <a:ext cx="10311663" cy="15193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46323"/>
              </p:ext>
            </p:extLst>
          </p:nvPr>
        </p:nvGraphicFramePr>
        <p:xfrm>
          <a:off x="2391512" y="5237224"/>
          <a:ext cx="8392174" cy="128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1">
                  <a:extLst>
                    <a:ext uri="{9D8B030D-6E8A-4147-A177-3AD203B41FA5}">
                      <a16:colId xmlns:a16="http://schemas.microsoft.com/office/drawing/2014/main" xmlns="" val="8371905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51377816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5560198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4450318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8670868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24912922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14055877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06578429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1636760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4283902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002320361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11651645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6762956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741539294"/>
                    </a:ext>
                  </a:extLst>
                </a:gridCol>
              </a:tblGrid>
              <a:tr h="6412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657322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6698259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b="22861"/>
          <a:stretch/>
        </p:blipFill>
        <p:spPr>
          <a:xfrm>
            <a:off x="492325" y="490468"/>
            <a:ext cx="11043183" cy="47005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5" name="Tableau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6235"/>
              </p:ext>
            </p:extLst>
          </p:nvPr>
        </p:nvGraphicFramePr>
        <p:xfrm>
          <a:off x="2391508" y="2509793"/>
          <a:ext cx="5397309" cy="256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01">
                  <a:extLst>
                    <a:ext uri="{9D8B030D-6E8A-4147-A177-3AD203B41FA5}">
                      <a16:colId xmlns:a16="http://schemas.microsoft.com/office/drawing/2014/main" xmlns="" val="4084281181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06384930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74838961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425066476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15035659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34847959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58794372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2920024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3173469742"/>
                    </a:ext>
                  </a:extLst>
                </a:gridCol>
              </a:tblGrid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7237955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5892038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8886260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952692"/>
                  </a:ext>
                </a:extLst>
              </a:tr>
            </a:tbl>
          </a:graphicData>
        </a:graphic>
      </p:graphicFrame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31815"/>
              </p:ext>
            </p:extLst>
          </p:nvPr>
        </p:nvGraphicFramePr>
        <p:xfrm>
          <a:off x="7788813" y="1229327"/>
          <a:ext cx="3594300" cy="384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50">
                  <a:extLst>
                    <a:ext uri="{9D8B030D-6E8A-4147-A177-3AD203B41FA5}">
                      <a16:colId xmlns:a16="http://schemas.microsoft.com/office/drawing/2014/main" xmlns="" val="3173495269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3174932093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088384440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4029723732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68533306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1873536705"/>
                    </a:ext>
                  </a:extLst>
                </a:gridCol>
              </a:tblGrid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7489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2149744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350803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805565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036208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118512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604911" y="548639"/>
            <a:ext cx="590843" cy="630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565" y="1179338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5754" y="1181684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04911" y="1842864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93408" y="184052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02566" y="2487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1063" y="2485288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2567" y="3134747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1064" y="3132403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2563" y="378186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91060" y="377951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602563" y="442897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91060" y="4426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10782882" y="548262"/>
            <a:ext cx="600232" cy="68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88" name="Tableau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61935"/>
              </p:ext>
            </p:extLst>
          </p:nvPr>
        </p:nvGraphicFramePr>
        <p:xfrm>
          <a:off x="1795974" y="2509796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19552"/>
              </p:ext>
            </p:extLst>
          </p:nvPr>
        </p:nvGraphicFramePr>
        <p:xfrm>
          <a:off x="1795969" y="3802435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71</a:t>
                      </a:r>
                    </a:p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Lu</a:t>
                      </a:r>
                    </a:p>
                    <a:p>
                      <a:pPr algn="ctr"/>
                      <a:r>
                        <a:rPr lang="fr-FR" sz="800" b="0" dirty="0" err="1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Lutetium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103</a:t>
                      </a:r>
                    </a:p>
                    <a:p>
                      <a:pPr algn="ctr"/>
                      <a:r>
                        <a:rPr lang="fr-FR" sz="1800" b="0" dirty="0" err="1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Lr</a:t>
                      </a:r>
                      <a:endParaRPr lang="fr-FR" sz="1800" b="0" dirty="0" smtClean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  <a:p>
                      <a:pPr algn="ctr"/>
                      <a:r>
                        <a:rPr lang="fr-FR" sz="600" b="0" dirty="0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Lawrencium</a:t>
                      </a:r>
                      <a:endParaRPr lang="fr-FR" sz="600" b="0" dirty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cxnSp>
        <p:nvCxnSpPr>
          <p:cNvPr id="94" name="Connecteur droit 93"/>
          <p:cNvCxnSpPr/>
          <p:nvPr/>
        </p:nvCxnSpPr>
        <p:spPr>
          <a:xfrm>
            <a:off x="1781903" y="3779516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2407909" y="5225693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871261" y="507102"/>
                <a:ext cx="3716338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sz="2800" dirty="0" smtClean="0"/>
                  <a:t> </a:t>
                </a:r>
                <a:endParaRPr lang="fr-FR" sz="28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261" y="507102"/>
                <a:ext cx="3716338" cy="4357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en angle 4"/>
          <p:cNvCxnSpPr/>
          <p:nvPr/>
        </p:nvCxnSpPr>
        <p:spPr>
          <a:xfrm>
            <a:off x="6013916" y="985066"/>
            <a:ext cx="1596706" cy="1222765"/>
          </a:xfrm>
          <a:prstGeom prst="bentConnector3">
            <a:avLst>
              <a:gd name="adj1" fmla="val -1101"/>
            </a:avLst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147442" y="1407895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  <a:r>
              <a:rPr lang="fr-FR" sz="2400" baseline="300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ème</a:t>
            </a:r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période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2091390" y="2207831"/>
            <a:ext cx="3922526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95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 8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76254" r="6624" b="-1187"/>
          <a:stretch/>
        </p:blipFill>
        <p:spPr>
          <a:xfrm>
            <a:off x="506392" y="5134258"/>
            <a:ext cx="10311663" cy="15193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46323"/>
              </p:ext>
            </p:extLst>
          </p:nvPr>
        </p:nvGraphicFramePr>
        <p:xfrm>
          <a:off x="2391512" y="5237224"/>
          <a:ext cx="8392174" cy="128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1">
                  <a:extLst>
                    <a:ext uri="{9D8B030D-6E8A-4147-A177-3AD203B41FA5}">
                      <a16:colId xmlns:a16="http://schemas.microsoft.com/office/drawing/2014/main" xmlns="" val="8371905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51377816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5560198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4450318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8670868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24912922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14055877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06578429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1636760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4283902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002320361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11651645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6762956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741539294"/>
                    </a:ext>
                  </a:extLst>
                </a:gridCol>
              </a:tblGrid>
              <a:tr h="6412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657322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6698259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b="22861"/>
          <a:stretch/>
        </p:blipFill>
        <p:spPr>
          <a:xfrm>
            <a:off x="492325" y="490468"/>
            <a:ext cx="11043183" cy="47005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5" name="Tableau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6235"/>
              </p:ext>
            </p:extLst>
          </p:nvPr>
        </p:nvGraphicFramePr>
        <p:xfrm>
          <a:off x="2391508" y="2509793"/>
          <a:ext cx="5397309" cy="256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01">
                  <a:extLst>
                    <a:ext uri="{9D8B030D-6E8A-4147-A177-3AD203B41FA5}">
                      <a16:colId xmlns:a16="http://schemas.microsoft.com/office/drawing/2014/main" xmlns="" val="4084281181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06384930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74838961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425066476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15035659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34847959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58794372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2920024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3173469742"/>
                    </a:ext>
                  </a:extLst>
                </a:gridCol>
              </a:tblGrid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7237955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5892038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8886260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952692"/>
                  </a:ext>
                </a:extLst>
              </a:tr>
            </a:tbl>
          </a:graphicData>
        </a:graphic>
      </p:graphicFrame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31815"/>
              </p:ext>
            </p:extLst>
          </p:nvPr>
        </p:nvGraphicFramePr>
        <p:xfrm>
          <a:off x="7788813" y="1229327"/>
          <a:ext cx="3594300" cy="384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50">
                  <a:extLst>
                    <a:ext uri="{9D8B030D-6E8A-4147-A177-3AD203B41FA5}">
                      <a16:colId xmlns:a16="http://schemas.microsoft.com/office/drawing/2014/main" xmlns="" val="3173495269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3174932093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088384440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4029723732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68533306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1873536705"/>
                    </a:ext>
                  </a:extLst>
                </a:gridCol>
              </a:tblGrid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7489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2149744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350803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805565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036208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118512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604911" y="548639"/>
            <a:ext cx="590843" cy="630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565" y="1179338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5754" y="1181684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04911" y="1842864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93408" y="184052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02566" y="2487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1063" y="2485288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2567" y="3134747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1064" y="3132403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2563" y="378186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91060" y="377951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602563" y="442897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91060" y="4426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10782882" y="548262"/>
            <a:ext cx="600232" cy="68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88" name="Tableau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61935"/>
              </p:ext>
            </p:extLst>
          </p:nvPr>
        </p:nvGraphicFramePr>
        <p:xfrm>
          <a:off x="1795974" y="2509796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19552"/>
              </p:ext>
            </p:extLst>
          </p:nvPr>
        </p:nvGraphicFramePr>
        <p:xfrm>
          <a:off x="1795969" y="3802435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71</a:t>
                      </a:r>
                    </a:p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Lu</a:t>
                      </a:r>
                    </a:p>
                    <a:p>
                      <a:pPr algn="ctr"/>
                      <a:r>
                        <a:rPr lang="fr-FR" sz="800" b="0" dirty="0" err="1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Lutetium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103</a:t>
                      </a:r>
                    </a:p>
                    <a:p>
                      <a:pPr algn="ctr"/>
                      <a:r>
                        <a:rPr lang="fr-FR" sz="1800" b="0" dirty="0" err="1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Lr</a:t>
                      </a:r>
                      <a:endParaRPr lang="fr-FR" sz="1800" b="0" dirty="0" smtClean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  <a:p>
                      <a:pPr algn="ctr"/>
                      <a:r>
                        <a:rPr lang="fr-FR" sz="600" b="0" dirty="0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Lawrencium</a:t>
                      </a:r>
                      <a:endParaRPr lang="fr-FR" sz="600" b="0" dirty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cxnSp>
        <p:nvCxnSpPr>
          <p:cNvPr id="94" name="Connecteur droit 93"/>
          <p:cNvCxnSpPr/>
          <p:nvPr/>
        </p:nvCxnSpPr>
        <p:spPr>
          <a:xfrm>
            <a:off x="1781903" y="3779516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2407909" y="5225693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871261" y="507102"/>
                <a:ext cx="3751733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fr-F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fr-FR" sz="2800" dirty="0" smtClean="0"/>
                  <a:t> </a:t>
                </a:r>
                <a:endParaRPr lang="fr-FR" sz="28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261" y="507102"/>
                <a:ext cx="3751733" cy="446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en angle 4"/>
          <p:cNvCxnSpPr/>
          <p:nvPr/>
        </p:nvCxnSpPr>
        <p:spPr>
          <a:xfrm>
            <a:off x="6013916" y="985066"/>
            <a:ext cx="1596706" cy="1222765"/>
          </a:xfrm>
          <a:prstGeom prst="bentConnector3">
            <a:avLst>
              <a:gd name="adj1" fmla="val -1101"/>
            </a:avLst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147442" y="1407895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  <a:r>
              <a:rPr lang="fr-FR" sz="2400" baseline="300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ème</a:t>
            </a:r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période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2091390" y="2207831"/>
            <a:ext cx="3922526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352580" y="1407895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Bloc p</a:t>
            </a:r>
            <a:endParaRPr lang="fr-FR" sz="24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7688" y="1886359"/>
            <a:ext cx="3615425" cy="62014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7767688" y="513707"/>
            <a:ext cx="29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5</a:t>
            </a:r>
            <a:r>
              <a:rPr lang="fr-FR" sz="2400" baseline="300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ème</a:t>
            </a:r>
            <a:r>
              <a:rPr lang="fr-FR" sz="2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colonne du bloc p</a:t>
            </a:r>
            <a:endParaRPr lang="fr-FR" sz="24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0494498" y="954084"/>
            <a:ext cx="0" cy="275242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894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 8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76254" r="6624" b="-1187"/>
          <a:stretch/>
        </p:blipFill>
        <p:spPr>
          <a:xfrm>
            <a:off x="506392" y="5134258"/>
            <a:ext cx="10311663" cy="15193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46323"/>
              </p:ext>
            </p:extLst>
          </p:nvPr>
        </p:nvGraphicFramePr>
        <p:xfrm>
          <a:off x="2391512" y="5237224"/>
          <a:ext cx="8392174" cy="128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1">
                  <a:extLst>
                    <a:ext uri="{9D8B030D-6E8A-4147-A177-3AD203B41FA5}">
                      <a16:colId xmlns:a16="http://schemas.microsoft.com/office/drawing/2014/main" xmlns="" val="8371905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51377816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5560198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4450318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8670868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24912922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14055877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06578429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1636760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4283902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002320361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11651645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6762956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741539294"/>
                    </a:ext>
                  </a:extLst>
                </a:gridCol>
              </a:tblGrid>
              <a:tr h="6412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657322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6698259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b="22861"/>
          <a:stretch/>
        </p:blipFill>
        <p:spPr>
          <a:xfrm>
            <a:off x="492325" y="490468"/>
            <a:ext cx="11043183" cy="47005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5" name="Tableau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6235"/>
              </p:ext>
            </p:extLst>
          </p:nvPr>
        </p:nvGraphicFramePr>
        <p:xfrm>
          <a:off x="2391508" y="2509793"/>
          <a:ext cx="5397309" cy="256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01">
                  <a:extLst>
                    <a:ext uri="{9D8B030D-6E8A-4147-A177-3AD203B41FA5}">
                      <a16:colId xmlns:a16="http://schemas.microsoft.com/office/drawing/2014/main" xmlns="" val="4084281181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06384930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74838961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425066476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15035659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34847959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58794372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2920024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3173469742"/>
                    </a:ext>
                  </a:extLst>
                </a:gridCol>
              </a:tblGrid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7237955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5892038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8886260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952692"/>
                  </a:ext>
                </a:extLst>
              </a:tr>
            </a:tbl>
          </a:graphicData>
        </a:graphic>
      </p:graphicFrame>
      <p:graphicFrame>
        <p:nvGraphicFramePr>
          <p:cNvPr id="82" name="Tableau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31815"/>
              </p:ext>
            </p:extLst>
          </p:nvPr>
        </p:nvGraphicFramePr>
        <p:xfrm>
          <a:off x="7788813" y="1229327"/>
          <a:ext cx="3594300" cy="384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50">
                  <a:extLst>
                    <a:ext uri="{9D8B030D-6E8A-4147-A177-3AD203B41FA5}">
                      <a16:colId xmlns:a16="http://schemas.microsoft.com/office/drawing/2014/main" xmlns="" val="3173495269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3174932093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088384440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4029723732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68533306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1873536705"/>
                    </a:ext>
                  </a:extLst>
                </a:gridCol>
              </a:tblGrid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7489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2149744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350803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805565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036208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118512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604911" y="548639"/>
            <a:ext cx="590843" cy="630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565" y="1179338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5754" y="1181684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04911" y="1842864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93408" y="184052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02566" y="2487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1063" y="2485288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2567" y="3134747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1064" y="3132403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2563" y="378186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91060" y="377951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602563" y="442897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91060" y="4426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10782882" y="548262"/>
            <a:ext cx="600232" cy="68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88" name="Tableau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61935"/>
              </p:ext>
            </p:extLst>
          </p:nvPr>
        </p:nvGraphicFramePr>
        <p:xfrm>
          <a:off x="1795974" y="2509796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19552"/>
              </p:ext>
            </p:extLst>
          </p:nvPr>
        </p:nvGraphicFramePr>
        <p:xfrm>
          <a:off x="1795969" y="3802435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71</a:t>
                      </a:r>
                    </a:p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Lu</a:t>
                      </a:r>
                    </a:p>
                    <a:p>
                      <a:pPr algn="ctr"/>
                      <a:r>
                        <a:rPr lang="fr-FR" sz="800" b="0" dirty="0" err="1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Lutetium</a:t>
                      </a:r>
                      <a:endParaRPr lang="fr-FR" sz="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103</a:t>
                      </a:r>
                    </a:p>
                    <a:p>
                      <a:pPr algn="ctr"/>
                      <a:r>
                        <a:rPr lang="fr-FR" sz="1800" b="0" dirty="0" err="1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Lr</a:t>
                      </a:r>
                      <a:endParaRPr lang="fr-FR" sz="1800" b="0" dirty="0" smtClean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  <a:p>
                      <a:pPr algn="ctr"/>
                      <a:r>
                        <a:rPr lang="fr-FR" sz="600" b="0" dirty="0" smtClean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Lawrencium</a:t>
                      </a:r>
                      <a:endParaRPr lang="fr-FR" sz="600" b="0" dirty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cxnSp>
        <p:nvCxnSpPr>
          <p:cNvPr id="94" name="Connecteur droit 93"/>
          <p:cNvCxnSpPr/>
          <p:nvPr/>
        </p:nvCxnSpPr>
        <p:spPr>
          <a:xfrm>
            <a:off x="1781903" y="3779516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2407909" y="5225693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871261" y="507102"/>
                <a:ext cx="3751733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fr-FR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fr-FR" sz="2800" dirty="0" smtClean="0"/>
                  <a:t> </a:t>
                </a:r>
                <a:endParaRPr lang="fr-FR" sz="28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261" y="507102"/>
                <a:ext cx="3751733" cy="446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en angle 4"/>
          <p:cNvCxnSpPr/>
          <p:nvPr/>
        </p:nvCxnSpPr>
        <p:spPr>
          <a:xfrm>
            <a:off x="6013916" y="985066"/>
            <a:ext cx="1596706" cy="1222765"/>
          </a:xfrm>
          <a:prstGeom prst="bentConnector3">
            <a:avLst>
              <a:gd name="adj1" fmla="val -1101"/>
            </a:avLst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147442" y="1407895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  <a:r>
              <a:rPr lang="fr-FR" sz="2400" baseline="300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ème</a:t>
            </a:r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période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2091390" y="2207831"/>
            <a:ext cx="3922526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6352580" y="1407895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Bloc p</a:t>
            </a:r>
            <a:endParaRPr lang="fr-FR" sz="24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7688" y="1886359"/>
            <a:ext cx="3615425" cy="62014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7767688" y="513707"/>
            <a:ext cx="29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5</a:t>
            </a:r>
            <a:r>
              <a:rPr lang="fr-FR" sz="2400" baseline="300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ème</a:t>
            </a:r>
            <a:r>
              <a:rPr lang="fr-FR" sz="2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colonne du bloc p</a:t>
            </a:r>
            <a:endParaRPr lang="fr-FR" sz="24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0494498" y="954084"/>
            <a:ext cx="0" cy="275242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70942" y="1840520"/>
            <a:ext cx="611940" cy="6659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34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tiliser le tableau périodique des éléments - 2nde - Problème  Physique-Chimie - Kar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5" y="241517"/>
            <a:ext cx="8869680" cy="65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92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17" y="1263308"/>
            <a:ext cx="9898527" cy="52086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Propriétés de quelques familles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4965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788" y="1410789"/>
            <a:ext cx="10438423" cy="51598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Evolution de la charge effective Z*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3207" t="1849" b="2600"/>
          <a:stretch>
            <a:fillRect/>
          </a:stretch>
        </p:blipFill>
        <p:spPr>
          <a:xfrm>
            <a:off x="2823715" y="688750"/>
            <a:ext cx="3381143" cy="6038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313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1789 : inventaire de Lavoisier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938381" y="2125674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Gaz et essences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09903" y="597229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Minerais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54747" y="472537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Métaux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54747" y="3372589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Non-métaux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6303005" y="1541418"/>
            <a:ext cx="406951" cy="1632856"/>
          </a:xfrm>
          <a:prstGeom prst="rightBrace">
            <a:avLst>
              <a:gd name="adj1" fmla="val 66112"/>
              <a:gd name="adj2" fmla="val 50000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/>
          <p:cNvSpPr/>
          <p:nvPr/>
        </p:nvSpPr>
        <p:spPr>
          <a:xfrm>
            <a:off x="6303005" y="3267892"/>
            <a:ext cx="406951" cy="671061"/>
          </a:xfrm>
          <a:prstGeom prst="rightBrace">
            <a:avLst>
              <a:gd name="adj1" fmla="val 66112"/>
              <a:gd name="adj2" fmla="val 50000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>
            <a:off x="6303005" y="4012473"/>
            <a:ext cx="406951" cy="1761309"/>
          </a:xfrm>
          <a:prstGeom prst="rightBrace">
            <a:avLst>
              <a:gd name="adj1" fmla="val 66112"/>
              <a:gd name="adj2" fmla="val 50000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fermante 10"/>
          <p:cNvSpPr/>
          <p:nvPr/>
        </p:nvSpPr>
        <p:spPr>
          <a:xfrm>
            <a:off x="6303005" y="5847302"/>
            <a:ext cx="406951" cy="586657"/>
          </a:xfrm>
          <a:prstGeom prst="rightBrace">
            <a:avLst>
              <a:gd name="adj1" fmla="val 66112"/>
              <a:gd name="adj2" fmla="val 50000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6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579" y="1188720"/>
            <a:ext cx="11974421" cy="55216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Périodicité du rayon atomique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797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953335" y="3246122"/>
                <a:ext cx="6975692" cy="2199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𝑒𝑉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fr-FR" sz="2400" b="0" dirty="0" smtClean="0"/>
              </a:p>
              <a:p>
                <a:r>
                  <a:rPr lang="fr-FR" sz="2400" i="1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 en eV</a:t>
                </a:r>
              </a:p>
              <a:p>
                <a:endParaRPr lang="fr-F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Référence :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=3,98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335" y="3246122"/>
                <a:ext cx="6975692" cy="2199192"/>
              </a:xfrm>
              <a:prstGeom prst="rect">
                <a:avLst/>
              </a:prstGeom>
              <a:blipFill>
                <a:blip r:embed="rId2"/>
                <a:stretch>
                  <a:fillRect l="-2620" b="-86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Electronégativité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87804" y="1873322"/>
            <a:ext cx="601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Electronégativité selon Pauling : échelle relative</a:t>
            </a:r>
            <a:endParaRPr lang="fr-FR" sz="24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9509" y="3056711"/>
            <a:ext cx="7537268" cy="17504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60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7887" y="1267913"/>
            <a:ext cx="7896225" cy="5629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Electronégativité de Pauling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32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866775"/>
            <a:ext cx="65532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15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4938" y="1336393"/>
            <a:ext cx="6725561" cy="5321682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404369" y="3230031"/>
            <a:ext cx="1793830" cy="9013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04369" y="3480644"/>
            <a:ext cx="179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Potentiomètre</a:t>
            </a:r>
            <a:endParaRPr lang="fr-FR" sz="2000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468064" y="4612039"/>
                <a:ext cx="223374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𝐼𝑜𝑛𝑠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algn="ctr"/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à 0.10 </a:t>
                </a: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mol/L</a:t>
                </a:r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064" y="4612039"/>
                <a:ext cx="2233748" cy="830997"/>
              </a:xfrm>
              <a:prstGeom prst="rect">
                <a:avLst/>
              </a:prstGeom>
              <a:blipFill>
                <a:blip r:embed="rId3"/>
                <a:stretch>
                  <a:fillRect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/>
          <p:nvPr/>
        </p:nvCxnSpPr>
        <p:spPr>
          <a:xfrm>
            <a:off x="3701812" y="5027538"/>
            <a:ext cx="190717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193625" y="2515513"/>
                <a:ext cx="223374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𝐼𝑜𝑛𝑠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algn="ctr"/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à 0.10 mol/L</a:t>
                </a:r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625" y="2515513"/>
                <a:ext cx="2233748" cy="830997"/>
              </a:xfrm>
              <a:prstGeom prst="rect">
                <a:avLst/>
              </a:prstGeom>
              <a:blipFill>
                <a:blip r:embed="rId4"/>
                <a:stretch>
                  <a:fillRect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/>
          <p:cNvCxnSpPr/>
          <p:nvPr/>
        </p:nvCxnSpPr>
        <p:spPr>
          <a:xfrm flipH="1" flipV="1">
            <a:off x="6341528" y="2891680"/>
            <a:ext cx="1974533" cy="704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12763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Détermination du pKs d’</a:t>
            </a:r>
            <a:r>
              <a:rPr lang="fr-FR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AgCl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861812" y="4406215"/>
            <a:ext cx="190717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608988" y="4901796"/>
            <a:ext cx="216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749914" y="3945058"/>
            <a:ext cx="41275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Electrode de référence Ag/</a:t>
            </a:r>
            <a:r>
              <a:rPr lang="fr-FR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AgCl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</a:t>
            </a:r>
            <a:r>
              <a:rPr lang="fr-FR" sz="2400" i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avec garde)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03254" y="4776055"/>
            <a:ext cx="412758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Electrode de mesure Ag(s)</a:t>
            </a:r>
          </a:p>
        </p:txBody>
      </p:sp>
    </p:spTree>
    <p:extLst>
      <p:ext uri="{BB962C8B-B14F-4D97-AF65-F5344CB8AC3E}">
        <p14:creationId xmlns:p14="http://schemas.microsoft.com/office/powerpoint/2010/main" val="9821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57162" y="3552633"/>
            <a:ext cx="585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Electrode d’</a:t>
            </a:r>
            <a:r>
              <a:rPr lang="fr-FR" sz="2400" u="sng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AgCl</a:t>
            </a:r>
            <a:r>
              <a:rPr lang="fr-FR" sz="24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(s) (électrode de référence):</a:t>
            </a:r>
            <a:endParaRPr lang="fr-FR" sz="24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57162" y="4394885"/>
                <a:ext cx="23643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ref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=0.22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fr-FR" sz="1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62" y="4394885"/>
                <a:ext cx="2364378" cy="430887"/>
              </a:xfrm>
              <a:prstGeom prst="rect">
                <a:avLst/>
              </a:prstGeom>
              <a:blipFill>
                <a:blip r:embed="rId2"/>
                <a:stretch>
                  <a:fillRect l="-5155" t="-1408" b="-56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781295" y="5621330"/>
                <a:ext cx="8924832" cy="96815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ref</m:t>
                          </m:r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=0.58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+0.06</m:t>
                      </m:r>
                      <m:func>
                        <m:func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800" b="0" i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sSup>
                                        <m:sSup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800" b="0" i="0">
                                              <a:latin typeface="Cambria Math" panose="02040503050406030204" pitchFamily="18" charset="0"/>
                                            </a:rPr>
                                            <m:t>g</m:t>
                                          </m:r>
                                        </m:e>
                                        <m:sup>
                                          <m:r>
                                            <a:rPr lang="fr-FR" sz="2800" b="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p>
                                      <m: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1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295" y="5621330"/>
                <a:ext cx="8924832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150785" y="2201629"/>
                <a:ext cx="5943599" cy="968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sSup>
                                <m:sSup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b="0" i="0" smtClean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p>
                                  <m:r>
                                    <a:rPr lang="fr-FR" sz="2800" b="0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Ag</m:t>
                              </m:r>
                            </m:den>
                          </m:f>
                        </m:e>
                      </m:d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+0.06</m:t>
                      </m:r>
                      <m:func>
                        <m:func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800" b="0" i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sSup>
                                        <m:sSupPr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800" b="0" i="0">
                                              <a:latin typeface="Cambria Math" panose="02040503050406030204" pitchFamily="18" charset="0"/>
                                            </a:rPr>
                                            <m:t>g</m:t>
                                          </m:r>
                                        </m:e>
                                        <m:sup>
                                          <m:r>
                                            <a:rPr lang="fr-FR" sz="2800" b="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p>
                                      <m: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12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85" y="2201629"/>
                <a:ext cx="5943599" cy="968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57162" y="1483936"/>
                <a:ext cx="6675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u="sng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Electrode d’argent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u="sng" smtClean="0">
                        <a:latin typeface="Cambria Math" panose="02040503050406030204" pitchFamily="18" charset="0"/>
                      </a:rPr>
                      <m:t>Ag</m:t>
                    </m:r>
                    <m:d>
                      <m:dPr>
                        <m:ctrlPr>
                          <a:rPr lang="fr-FR" sz="240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400" b="0" i="0" u="sng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fr-FR" sz="2400" u="sng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(électrode de mesure): </a:t>
                </a:r>
                <a:endParaRPr lang="fr-FR" sz="2400" u="sng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62" y="1483936"/>
                <a:ext cx="6675120" cy="461665"/>
              </a:xfrm>
              <a:prstGeom prst="rect">
                <a:avLst/>
              </a:prstGeom>
              <a:blipFill>
                <a:blip r:embed="rId5"/>
                <a:stretch>
                  <a:fillRect l="-1461" t="-6579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12192000" cy="12763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Détermination du pKs d’</a:t>
            </a:r>
            <a:r>
              <a:rPr lang="fr-FR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AgCl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858128" y="2434609"/>
                <a:ext cx="3270704" cy="502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Ag</m:t>
                          </m:r>
                        </m:e>
                        <m: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Ag</m:t>
                          </m:r>
                        </m:e>
                        <m:sub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8" y="2434609"/>
                <a:ext cx="3270704" cy="502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7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919776" y="4406377"/>
                <a:ext cx="9057232" cy="82984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=0.58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+0.06</m:t>
                      </m:r>
                      <m:func>
                        <m:func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𝐴𝑔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sSup>
                                        <m:sSup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𝐶𝑙</m:t>
                                          </m:r>
                                        </m:e>
                                        <m:sup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0.06</m:t>
                      </m:r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sSup>
                                        <m:sSup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𝐶𝑙</m:t>
                                          </m:r>
                                        </m:e>
                                        <m:sup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76" y="4406377"/>
                <a:ext cx="9057232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919776" y="3405807"/>
                <a:ext cx="5177564" cy="82984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=0.58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+0.06</m:t>
                      </m:r>
                      <m:func>
                        <m:func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𝐴𝑔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2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76" y="3405807"/>
                <a:ext cx="5177564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C9E184F-F4F1-4E9A-BA86-3AB093693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9" y="1522946"/>
            <a:ext cx="4297680" cy="62582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48640" y="2533421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Dès qu’on est à saturation : </a:t>
            </a:r>
            <a:endParaRPr lang="fr-FR" sz="24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956663" y="1424473"/>
                <a:ext cx="4448462" cy="724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À l’équilibre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𝐴𝑔</m:t>
                                    </m:r>
                                  </m:e>
                                  <m:sup>
                                    <m:r>
                                      <a:rPr lang="fr-FR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p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663" y="1424473"/>
                <a:ext cx="4448462" cy="724301"/>
              </a:xfrm>
              <a:prstGeom prst="rect">
                <a:avLst/>
              </a:prstGeom>
              <a:blipFill>
                <a:blip r:embed="rId5"/>
                <a:stretch>
                  <a:fillRect l="-4795" b="-17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214003" y="5532794"/>
                <a:ext cx="8669382" cy="82984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=0.58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−0.06 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0.06</m:t>
                      </m:r>
                      <m:func>
                        <m:func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sSup>
                                        <m:sSupPr>
                                          <m:ctrlP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𝐶𝑙</m:t>
                                          </m:r>
                                        </m:e>
                                        <m:sup>
                                          <m:r>
                                            <a:rPr lang="fr-FR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003" y="5532794"/>
                <a:ext cx="8669382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0"/>
            <a:ext cx="12192000" cy="12763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Détermination du pKs d’</a:t>
            </a:r>
            <a:r>
              <a:rPr lang="fr-FR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AgCl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Accolade fermante 2"/>
          <p:cNvSpPr/>
          <p:nvPr/>
        </p:nvSpPr>
        <p:spPr>
          <a:xfrm rot="5400000">
            <a:off x="4844396" y="4392392"/>
            <a:ext cx="337625" cy="1943179"/>
          </a:xfrm>
          <a:prstGeom prst="rightBrace">
            <a:avLst>
              <a:gd name="adj1" fmla="val 5342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9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C9E184F-F4F1-4E9A-BA86-3AB093693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31" y="1283682"/>
            <a:ext cx="5847488" cy="8515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xmlns="" id="{98740FF5-A3AF-44E2-B77F-79267D762812}"/>
                  </a:ext>
                </a:extLst>
              </p14:cNvPr>
              <p14:cNvContentPartPr/>
              <p14:nvPr/>
            </p14:nvContentPartPr>
            <p14:xfrm>
              <a:off x="524012" y="2965813"/>
              <a:ext cx="7785461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98740FF5-A3AF-44E2-B77F-79267D762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012" y="2956813"/>
                <a:ext cx="7803461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xmlns="" id="{7E938405-2DE6-4FA2-868D-8EF281D21BA7}"/>
                  </a:ext>
                </a:extLst>
              </p14:cNvPr>
              <p14:cNvContentPartPr/>
              <p14:nvPr/>
            </p14:nvContentPartPr>
            <p14:xfrm>
              <a:off x="6140366" y="2129602"/>
              <a:ext cx="360" cy="4466136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7E938405-2DE6-4FA2-868D-8EF281D21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1366" y="2120601"/>
                <a:ext cx="18360" cy="4484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299105" y="4923141"/>
                <a:ext cx="2039120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sz="28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05" y="4923141"/>
                <a:ext cx="2039120" cy="556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175394" y="3574390"/>
                <a:ext cx="20801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fr-FR" sz="28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394" y="3574390"/>
                <a:ext cx="208013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71672" y="3543612"/>
                <a:ext cx="71705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32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672" y="3543612"/>
                <a:ext cx="71705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xmlns="" id="{98740FF5-A3AF-44E2-B77F-79267D762812}"/>
                  </a:ext>
                </a:extLst>
              </p14:cNvPr>
              <p14:cNvContentPartPr/>
              <p14:nvPr/>
            </p14:nvContentPartPr>
            <p14:xfrm>
              <a:off x="524012" y="4590390"/>
              <a:ext cx="7785461" cy="36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98740FF5-A3AF-44E2-B77F-79267D762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012" y="4581390"/>
                <a:ext cx="7803461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xmlns="" id="{7E938405-2DE6-4FA2-868D-8EF281D21BA7}"/>
                  </a:ext>
                </a:extLst>
              </p14:cNvPr>
              <p14:cNvContentPartPr/>
              <p14:nvPr/>
            </p14:nvContentPartPr>
            <p14:xfrm>
              <a:off x="4259112" y="2129602"/>
              <a:ext cx="360" cy="4466135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7E938405-2DE6-4FA2-868D-8EF281D21B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0112" y="2120601"/>
                <a:ext cx="18360" cy="4484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xmlns="" id="{7E938405-2DE6-4FA2-868D-8EF281D21BA7}"/>
                  </a:ext>
                </a:extLst>
              </p14:cNvPr>
              <p14:cNvContentPartPr/>
              <p14:nvPr/>
            </p14:nvContentPartPr>
            <p14:xfrm>
              <a:off x="2347637" y="2120537"/>
              <a:ext cx="360" cy="4475202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7E938405-2DE6-4FA2-868D-8EF281D21B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8637" y="2111537"/>
                <a:ext cx="18360" cy="4493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xmlns="" id="{7E938405-2DE6-4FA2-868D-8EF281D21BA7}"/>
                  </a:ext>
                </a:extLst>
              </p14:cNvPr>
              <p14:cNvContentPartPr/>
              <p14:nvPr/>
            </p14:nvContentPartPr>
            <p14:xfrm>
              <a:off x="8317507" y="2111830"/>
              <a:ext cx="360" cy="4483908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7E938405-2DE6-4FA2-868D-8EF281D21B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08507" y="2102830"/>
                <a:ext cx="18360" cy="4501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12688" y="3547138"/>
                <a:ext cx="1429490" cy="490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sz="24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88" y="3547138"/>
                <a:ext cx="1429490" cy="490199"/>
              </a:xfrm>
              <a:prstGeom prst="rect">
                <a:avLst/>
              </a:prstGeom>
              <a:blipFill>
                <a:blip r:embed="rId17"/>
                <a:stretch>
                  <a:fillRect l="-427" b="-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50704" y="4956259"/>
                <a:ext cx="1429490" cy="490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sz="24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4" y="4956259"/>
                <a:ext cx="1429490" cy="490199"/>
              </a:xfrm>
              <a:prstGeom prst="rect">
                <a:avLst/>
              </a:prstGeom>
              <a:blipFill>
                <a:blip r:embed="rId18"/>
                <a:stretch>
                  <a:fillRect l="-427" b="-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26316" y="3528573"/>
                <a:ext cx="17926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fr-FR" sz="28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16" y="3528573"/>
                <a:ext cx="1792643" cy="523220"/>
              </a:xfrm>
              <a:prstGeom prst="rect">
                <a:avLst/>
              </a:prstGeom>
              <a:blipFill>
                <a:blip r:embed="rId19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957908" y="4851415"/>
                <a:ext cx="5325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36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08" y="4851415"/>
                <a:ext cx="532518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747226" y="4923141"/>
                <a:ext cx="1005916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sz="32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226" y="4923141"/>
                <a:ext cx="1005916" cy="55643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50704" y="5932734"/>
                <a:ext cx="1429490" cy="490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sz="24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4" y="5932734"/>
                <a:ext cx="1429490" cy="490199"/>
              </a:xfrm>
              <a:prstGeom prst="rect">
                <a:avLst/>
              </a:prstGeom>
              <a:blipFill>
                <a:blip r:embed="rId22"/>
                <a:stretch>
                  <a:fillRect l="-427" b="-61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xmlns="" id="{98740FF5-A3AF-44E2-B77F-79267D762812}"/>
                  </a:ext>
                </a:extLst>
              </p14:cNvPr>
              <p14:cNvContentPartPr/>
              <p14:nvPr/>
            </p14:nvContentPartPr>
            <p14:xfrm>
              <a:off x="518401" y="5811966"/>
              <a:ext cx="7785461" cy="36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98740FF5-A3AF-44E2-B77F-79267D76281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9401" y="5802966"/>
                <a:ext cx="7803461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xmlns="" id="{98740FF5-A3AF-44E2-B77F-79267D762812}"/>
                  </a:ext>
                </a:extLst>
              </p14:cNvPr>
              <p14:cNvContentPartPr/>
              <p14:nvPr/>
            </p14:nvContentPartPr>
            <p14:xfrm>
              <a:off x="518400" y="6604445"/>
              <a:ext cx="7785461" cy="36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98740FF5-A3AF-44E2-B77F-79267D76281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9400" y="6595445"/>
                <a:ext cx="7803461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965196" y="5916302"/>
                <a:ext cx="71705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fr-FR" sz="32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96" y="5916302"/>
                <a:ext cx="717055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344657" y="5927283"/>
                <a:ext cx="188378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𝐶𝑉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sz="28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57" y="5927283"/>
                <a:ext cx="1883784" cy="55643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879634" y="5942422"/>
                <a:ext cx="7411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fr-FR" sz="28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634" y="5942422"/>
                <a:ext cx="741100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xmlns="" id="{7E938405-2DE6-4FA2-868D-8EF281D21BA7}"/>
                  </a:ext>
                </a:extLst>
              </p14:cNvPr>
              <p14:cNvContentPartPr/>
              <p14:nvPr/>
            </p14:nvContentPartPr>
            <p14:xfrm>
              <a:off x="515618" y="2120536"/>
              <a:ext cx="360" cy="4464437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7E938405-2DE6-4FA2-868D-8EF281D21B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6618" y="2111537"/>
                <a:ext cx="18360" cy="448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xmlns="" id="{98740FF5-A3AF-44E2-B77F-79267D762812}"/>
                  </a:ext>
                </a:extLst>
              </p14:cNvPr>
              <p14:cNvContentPartPr/>
              <p14:nvPr/>
            </p14:nvContentPartPr>
            <p14:xfrm>
              <a:off x="532046" y="2120536"/>
              <a:ext cx="7785461" cy="36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98740FF5-A3AF-44E2-B77F-79267D762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046" y="2111536"/>
                <a:ext cx="7803461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52013" y="2266358"/>
                <a:ext cx="71705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32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013" y="2266358"/>
                <a:ext cx="717055" cy="58477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50704" y="2295766"/>
                <a:ext cx="14294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sz="24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4" y="2295766"/>
                <a:ext cx="1429490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422343" y="2213234"/>
                <a:ext cx="17926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8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343" y="2213234"/>
                <a:ext cx="1792643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883897" y="2262688"/>
                <a:ext cx="71705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32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897" y="2262688"/>
                <a:ext cx="717055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0" y="0"/>
            <a:ext cx="12192000" cy="12763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Détermination du pKs d’</a:t>
            </a:r>
            <a:r>
              <a:rPr lang="fr-FR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AgCl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71304" y="5768656"/>
                <a:ext cx="3188629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304" y="5768656"/>
                <a:ext cx="3188629" cy="87075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6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04910" y="1566935"/>
            <a:ext cx="585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Après équivalence:</a:t>
            </a:r>
            <a:endParaRPr lang="fr-FR" sz="2400" b="1" i="1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711044" y="1940316"/>
                <a:ext cx="8669382" cy="89902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=0.58 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−0.06 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600" i="1">
                          <a:latin typeface="Cambria Math" panose="02040503050406030204" pitchFamily="18" charset="0"/>
                        </a:rPr>
                        <m:t>0.06</m:t>
                      </m:r>
                      <m:func>
                        <m:func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sSup>
                                        <m:sSupPr>
                                          <m:ctrlPr>
                                            <a:rPr lang="fr-FR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600" i="1">
                                              <a:latin typeface="Cambria Math" panose="02040503050406030204" pitchFamily="18" charset="0"/>
                                            </a:rPr>
                                            <m:t>𝐶𝑙</m:t>
                                          </m:r>
                                        </m:e>
                                        <m:sup>
                                          <m:r>
                                            <a:rPr lang="fr-FR" sz="2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  <m: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6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044" y="1940316"/>
                <a:ext cx="8669382" cy="8990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965457" y="3234615"/>
                <a:ext cx="8534718" cy="89902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=0.58 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−0.06 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600" i="1">
                          <a:latin typeface="Cambria Math" panose="02040503050406030204" pitchFamily="18" charset="0"/>
                        </a:rPr>
                        <m:t>0.06</m:t>
                      </m:r>
                      <m:func>
                        <m:func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fr-FR" sz="2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fr-FR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sz="2600" b="0" i="1" smtClean="0">
                                          <a:latin typeface="Cambria Math" panose="02040503050406030204" pitchFamily="18" charset="0"/>
                                        </a:rPr>
                                        <m:t>é</m:t>
                                      </m:r>
                                      <m:r>
                                        <a:rPr lang="fr-FR" sz="2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r>
                                    <a:rPr lang="fr-FR" sz="2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fr-FR" sz="2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fr-FR" sz="2600" b="0" i="1" smtClean="0">
                                      <a:latin typeface="Cambria Math" panose="02040503050406030204" pitchFamily="18" charset="0"/>
                                    </a:rPr>
                                    <m:t>   (</m:t>
                                  </m:r>
                                  <m:r>
                                    <a:rPr lang="fr-FR" sz="2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fr-FR" sz="2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6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sz="2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fr-FR" sz="2600" b="0" i="1" smtClean="0">
                                          <a:latin typeface="Cambria Math" panose="02040503050406030204" pitchFamily="18" charset="0"/>
                                        </a:rPr>
                                        <m:t>é</m:t>
                                      </m:r>
                                      <m:r>
                                        <a:rPr lang="fr-FR" sz="2600" b="0" i="1" smtClean="0">
                                          <a:latin typeface="Cambria Math" panose="02040503050406030204" pitchFamily="18" charset="0"/>
                                        </a:rPr>
                                        <m:t>𝑐h𝑒𝑟</m:t>
                                      </m:r>
                                    </m:sub>
                                  </m:sSub>
                                  <m:r>
                                    <a:rPr lang="fr-FR" sz="2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6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457" y="3234615"/>
                <a:ext cx="8534718" cy="899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599696" y="4528914"/>
                <a:ext cx="8547781" cy="89902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−0.58 </m:t>
                      </m:r>
                      <m:r>
                        <a:rPr lang="fr-FR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=−0.06 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fr-F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600" i="1">
                          <a:latin typeface="Cambria Math" panose="02040503050406030204" pitchFamily="18" charset="0"/>
                        </a:rPr>
                        <m:t>0.06</m:t>
                      </m:r>
                      <m:func>
                        <m:funcPr>
                          <m:ctrlPr>
                            <a:rPr lang="fr-FR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2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6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fr-FR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fr-FR" sz="2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é</m:t>
                                      </m:r>
                                      <m:r>
                                        <a:rPr lang="fr-FR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r>
                                    <a:rPr lang="fr-FR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fr-FR" sz="2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fr-FR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(</m:t>
                                  </m:r>
                                  <m:r>
                                    <a:rPr lang="fr-FR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fr-FR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fr-FR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é</m:t>
                                      </m:r>
                                      <m:r>
                                        <a:rPr lang="fr-FR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𝑐h𝑒𝑟</m:t>
                                      </m:r>
                                    </m:sub>
                                  </m:sSub>
                                  <m:r>
                                    <a:rPr lang="fr-FR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6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96" y="4528914"/>
                <a:ext cx="8547781" cy="8990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0" y="0"/>
            <a:ext cx="12192000" cy="12763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Détermination du pKs d’</a:t>
            </a:r>
            <a:r>
              <a:rPr lang="fr-FR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AgCl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Accolade fermante 11"/>
          <p:cNvSpPr/>
          <p:nvPr/>
        </p:nvSpPr>
        <p:spPr>
          <a:xfrm rot="5400000">
            <a:off x="8110023" y="2383519"/>
            <a:ext cx="337625" cy="1364567"/>
          </a:xfrm>
          <a:prstGeom prst="rightBrace">
            <a:avLst>
              <a:gd name="adj1" fmla="val 5342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sp>
        <p:nvSpPr>
          <p:cNvPr id="4" name="ZoneTexte 3"/>
          <p:cNvSpPr txBox="1"/>
          <p:nvPr/>
        </p:nvSpPr>
        <p:spPr>
          <a:xfrm>
            <a:off x="2469369" y="5991777"/>
            <a:ext cx="5992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Y</a:t>
            </a:r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		= 			a 	   + 		b 			</a:t>
            </a:r>
            <a:r>
              <a:rPr lang="fr-FR" sz="32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X</a:t>
            </a:r>
            <a:endParaRPr lang="fr-FR" sz="32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Accolade fermante 12"/>
          <p:cNvSpPr/>
          <p:nvPr/>
        </p:nvSpPr>
        <p:spPr>
          <a:xfrm rot="5400000">
            <a:off x="2523976" y="4871659"/>
            <a:ext cx="337625" cy="1676402"/>
          </a:xfrm>
          <a:prstGeom prst="rightBrace">
            <a:avLst>
              <a:gd name="adj1" fmla="val 53428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sp>
        <p:nvSpPr>
          <p:cNvPr id="14" name="Accolade fermante 13"/>
          <p:cNvSpPr/>
          <p:nvPr/>
        </p:nvSpPr>
        <p:spPr>
          <a:xfrm rot="5400000">
            <a:off x="8027961" y="4172074"/>
            <a:ext cx="337625" cy="3188680"/>
          </a:xfrm>
          <a:prstGeom prst="rightBrace">
            <a:avLst>
              <a:gd name="adj1" fmla="val 53428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</p:spTree>
    <p:extLst>
      <p:ext uri="{BB962C8B-B14F-4D97-AF65-F5344CB8AC3E}">
        <p14:creationId xmlns:p14="http://schemas.microsoft.com/office/powerpoint/2010/main" val="28370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347"/>
            <a:ext cx="12192000" cy="5582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2763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Détermination du pKs d’</a:t>
            </a:r>
            <a:r>
              <a:rPr lang="fr-FR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AgCl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54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1707" y="1697245"/>
            <a:ext cx="1657458" cy="709753"/>
          </a:xfrm>
          <a:prstGeom prst="rect">
            <a:avLst/>
          </a:prstGeom>
          <a:noFill/>
          <a:ln w="10800">
            <a:noFill/>
            <a:prstDash val="solid"/>
          </a:ln>
        </p:spPr>
        <p:txBody>
          <a:bodyPr vert="horz" wrap="none" lIns="108847" tIns="54423" rIns="108847" bIns="54423" anchor="ctr" anchorCtr="0" compatLnSpc="0">
            <a:spAutoFit/>
          </a:bodyPr>
          <a:lstStyle/>
          <a:p>
            <a:pPr algn="ctr"/>
            <a:r>
              <a:rPr lang="fr-FR" sz="2661" b="1" dirty="0">
                <a:solidFill>
                  <a:srgbClr val="2C3E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Cl / Br / 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87814" y="1697245"/>
            <a:ext cx="1803074" cy="709753"/>
          </a:xfrm>
          <a:prstGeom prst="rect">
            <a:avLst/>
          </a:prstGeom>
          <a:noFill/>
          <a:ln w="10800">
            <a:noFill/>
            <a:prstDash val="solid"/>
          </a:ln>
        </p:spPr>
        <p:txBody>
          <a:bodyPr vert="horz" wrap="none" lIns="108847" tIns="54423" rIns="108847" bIns="54423" anchor="ctr" anchorCtr="0" compatLnSpc="0">
            <a:spAutoFit/>
          </a:bodyPr>
          <a:lstStyle/>
          <a:p>
            <a:pPr algn="ctr"/>
            <a:r>
              <a:rPr lang="fr-FR" sz="2661" b="1" dirty="0">
                <a:solidFill>
                  <a:srgbClr val="2C3E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 / Na /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>
                <a:spLocks noResize="1"/>
              </p:cNvSpPr>
              <p:nvPr/>
            </p:nvSpPr>
            <p:spPr>
              <a:xfrm>
                <a:off x="1215379" y="4536285"/>
                <a:ext cx="1769409" cy="767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177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17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177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2177" i="1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sub>
                          </m:sSub>
                          <m:r>
                            <a:rPr lang="fr-FR" sz="2177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17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177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2177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a:rPr lang="fr-FR" sz="2177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177">
                          <a:latin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fr-FR" sz="217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177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2177" i="1">
                              <a:latin typeface="Cambria Math" panose="02040503050406030204" pitchFamily="18" charset="0"/>
                            </a:rPr>
                            <m:t>𝐵𝑟</m:t>
                          </m:r>
                        </m:sub>
                      </m:sSub>
                    </m:oMath>
                  </m:oMathPara>
                </a14:m>
                <a:endParaRPr lang="fr-FR" sz="2177" dirty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79" y="4536285"/>
                <a:ext cx="1769409" cy="767151"/>
              </a:xfrm>
              <a:prstGeom prst="rect">
                <a:avLst/>
              </a:prstGeom>
              <a:blipFill>
                <a:blip r:embed="rId3"/>
                <a:stretch>
                  <a:fillRect l="-5842" r="-10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>
                <a:spLocks noResize="1"/>
              </p:cNvSpPr>
              <p:nvPr/>
            </p:nvSpPr>
            <p:spPr>
              <a:xfrm>
                <a:off x="4982007" y="4536286"/>
                <a:ext cx="1852132" cy="767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177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17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177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2177" i="1">
                                  <a:latin typeface="Cambria Math" panose="02040503050406030204" pitchFamily="18" charset="0"/>
                                </a:rPr>
                                <m:t>𝐿𝑖</m:t>
                              </m:r>
                            </m:sub>
                          </m:sSub>
                          <m:r>
                            <a:rPr lang="fr-FR" sz="2177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17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177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2177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fr-FR" sz="2177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177">
                          <a:latin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fr-FR" sz="217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177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2177" i="1">
                              <a:latin typeface="Cambria Math" panose="02040503050406030204" pitchFamily="18" charset="0"/>
                            </a:rPr>
                            <m:t>𝑁𝑎</m:t>
                          </m:r>
                        </m:sub>
                      </m:sSub>
                    </m:oMath>
                  </m:oMathPara>
                </a14:m>
                <a:endParaRPr lang="fr-FR" sz="2177" dirty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007" y="4536286"/>
                <a:ext cx="1852132" cy="767151"/>
              </a:xfrm>
              <a:prstGeom prst="rect">
                <a:avLst/>
              </a:prstGeom>
              <a:blipFill>
                <a:blip r:embed="rId4"/>
                <a:stretch>
                  <a:fillRect l="-5592" r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933998" y="2917089"/>
                <a:ext cx="2015167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=35,5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𝐵𝑟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=80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=127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98" y="2917089"/>
                <a:ext cx="2015167" cy="1025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8722640" y="1697245"/>
            <a:ext cx="1923749" cy="709753"/>
          </a:xfrm>
          <a:prstGeom prst="rect">
            <a:avLst/>
          </a:prstGeom>
          <a:noFill/>
          <a:ln w="10800">
            <a:noFill/>
            <a:prstDash val="solid"/>
          </a:ln>
        </p:spPr>
        <p:txBody>
          <a:bodyPr vert="horz" wrap="none" lIns="108847" tIns="54423" rIns="108847" bIns="54423" anchor="ctr" anchorCtr="0" compatLnSpc="0">
            <a:spAutoFit/>
          </a:bodyPr>
          <a:lstStyle/>
          <a:p>
            <a:pPr algn="ctr"/>
            <a:r>
              <a:rPr lang="fr-FR" sz="2661" b="1" dirty="0" smtClean="0">
                <a:solidFill>
                  <a:srgbClr val="2C3E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 </a:t>
            </a:r>
            <a:r>
              <a:rPr lang="fr-FR" sz="2661" b="1" dirty="0">
                <a:solidFill>
                  <a:srgbClr val="2C3E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/ </a:t>
            </a:r>
            <a:r>
              <a:rPr lang="fr-FR" sz="2661" b="1" dirty="0" smtClean="0">
                <a:solidFill>
                  <a:srgbClr val="2C3E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Sr </a:t>
            </a:r>
            <a:r>
              <a:rPr lang="fr-FR" sz="2661" b="1" dirty="0">
                <a:solidFill>
                  <a:srgbClr val="2C3E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/ </a:t>
            </a:r>
            <a:r>
              <a:rPr lang="fr-FR" sz="2661" b="1" dirty="0" smtClean="0">
                <a:solidFill>
                  <a:srgbClr val="2C3E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</a:t>
            </a:r>
            <a:endParaRPr lang="fr-FR" sz="2661" b="1" dirty="0">
              <a:solidFill>
                <a:srgbClr val="2C3E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11871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1789 : Triades de </a:t>
            </a:r>
            <a:r>
              <a:rPr lang="fr-FR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Dobereiner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783186" y="2917088"/>
                <a:ext cx="1907702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𝐿𝑖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=7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𝑁𝑎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=23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=39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186" y="2917088"/>
                <a:ext cx="1907702" cy="1025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8722640" y="2917087"/>
                <a:ext cx="2023118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=40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𝑆𝑟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=88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𝐵𝑎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=137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640" y="2917087"/>
                <a:ext cx="2023118" cy="1025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>
                <a:spLocks noResize="1"/>
              </p:cNvSpPr>
              <p:nvPr/>
            </p:nvSpPr>
            <p:spPr>
              <a:xfrm>
                <a:off x="8998129" y="4536285"/>
                <a:ext cx="1852132" cy="767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177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17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177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2177" b="0" i="1" smtClean="0">
                                  <a:latin typeface="Cambria Math" panose="02040503050406030204" pitchFamily="18" charset="0"/>
                                </a:rPr>
                                <m:t>𝐵𝑎</m:t>
                              </m:r>
                            </m:sub>
                          </m:sSub>
                          <m:r>
                            <a:rPr lang="fr-FR" sz="2177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17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177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2177" b="0" i="1" smtClean="0"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sub>
                          </m:sSub>
                        </m:num>
                        <m:den>
                          <m:r>
                            <a:rPr lang="fr-FR" sz="2177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177">
                          <a:latin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fr-FR" sz="217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177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2177" b="0" i="1" smtClean="0">
                              <a:latin typeface="Cambria Math" panose="02040503050406030204" pitchFamily="18" charset="0"/>
                            </a:rPr>
                            <m:t>𝑆𝑟</m:t>
                          </m:r>
                        </m:sub>
                      </m:sSub>
                    </m:oMath>
                  </m:oMathPara>
                </a14:m>
                <a:endParaRPr lang="fr-FR" sz="2177" dirty="0">
                  <a:latin typeface="Source Sans Pro" pitchFamily="34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129" y="4536285"/>
                <a:ext cx="1852132" cy="767151"/>
              </a:xfrm>
              <a:prstGeom prst="rect">
                <a:avLst/>
              </a:prstGeom>
              <a:blipFill>
                <a:blip r:embed="rId8"/>
                <a:stretch>
                  <a:fillRect l="-8882" r="-42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9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1186" y="2104474"/>
            <a:ext cx="5681736" cy="4164623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7258927" y="4951828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3577520" y="4949484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7270649" y="4513384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589238" y="4525106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8890649" y="3920520"/>
                <a:ext cx="3432517" cy="86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chemeClr val="accent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Phase organique 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𝐵𝑟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𝑜𝑟𝑔</m:t>
                        </m:r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chemeClr val="accent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+ cyclohexane</a:t>
                </a:r>
                <a:endParaRPr lang="fr-FR" sz="2400" dirty="0">
                  <a:solidFill>
                    <a:schemeClr val="accent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649" y="3920520"/>
                <a:ext cx="3432517" cy="866584"/>
              </a:xfrm>
              <a:prstGeom prst="rect">
                <a:avLst/>
              </a:prstGeom>
              <a:blipFill>
                <a:blip r:embed="rId3"/>
                <a:stretch>
                  <a:fillRect l="-2660" t="-5634" b="-16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98994" y="3920520"/>
                <a:ext cx="3432517" cy="86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Phase organique 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𝑜𝑟𝑔</m:t>
                        </m:r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+ cyclohexane</a:t>
                </a:r>
                <a:endParaRPr lang="fr-FR" sz="2400" dirty="0">
                  <a:solidFill>
                    <a:srgbClr val="7030A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94" y="3920520"/>
                <a:ext cx="3432517" cy="866584"/>
              </a:xfrm>
              <a:prstGeom prst="rect">
                <a:avLst/>
              </a:prstGeom>
              <a:blipFill>
                <a:blip r:embed="rId4"/>
                <a:stretch>
                  <a:fillRect l="-2664" t="-5634" b="-16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8903233" y="4787104"/>
                <a:ext cx="3432517" cy="86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0070C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Phase aqueuse 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𝐵𝑟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0070C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+ eau</a:t>
                </a:r>
                <a:endParaRPr lang="fr-FR" sz="2400" dirty="0">
                  <a:solidFill>
                    <a:srgbClr val="0070C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233" y="4787104"/>
                <a:ext cx="3432517" cy="866584"/>
              </a:xfrm>
              <a:prstGeom prst="rect">
                <a:avLst/>
              </a:prstGeom>
              <a:blipFill>
                <a:blip r:embed="rId5"/>
                <a:stretch>
                  <a:fillRect l="-2842" t="-5634" b="-16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390549" y="4787104"/>
                <a:ext cx="3432517" cy="86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0070C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Phase aqueuse 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0070C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+ eau</a:t>
                </a:r>
                <a:endParaRPr lang="fr-FR" sz="2400" dirty="0">
                  <a:solidFill>
                    <a:srgbClr val="0070C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49" y="4787104"/>
                <a:ext cx="3432517" cy="866584"/>
              </a:xfrm>
              <a:prstGeom prst="rect">
                <a:avLst/>
              </a:prstGeom>
              <a:blipFill>
                <a:blip r:embed="rId6"/>
                <a:stretch>
                  <a:fillRect l="-2664" t="-5634" b="-16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Pouvoir oxydant des halogènes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l="88632" t="31817" r="5742" b="47905"/>
          <a:stretch/>
        </p:blipFill>
        <p:spPr>
          <a:xfrm>
            <a:off x="5906421" y="1534712"/>
            <a:ext cx="761665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1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1186" y="2104474"/>
            <a:ext cx="5681736" cy="4164623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7258927" y="4951828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3577520" y="4949484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7270649" y="4513384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589238" y="4525106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8890649" y="3920520"/>
                <a:ext cx="3432517" cy="86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chemeClr val="accent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Phase organique 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𝐵𝑟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𝑜𝑟𝑔</m:t>
                        </m:r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chemeClr val="accent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+ cyclohexane</a:t>
                </a:r>
                <a:endParaRPr lang="fr-FR" sz="2400" dirty="0">
                  <a:solidFill>
                    <a:schemeClr val="accent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649" y="3920520"/>
                <a:ext cx="3432517" cy="866584"/>
              </a:xfrm>
              <a:prstGeom prst="rect">
                <a:avLst/>
              </a:prstGeom>
              <a:blipFill>
                <a:blip r:embed="rId3"/>
                <a:stretch>
                  <a:fillRect l="-2660" t="-5634" b="-16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98994" y="3920520"/>
                <a:ext cx="3432517" cy="86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Phase organique 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𝑜𝑟𝑔</m:t>
                        </m:r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+ cyclohexane</a:t>
                </a:r>
                <a:endParaRPr lang="fr-FR" sz="2400" dirty="0">
                  <a:solidFill>
                    <a:srgbClr val="7030A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94" y="3920520"/>
                <a:ext cx="3432517" cy="866584"/>
              </a:xfrm>
              <a:prstGeom prst="rect">
                <a:avLst/>
              </a:prstGeom>
              <a:blipFill>
                <a:blip r:embed="rId4"/>
                <a:stretch>
                  <a:fillRect l="-2664" t="-5634" b="-16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8903233" y="4787104"/>
                <a:ext cx="3432517" cy="86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0070C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Phase aqueuse 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𝐵𝑟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0070C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+ eau</a:t>
                </a:r>
                <a:endParaRPr lang="fr-FR" sz="2400" dirty="0">
                  <a:solidFill>
                    <a:srgbClr val="0070C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233" y="4787104"/>
                <a:ext cx="3432517" cy="866584"/>
              </a:xfrm>
              <a:prstGeom prst="rect">
                <a:avLst/>
              </a:prstGeom>
              <a:blipFill>
                <a:blip r:embed="rId5"/>
                <a:stretch>
                  <a:fillRect l="-2842" t="-5634" b="-16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390549" y="4787104"/>
                <a:ext cx="3432517" cy="86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0070C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Phase aqueuse 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0070C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+ eau</a:t>
                </a:r>
                <a:endParaRPr lang="fr-FR" sz="2400" dirty="0">
                  <a:solidFill>
                    <a:srgbClr val="0070C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49" y="4787104"/>
                <a:ext cx="3432517" cy="866584"/>
              </a:xfrm>
              <a:prstGeom prst="rect">
                <a:avLst/>
              </a:prstGeom>
              <a:blipFill>
                <a:blip r:embed="rId6"/>
                <a:stretch>
                  <a:fillRect l="-2664" t="-5634" b="-16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Pouvoir oxydant des halogènes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l="88632" t="31817" r="5742" b="47905"/>
          <a:stretch/>
        </p:blipFill>
        <p:spPr>
          <a:xfrm>
            <a:off x="5906421" y="1534712"/>
            <a:ext cx="761665" cy="20398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803"/>
          <a:stretch/>
        </p:blipFill>
        <p:spPr>
          <a:xfrm>
            <a:off x="3019737" y="902181"/>
            <a:ext cx="6152526" cy="224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9463145" y="2222106"/>
                <a:ext cx="1867434" cy="418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fr-FR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0,1 mol/L</a:t>
                </a:r>
                <a:endParaRPr lang="fr-FR" sz="2400" dirty="0">
                  <a:solidFill>
                    <a:srgbClr val="7030A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145" y="2222106"/>
                <a:ext cx="1867434" cy="418961"/>
              </a:xfrm>
              <a:prstGeom prst="rect">
                <a:avLst/>
              </a:prstGeom>
              <a:blipFill>
                <a:blip r:embed="rId9"/>
                <a:stretch>
                  <a:fillRect l="-5537" t="-10294" r="-9121" b="-455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776585" y="2345139"/>
                <a:ext cx="2082493" cy="418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𝐵𝑟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fr-FR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>
                    <a:solidFill>
                      <a:schemeClr val="accent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0,1 mol/L</a:t>
                </a:r>
                <a:endParaRPr lang="fr-FR" sz="2400" dirty="0">
                  <a:solidFill>
                    <a:schemeClr val="accent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85" y="2345139"/>
                <a:ext cx="2082493" cy="418961"/>
              </a:xfrm>
              <a:prstGeom prst="rect">
                <a:avLst/>
              </a:prstGeom>
              <a:blipFill>
                <a:blip r:embed="rId10"/>
                <a:stretch>
                  <a:fillRect l="-4971" t="-10294" r="-8187" b="-455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/>
          <p:cNvCxnSpPr/>
          <p:nvPr/>
        </p:nvCxnSpPr>
        <p:spPr>
          <a:xfrm>
            <a:off x="8297719" y="2431586"/>
            <a:ext cx="108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067126" y="2641067"/>
            <a:ext cx="108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710290" y="6053653"/>
                <a:ext cx="3733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290" y="6053653"/>
                <a:ext cx="373333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1780837" y="6053653"/>
                <a:ext cx="3733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𝐵𝑟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837" y="6053653"/>
                <a:ext cx="373333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02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1186" y="2104474"/>
            <a:ext cx="5681736" cy="4164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26672" y="1662150"/>
                <a:ext cx="34325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Coloration violette de la phase organique </a:t>
                </a:r>
                <a:r>
                  <a:rPr lang="fr-FR" sz="2400" dirty="0" smtClean="0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  <a:sym typeface="Wingdings" panose="05000000000000000000" pitchFamily="2" charset="2"/>
                  </a:rPr>
                  <a:t> présence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  <m:t>𝐼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fr-FR" sz="2400" dirty="0">
                  <a:solidFill>
                    <a:srgbClr val="7030A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72" y="1662150"/>
                <a:ext cx="3432517" cy="1200329"/>
              </a:xfrm>
              <a:prstGeom prst="rect">
                <a:avLst/>
              </a:prstGeom>
              <a:blipFill>
                <a:blip r:embed="rId3"/>
                <a:stretch>
                  <a:fillRect l="-2664" t="-4061" b="-121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Pouvoir oxydant des halogènes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l="88632" t="31817" r="5742" b="47905"/>
          <a:stretch/>
        </p:blipFill>
        <p:spPr>
          <a:xfrm>
            <a:off x="5906421" y="1534712"/>
            <a:ext cx="761665" cy="203981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33" t="51537" r="69144" b="36303"/>
          <a:stretch/>
        </p:blipFill>
        <p:spPr>
          <a:xfrm>
            <a:off x="7181674" y="4217961"/>
            <a:ext cx="450166" cy="649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710290" y="6053653"/>
                <a:ext cx="3733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290" y="6053653"/>
                <a:ext cx="373333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1780837" y="6053653"/>
                <a:ext cx="3733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𝐵𝑟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837" y="6053653"/>
                <a:ext cx="373333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Multiplication 20"/>
          <p:cNvSpPr/>
          <p:nvPr/>
        </p:nvSpPr>
        <p:spPr>
          <a:xfrm>
            <a:off x="3077760" y="5607914"/>
            <a:ext cx="1139484" cy="1322364"/>
          </a:xfrm>
          <a:prstGeom prst="mathMultiply">
            <a:avLst>
              <a:gd name="adj1" fmla="val 747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Demi-cadre 21"/>
          <p:cNvSpPr/>
          <p:nvPr/>
        </p:nvSpPr>
        <p:spPr>
          <a:xfrm rot="13497537">
            <a:off x="8446216" y="5424218"/>
            <a:ext cx="633046" cy="979925"/>
          </a:xfrm>
          <a:prstGeom prst="halfFrame">
            <a:avLst>
              <a:gd name="adj1" fmla="val 18002"/>
              <a:gd name="adj2" fmla="val 1642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9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122344"/>
                  </p:ext>
                </p:extLst>
              </p:nvPr>
            </p:nvGraphicFramePr>
            <p:xfrm>
              <a:off x="2742474" y="2783598"/>
              <a:ext cx="6707051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2187">
                      <a:extLst>
                        <a:ext uri="{9D8B030D-6E8A-4147-A177-3AD203B41FA5}">
                          <a16:colId xmlns:a16="http://schemas.microsoft.com/office/drawing/2014/main" xmlns="" val="3512550704"/>
                        </a:ext>
                      </a:extLst>
                    </a:gridCol>
                    <a:gridCol w="4524864">
                      <a:extLst>
                        <a:ext uri="{9D8B030D-6E8A-4147-A177-3AD203B41FA5}">
                          <a16:colId xmlns:a16="http://schemas.microsoft.com/office/drawing/2014/main" xmlns="" val="35350420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Halogène M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Potentiel du couple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(V)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83686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2,866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784616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Cl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1,358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722332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Br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1,0652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8411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I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0,535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62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At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0,3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52084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122344"/>
                  </p:ext>
                </p:extLst>
              </p:nvPr>
            </p:nvGraphicFramePr>
            <p:xfrm>
              <a:off x="2742474" y="2783598"/>
              <a:ext cx="6707051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82187">
                      <a:extLst>
                        <a:ext uri="{9D8B030D-6E8A-4147-A177-3AD203B41FA5}">
                          <a16:colId xmlns:a16="http://schemas.microsoft.com/office/drawing/2014/main" val="3512550704"/>
                        </a:ext>
                      </a:extLst>
                    </a:gridCol>
                    <a:gridCol w="4524864">
                      <a:extLst>
                        <a:ext uri="{9D8B030D-6E8A-4147-A177-3AD203B41FA5}">
                          <a16:colId xmlns:a16="http://schemas.microsoft.com/office/drawing/2014/main" val="353504202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Halogène M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452" t="-9333" r="-269" b="-5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6865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F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2,866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84616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Cl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1,358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2332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Br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1,0652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113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I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0,535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62002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At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0" dirty="0" smtClean="0">
                              <a:solidFill>
                                <a:schemeClr val="tx1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0,3</a:t>
                          </a:r>
                          <a:endParaRPr lang="fr-FR" sz="2400" b="0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20845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Pouvoir oxydant des halogènes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88632" t="11448" r="5772" b="37612"/>
          <a:stretch/>
        </p:blipFill>
        <p:spPr>
          <a:xfrm>
            <a:off x="757646" y="1397725"/>
            <a:ext cx="757645" cy="512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8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vis tellurique de Chancourtois - La Jaune et la Rou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71" b="8114"/>
          <a:stretch/>
        </p:blipFill>
        <p:spPr bwMode="auto">
          <a:xfrm>
            <a:off x="3512773" y="496389"/>
            <a:ext cx="2951527" cy="624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a vis tellurique de Chancourtois - La Jaune et la Rou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3" t="17035" r="6864" b="8114"/>
          <a:stretch/>
        </p:blipFill>
        <p:spPr bwMode="auto">
          <a:xfrm>
            <a:off x="6286500" y="753175"/>
            <a:ext cx="2019300" cy="59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-1"/>
            <a:ext cx="12192000" cy="888275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/>
          <a:lstStyle/>
          <a:p>
            <a:pPr lvl="0" rtl="0"/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1862 : la vis tellurique de De </a:t>
            </a:r>
            <a:r>
              <a:rPr lang="fr-FR" cap="none" dirty="0" err="1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Chancourtois</a:t>
            </a:r>
            <a:endParaRPr lang="fr-FR" cap="none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98020" y="1498600"/>
            <a:ext cx="207749" cy="453390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243749" y="3695704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06827" y="3403233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Na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250800" y="5716314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198020" y="5400230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7243749" y="1665446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26006" y="137984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53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1999" cy="1330452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/>
          <a:lstStyle/>
          <a:p>
            <a:pPr lvl="0" rtl="0"/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1871 : Tableau de </a:t>
            </a:r>
            <a:r>
              <a:rPr lang="fr-FR" cap="none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</a:t>
            </a:r>
            <a:r>
              <a:rPr lang="fr-FR" cap="none" dirty="0" smtClean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endeleïev</a:t>
            </a:r>
            <a:endParaRPr lang="fr-FR" cap="none" dirty="0">
              <a:solidFill>
                <a:schemeClr val="bg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9375" y="1523852"/>
            <a:ext cx="4013827" cy="4937281"/>
          </a:xfrm>
          <a:prstGeom prst="rect">
            <a:avLst/>
          </a:prstGeom>
          <a:noFill/>
          <a:ln w="10800">
            <a:solidFill>
              <a:srgbClr val="342A06"/>
            </a:solidFill>
            <a:prstDash val="solid"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94992" y="1552588"/>
            <a:ext cx="4207574" cy="47905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e libre 4"/>
          <p:cNvSpPr/>
          <p:nvPr/>
        </p:nvSpPr>
        <p:spPr>
          <a:xfrm>
            <a:off x="2481916" y="3874938"/>
            <a:ext cx="525947" cy="3683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0000">
              <a:alpha val="30000"/>
            </a:srgbClr>
          </a:solidFill>
          <a:ln w="19080">
            <a:noFill/>
            <a:prstDash val="solid"/>
          </a:ln>
        </p:spPr>
        <p:txBody>
          <a:bodyPr wrap="none" lIns="113636" tIns="59213" rIns="113636" bIns="59213" anchor="ctr" anchorCtr="0" compatLnSpc="0">
            <a:noAutofit/>
          </a:bodyPr>
          <a:lstStyle/>
          <a:p>
            <a:pPr algn="ctr"/>
            <a:endParaRPr lang="fr-FR" sz="2177"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1910689" y="5122756"/>
            <a:ext cx="456285" cy="1654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0000">
              <a:alpha val="30000"/>
            </a:srgbClr>
          </a:solidFill>
          <a:ln w="19080">
            <a:noFill/>
            <a:prstDash val="solid"/>
          </a:ln>
        </p:spPr>
        <p:txBody>
          <a:bodyPr wrap="none" lIns="113636" tIns="59213" rIns="113636" bIns="59213" anchor="ctr" anchorCtr="0" compatLnSpc="0">
            <a:noAutofit/>
          </a:bodyPr>
          <a:lstStyle/>
          <a:p>
            <a:pPr algn="ctr"/>
            <a:endParaRPr lang="fr-FR" sz="2177"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156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17282" t="77048" r="5500" b="1384"/>
          <a:stretch/>
        </p:blipFill>
        <p:spPr>
          <a:xfrm>
            <a:off x="2407909" y="5166508"/>
            <a:ext cx="8426548" cy="13705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21869"/>
              </p:ext>
            </p:extLst>
          </p:nvPr>
        </p:nvGraphicFramePr>
        <p:xfrm>
          <a:off x="2391512" y="5237224"/>
          <a:ext cx="8392174" cy="128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1">
                  <a:extLst>
                    <a:ext uri="{9D8B030D-6E8A-4147-A177-3AD203B41FA5}">
                      <a16:colId xmlns:a16="http://schemas.microsoft.com/office/drawing/2014/main" xmlns="" val="8371905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51377816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5560198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4450318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8670868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24912922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14055877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06578429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1636760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4283902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002320361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11651645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6762956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741539294"/>
                    </a:ext>
                  </a:extLst>
                </a:gridCol>
              </a:tblGrid>
              <a:tr h="6412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657322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6698259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12751" b="23605"/>
          <a:stretch/>
        </p:blipFill>
        <p:spPr>
          <a:xfrm>
            <a:off x="493960" y="1167618"/>
            <a:ext cx="10912594" cy="402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1003" b="87880"/>
          <a:stretch/>
        </p:blipFill>
        <p:spPr>
          <a:xfrm>
            <a:off x="493960" y="505741"/>
            <a:ext cx="10912594" cy="70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94073" t="77282" r="125" b="1384"/>
          <a:stretch/>
        </p:blipFill>
        <p:spPr>
          <a:xfrm>
            <a:off x="1784247" y="3784959"/>
            <a:ext cx="633046" cy="13497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8951"/>
              </p:ext>
            </p:extLst>
          </p:nvPr>
        </p:nvGraphicFramePr>
        <p:xfrm>
          <a:off x="2391508" y="2509793"/>
          <a:ext cx="5397309" cy="256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01">
                  <a:extLst>
                    <a:ext uri="{9D8B030D-6E8A-4147-A177-3AD203B41FA5}">
                      <a16:colId xmlns:a16="http://schemas.microsoft.com/office/drawing/2014/main" xmlns="" val="4084281181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06384930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74838961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425066476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15035659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34847959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58794372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2920024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3173469742"/>
                    </a:ext>
                  </a:extLst>
                </a:gridCol>
              </a:tblGrid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7237955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5892038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8886260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952692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39083"/>
              </p:ext>
            </p:extLst>
          </p:nvPr>
        </p:nvGraphicFramePr>
        <p:xfrm>
          <a:off x="7788813" y="1229327"/>
          <a:ext cx="3594300" cy="384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50">
                  <a:extLst>
                    <a:ext uri="{9D8B030D-6E8A-4147-A177-3AD203B41FA5}">
                      <a16:colId xmlns:a16="http://schemas.microsoft.com/office/drawing/2014/main" xmlns="" val="3173495269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3174932093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088384440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4029723732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68533306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1873536705"/>
                    </a:ext>
                  </a:extLst>
                </a:gridCol>
              </a:tblGrid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7489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2149744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350803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805565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036208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11851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4911" y="548639"/>
            <a:ext cx="590843" cy="630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565" y="1179338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5754" y="1181684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4911" y="1842864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3408" y="184052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02566" y="2487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1063" y="2485288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02567" y="3134747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1064" y="3132403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2563" y="378186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1060" y="377951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2563" y="442897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91060" y="4426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782882" y="548262"/>
            <a:ext cx="600232" cy="68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57402"/>
              </p:ext>
            </p:extLst>
          </p:nvPr>
        </p:nvGraphicFramePr>
        <p:xfrm>
          <a:off x="1795974" y="2509796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02675"/>
              </p:ext>
            </p:extLst>
          </p:nvPr>
        </p:nvGraphicFramePr>
        <p:xfrm>
          <a:off x="1795969" y="3802435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pPr algn="ctr"/>
                      <a:endParaRPr lang="fr-FR" sz="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pPr algn="ctr"/>
                      <a:endParaRPr lang="fr-FR" sz="600" b="0" dirty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cxnSp>
        <p:nvCxnSpPr>
          <p:cNvPr id="27" name="Connecteur droit 26"/>
          <p:cNvCxnSpPr/>
          <p:nvPr/>
        </p:nvCxnSpPr>
        <p:spPr>
          <a:xfrm>
            <a:off x="1781903" y="3779516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407909" y="5225693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7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17282" t="77048" r="5500" b="1384"/>
          <a:stretch/>
        </p:blipFill>
        <p:spPr>
          <a:xfrm>
            <a:off x="2407909" y="5166508"/>
            <a:ext cx="8426548" cy="13705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21869"/>
              </p:ext>
            </p:extLst>
          </p:nvPr>
        </p:nvGraphicFramePr>
        <p:xfrm>
          <a:off x="2391512" y="5237224"/>
          <a:ext cx="8392174" cy="128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1">
                  <a:extLst>
                    <a:ext uri="{9D8B030D-6E8A-4147-A177-3AD203B41FA5}">
                      <a16:colId xmlns:a16="http://schemas.microsoft.com/office/drawing/2014/main" xmlns="" val="8371905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51377816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5560198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4450318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8670868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24912922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14055877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06578429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1636760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4283902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002320361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11651645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6762956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741539294"/>
                    </a:ext>
                  </a:extLst>
                </a:gridCol>
              </a:tblGrid>
              <a:tr h="6412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657322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6698259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12751" b="23605"/>
          <a:stretch/>
        </p:blipFill>
        <p:spPr>
          <a:xfrm>
            <a:off x="493960" y="1167618"/>
            <a:ext cx="10912594" cy="402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1003" b="87880"/>
          <a:stretch/>
        </p:blipFill>
        <p:spPr>
          <a:xfrm>
            <a:off x="493960" y="505741"/>
            <a:ext cx="10912594" cy="70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94073" t="77282" r="125" b="1384"/>
          <a:stretch/>
        </p:blipFill>
        <p:spPr>
          <a:xfrm>
            <a:off x="1784247" y="3784959"/>
            <a:ext cx="633046" cy="13497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8951"/>
              </p:ext>
            </p:extLst>
          </p:nvPr>
        </p:nvGraphicFramePr>
        <p:xfrm>
          <a:off x="2391508" y="2509793"/>
          <a:ext cx="5397309" cy="256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01">
                  <a:extLst>
                    <a:ext uri="{9D8B030D-6E8A-4147-A177-3AD203B41FA5}">
                      <a16:colId xmlns:a16="http://schemas.microsoft.com/office/drawing/2014/main" xmlns="" val="4084281181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06384930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74838961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425066476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15035659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34847959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58794372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2920024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3173469742"/>
                    </a:ext>
                  </a:extLst>
                </a:gridCol>
              </a:tblGrid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7237955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5892038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8886260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952692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39083"/>
              </p:ext>
            </p:extLst>
          </p:nvPr>
        </p:nvGraphicFramePr>
        <p:xfrm>
          <a:off x="7788813" y="1229327"/>
          <a:ext cx="3594300" cy="384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50">
                  <a:extLst>
                    <a:ext uri="{9D8B030D-6E8A-4147-A177-3AD203B41FA5}">
                      <a16:colId xmlns:a16="http://schemas.microsoft.com/office/drawing/2014/main" xmlns="" val="3173495269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3174932093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088384440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4029723732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68533306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1873536705"/>
                    </a:ext>
                  </a:extLst>
                </a:gridCol>
              </a:tblGrid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7489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2149744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350803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805565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036208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11851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4911" y="548639"/>
            <a:ext cx="590843" cy="630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565" y="1179338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5754" y="1181684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4911" y="1842864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3408" y="184052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02566" y="2487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1063" y="2485288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02567" y="3134747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1064" y="3132403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2563" y="378186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1060" y="377951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2563" y="442897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91060" y="4426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782882" y="548262"/>
            <a:ext cx="600232" cy="68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57402"/>
              </p:ext>
            </p:extLst>
          </p:nvPr>
        </p:nvGraphicFramePr>
        <p:xfrm>
          <a:off x="1795974" y="2509796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02675"/>
              </p:ext>
            </p:extLst>
          </p:nvPr>
        </p:nvGraphicFramePr>
        <p:xfrm>
          <a:off x="1795969" y="3802435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pPr algn="ctr"/>
                      <a:endParaRPr lang="fr-FR" sz="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pPr algn="ctr"/>
                      <a:endParaRPr lang="fr-FR" sz="600" b="0" dirty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cxnSp>
        <p:nvCxnSpPr>
          <p:cNvPr id="27" name="Connecteur droit 26"/>
          <p:cNvCxnSpPr/>
          <p:nvPr/>
        </p:nvCxnSpPr>
        <p:spPr>
          <a:xfrm>
            <a:off x="1781903" y="3779516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407909" y="5225693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9892" y="505741"/>
            <a:ext cx="11041548" cy="723585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16141" y="705561"/>
                <a:ext cx="1211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]: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41" y="705561"/>
                <a:ext cx="1211165" cy="369332"/>
              </a:xfrm>
              <a:prstGeom prst="rect">
                <a:avLst/>
              </a:prstGeom>
              <a:blipFill>
                <a:blip r:embed="rId3"/>
                <a:stretch>
                  <a:fillRect l="-7538" r="-503" b="-3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9193232" y="703216"/>
                <a:ext cx="13677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]: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232" y="703216"/>
                <a:ext cx="1367746" cy="369332"/>
              </a:xfrm>
              <a:prstGeom prst="rect">
                <a:avLst/>
              </a:prstGeom>
              <a:blipFill>
                <a:blip r:embed="rId4"/>
                <a:stretch>
                  <a:fillRect l="-6696" r="-893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00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17282" t="77048" r="5500" b="1384"/>
          <a:stretch/>
        </p:blipFill>
        <p:spPr>
          <a:xfrm>
            <a:off x="2407909" y="5166508"/>
            <a:ext cx="8426548" cy="13705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21869"/>
              </p:ext>
            </p:extLst>
          </p:nvPr>
        </p:nvGraphicFramePr>
        <p:xfrm>
          <a:off x="2391512" y="5237224"/>
          <a:ext cx="8392174" cy="128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1">
                  <a:extLst>
                    <a:ext uri="{9D8B030D-6E8A-4147-A177-3AD203B41FA5}">
                      <a16:colId xmlns:a16="http://schemas.microsoft.com/office/drawing/2014/main" xmlns="" val="8371905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51377816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5560198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4450318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8670868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24912922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14055877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06578429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1636760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4283902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002320361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11651645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6762956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741539294"/>
                    </a:ext>
                  </a:extLst>
                </a:gridCol>
              </a:tblGrid>
              <a:tr h="6412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657322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6698259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12751" b="23605"/>
          <a:stretch/>
        </p:blipFill>
        <p:spPr>
          <a:xfrm>
            <a:off x="493960" y="1167618"/>
            <a:ext cx="10912594" cy="402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1003" b="87880"/>
          <a:stretch/>
        </p:blipFill>
        <p:spPr>
          <a:xfrm>
            <a:off x="493960" y="505741"/>
            <a:ext cx="10912594" cy="70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94073" t="77282" r="125" b="1384"/>
          <a:stretch/>
        </p:blipFill>
        <p:spPr>
          <a:xfrm>
            <a:off x="1784247" y="3784959"/>
            <a:ext cx="633046" cy="13497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8951"/>
              </p:ext>
            </p:extLst>
          </p:nvPr>
        </p:nvGraphicFramePr>
        <p:xfrm>
          <a:off x="2391508" y="2509793"/>
          <a:ext cx="5397309" cy="256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01">
                  <a:extLst>
                    <a:ext uri="{9D8B030D-6E8A-4147-A177-3AD203B41FA5}">
                      <a16:colId xmlns:a16="http://schemas.microsoft.com/office/drawing/2014/main" xmlns="" val="4084281181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06384930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74838961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425066476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15035659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34847959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58794372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2920024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3173469742"/>
                    </a:ext>
                  </a:extLst>
                </a:gridCol>
              </a:tblGrid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7237955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5892038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8886260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952692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39083"/>
              </p:ext>
            </p:extLst>
          </p:nvPr>
        </p:nvGraphicFramePr>
        <p:xfrm>
          <a:off x="7788813" y="1229327"/>
          <a:ext cx="3594300" cy="384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50">
                  <a:extLst>
                    <a:ext uri="{9D8B030D-6E8A-4147-A177-3AD203B41FA5}">
                      <a16:colId xmlns:a16="http://schemas.microsoft.com/office/drawing/2014/main" xmlns="" val="3173495269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3174932093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088384440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4029723732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68533306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1873536705"/>
                    </a:ext>
                  </a:extLst>
                </a:gridCol>
              </a:tblGrid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7489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2149744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350803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805565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036208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11851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4911" y="548639"/>
            <a:ext cx="590843" cy="630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565" y="1179338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5754" y="1181684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4911" y="1842864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3408" y="184052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02566" y="2487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1063" y="2485288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02567" y="3134747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1064" y="3132403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2563" y="378186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1060" y="377951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2563" y="442897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91060" y="4426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782882" y="548262"/>
            <a:ext cx="600232" cy="68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57402"/>
              </p:ext>
            </p:extLst>
          </p:nvPr>
        </p:nvGraphicFramePr>
        <p:xfrm>
          <a:off x="1795974" y="2509796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02675"/>
              </p:ext>
            </p:extLst>
          </p:nvPr>
        </p:nvGraphicFramePr>
        <p:xfrm>
          <a:off x="1795969" y="3802435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pPr algn="ctr"/>
                      <a:endParaRPr lang="fr-FR" sz="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pPr algn="ctr"/>
                      <a:endParaRPr lang="fr-FR" sz="600" b="0" dirty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cxnSp>
        <p:nvCxnSpPr>
          <p:cNvPr id="27" name="Connecteur droit 26"/>
          <p:cNvCxnSpPr/>
          <p:nvPr/>
        </p:nvCxnSpPr>
        <p:spPr>
          <a:xfrm>
            <a:off x="1781903" y="3779516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407909" y="5225693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9892" y="505741"/>
            <a:ext cx="11041548" cy="723585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16141" y="705561"/>
                <a:ext cx="1211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]: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41" y="705561"/>
                <a:ext cx="1211165" cy="369332"/>
              </a:xfrm>
              <a:prstGeom prst="rect">
                <a:avLst/>
              </a:prstGeom>
              <a:blipFill>
                <a:blip r:embed="rId3"/>
                <a:stretch>
                  <a:fillRect l="-7538" r="-503" b="-3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9193232" y="703216"/>
                <a:ext cx="13677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]: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232" y="703216"/>
                <a:ext cx="1367746" cy="369332"/>
              </a:xfrm>
              <a:prstGeom prst="rect">
                <a:avLst/>
              </a:prstGeom>
              <a:blipFill>
                <a:blip r:embed="rId4"/>
                <a:stretch>
                  <a:fillRect l="-6696" r="-893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076094" y="546109"/>
            <a:ext cx="192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</a:t>
            </a:r>
            <a:r>
              <a:rPr lang="fr-FR" sz="4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= 1</a:t>
            </a:r>
            <a:endParaRPr lang="fr-FR" sz="4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52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17282" t="77048" r="5500" b="1384"/>
          <a:stretch/>
        </p:blipFill>
        <p:spPr>
          <a:xfrm>
            <a:off x="2407909" y="5166508"/>
            <a:ext cx="8426548" cy="13705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21869"/>
              </p:ext>
            </p:extLst>
          </p:nvPr>
        </p:nvGraphicFramePr>
        <p:xfrm>
          <a:off x="2391512" y="5237224"/>
          <a:ext cx="8392174" cy="128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1">
                  <a:extLst>
                    <a:ext uri="{9D8B030D-6E8A-4147-A177-3AD203B41FA5}">
                      <a16:colId xmlns:a16="http://schemas.microsoft.com/office/drawing/2014/main" xmlns="" val="8371905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51377816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5560198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4450318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8670868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249129228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314055877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906578429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1636760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428390285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002320361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116516456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2676295602"/>
                    </a:ext>
                  </a:extLst>
                </a:gridCol>
                <a:gridCol w="599441">
                  <a:extLst>
                    <a:ext uri="{9D8B030D-6E8A-4147-A177-3AD203B41FA5}">
                      <a16:colId xmlns:a16="http://schemas.microsoft.com/office/drawing/2014/main" xmlns="" val="1741539294"/>
                    </a:ext>
                  </a:extLst>
                </a:gridCol>
              </a:tblGrid>
              <a:tr h="6412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657322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6698259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12751" b="23605"/>
          <a:stretch/>
        </p:blipFill>
        <p:spPr>
          <a:xfrm>
            <a:off x="493960" y="1167618"/>
            <a:ext cx="10912594" cy="402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t="1003" b="87880"/>
          <a:stretch/>
        </p:blipFill>
        <p:spPr>
          <a:xfrm>
            <a:off x="493960" y="505741"/>
            <a:ext cx="10912594" cy="70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 l="94073" t="77282" r="125" b="1384"/>
          <a:stretch/>
        </p:blipFill>
        <p:spPr>
          <a:xfrm>
            <a:off x="1784247" y="3784959"/>
            <a:ext cx="633046" cy="13497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8951"/>
              </p:ext>
            </p:extLst>
          </p:nvPr>
        </p:nvGraphicFramePr>
        <p:xfrm>
          <a:off x="2391508" y="2509793"/>
          <a:ext cx="5397309" cy="256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01">
                  <a:extLst>
                    <a:ext uri="{9D8B030D-6E8A-4147-A177-3AD203B41FA5}">
                      <a16:colId xmlns:a16="http://schemas.microsoft.com/office/drawing/2014/main" xmlns="" val="4084281181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06384930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74838961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4250664763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15035659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348479599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2587943725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12920024"/>
                    </a:ext>
                  </a:extLst>
                </a:gridCol>
                <a:gridCol w="599701">
                  <a:extLst>
                    <a:ext uri="{9D8B030D-6E8A-4147-A177-3AD203B41FA5}">
                      <a16:colId xmlns:a16="http://schemas.microsoft.com/office/drawing/2014/main" xmlns="" val="3173469742"/>
                    </a:ext>
                  </a:extLst>
                </a:gridCol>
              </a:tblGrid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7237955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5892038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8886260"/>
                  </a:ext>
                </a:extLst>
              </a:tr>
              <a:tr h="64235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952692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39083"/>
              </p:ext>
            </p:extLst>
          </p:nvPr>
        </p:nvGraphicFramePr>
        <p:xfrm>
          <a:off x="7788813" y="1229327"/>
          <a:ext cx="3594300" cy="384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50">
                  <a:extLst>
                    <a:ext uri="{9D8B030D-6E8A-4147-A177-3AD203B41FA5}">
                      <a16:colId xmlns:a16="http://schemas.microsoft.com/office/drawing/2014/main" xmlns="" val="3173495269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3174932093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088384440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4029723732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268533306"/>
                    </a:ext>
                  </a:extLst>
                </a:gridCol>
                <a:gridCol w="599050">
                  <a:extLst>
                    <a:ext uri="{9D8B030D-6E8A-4147-A177-3AD203B41FA5}">
                      <a16:colId xmlns:a16="http://schemas.microsoft.com/office/drawing/2014/main" xmlns="" val="1873536705"/>
                    </a:ext>
                  </a:extLst>
                </a:gridCol>
              </a:tblGrid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137489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2149744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350803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805565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3036208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011851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4911" y="548639"/>
            <a:ext cx="590843" cy="630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565" y="1179338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5754" y="1181684"/>
            <a:ext cx="590843" cy="661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4911" y="1842864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3408" y="184052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02566" y="2487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1063" y="2485288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02567" y="3134747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1064" y="3132403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02563" y="3781860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1060" y="377951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2563" y="4428976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91060" y="4426632"/>
            <a:ext cx="590843" cy="650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782882" y="548262"/>
            <a:ext cx="600232" cy="68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57402"/>
              </p:ext>
            </p:extLst>
          </p:nvPr>
        </p:nvGraphicFramePr>
        <p:xfrm>
          <a:off x="1795974" y="2509796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02675"/>
              </p:ext>
            </p:extLst>
          </p:nvPr>
        </p:nvGraphicFramePr>
        <p:xfrm>
          <a:off x="1795969" y="3802435"/>
          <a:ext cx="590843" cy="12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43">
                  <a:extLst>
                    <a:ext uri="{9D8B030D-6E8A-4147-A177-3AD203B41FA5}">
                      <a16:colId xmlns:a16="http://schemas.microsoft.com/office/drawing/2014/main" xmlns="" val="3252394160"/>
                    </a:ext>
                  </a:extLst>
                </a:gridCol>
              </a:tblGrid>
              <a:tr h="644240">
                <a:tc>
                  <a:txBody>
                    <a:bodyPr/>
                    <a:lstStyle/>
                    <a:p>
                      <a:pPr algn="ctr"/>
                      <a:endParaRPr lang="fr-FR" sz="8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183872"/>
                  </a:ext>
                </a:extLst>
              </a:tr>
              <a:tr h="644240">
                <a:tc>
                  <a:txBody>
                    <a:bodyPr/>
                    <a:lstStyle/>
                    <a:p>
                      <a:pPr algn="ctr"/>
                      <a:endParaRPr lang="fr-FR" sz="600" b="0" dirty="0"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811100"/>
                  </a:ext>
                </a:extLst>
              </a:tr>
            </a:tbl>
          </a:graphicData>
        </a:graphic>
      </p:graphicFrame>
      <p:cxnSp>
        <p:nvCxnSpPr>
          <p:cNvPr id="27" name="Connecteur droit 26"/>
          <p:cNvCxnSpPr/>
          <p:nvPr/>
        </p:nvCxnSpPr>
        <p:spPr>
          <a:xfrm>
            <a:off x="1781903" y="3779516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407909" y="5225693"/>
            <a:ext cx="0" cy="13113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9892" y="505741"/>
            <a:ext cx="11041548" cy="723585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16141" y="705561"/>
                <a:ext cx="1211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]: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41" y="705561"/>
                <a:ext cx="1211165" cy="369332"/>
              </a:xfrm>
              <a:prstGeom prst="rect">
                <a:avLst/>
              </a:prstGeom>
              <a:blipFill>
                <a:blip r:embed="rId3"/>
                <a:stretch>
                  <a:fillRect l="-7538" r="-503" b="-3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9193232" y="703216"/>
                <a:ext cx="13677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]: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232" y="703216"/>
                <a:ext cx="1367746" cy="369332"/>
              </a:xfrm>
              <a:prstGeom prst="rect">
                <a:avLst/>
              </a:prstGeom>
              <a:blipFill>
                <a:blip r:embed="rId4"/>
                <a:stretch>
                  <a:fillRect l="-6696" r="-893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076094" y="546109"/>
            <a:ext cx="192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</a:t>
            </a:r>
            <a:r>
              <a:rPr lang="fr-FR" sz="4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= 1</a:t>
            </a:r>
            <a:endParaRPr lang="fr-FR" sz="4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9892" y="1192287"/>
            <a:ext cx="11041548" cy="723585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1775278" y="1195752"/>
                <a:ext cx="17040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𝐿𝑖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]: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278" y="1195752"/>
                <a:ext cx="1704056" cy="369332"/>
              </a:xfrm>
              <a:prstGeom prst="rect">
                <a:avLst/>
              </a:prstGeom>
              <a:blipFill>
                <a:blip r:embed="rId5"/>
                <a:stretch>
                  <a:fillRect l="-5714" r="-714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1751837" y="1530685"/>
                <a:ext cx="23155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𝑁𝑒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]: 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837" y="1530685"/>
                <a:ext cx="2315506" cy="369332"/>
              </a:xfrm>
              <a:prstGeom prst="rect">
                <a:avLst/>
              </a:prstGeom>
              <a:blipFill>
                <a:blip r:embed="rId6"/>
                <a:stretch>
                  <a:fillRect l="-4211" r="-526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8898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1823</TotalTime>
  <Words>413</Words>
  <Application>Microsoft Office PowerPoint</Application>
  <PresentationFormat>Grand écran</PresentationFormat>
  <Paragraphs>204</Paragraphs>
  <Slides>33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Amiri</vt:lpstr>
      <vt:lpstr>Arial</vt:lpstr>
      <vt:lpstr>Calibri</vt:lpstr>
      <vt:lpstr>Cambria Math</vt:lpstr>
      <vt:lpstr>Gill Sans MT</vt:lpstr>
      <vt:lpstr>Segoe UI</vt:lpstr>
      <vt:lpstr>Source Sans Pro</vt:lpstr>
      <vt:lpstr>Tahoma</vt:lpstr>
      <vt:lpstr>Wingdings</vt:lpstr>
      <vt:lpstr>Parcel</vt:lpstr>
      <vt:lpstr>Classification Périodique</vt:lpstr>
      <vt:lpstr>Présentation PowerPoint</vt:lpstr>
      <vt:lpstr>Présentation PowerPoint</vt:lpstr>
      <vt:lpstr>1862 : la vis tellurique de De Chancourtois</vt:lpstr>
      <vt:lpstr>1871 : Tableau de Mendeleïev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Périodique</dc:title>
  <dc:creator>DIHYA</dc:creator>
  <cp:lastModifiedBy>Elio Thellier</cp:lastModifiedBy>
  <cp:revision>43</cp:revision>
  <dcterms:created xsi:type="dcterms:W3CDTF">2021-05-22T13:52:26Z</dcterms:created>
  <dcterms:modified xsi:type="dcterms:W3CDTF">2021-06-18T09:51:08Z</dcterms:modified>
</cp:coreProperties>
</file>