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sldIdLst>
    <p:sldId id="256" r:id="rId2"/>
    <p:sldId id="306" r:id="rId3"/>
    <p:sldId id="304" r:id="rId4"/>
    <p:sldId id="268" r:id="rId5"/>
    <p:sldId id="300" r:id="rId6"/>
    <p:sldId id="324" r:id="rId7"/>
    <p:sldId id="303" r:id="rId8"/>
    <p:sldId id="302" r:id="rId9"/>
    <p:sldId id="299" r:id="rId10"/>
    <p:sldId id="298" r:id="rId11"/>
    <p:sldId id="301" r:id="rId12"/>
    <p:sldId id="297" r:id="rId13"/>
    <p:sldId id="296" r:id="rId14"/>
    <p:sldId id="295" r:id="rId15"/>
    <p:sldId id="293" r:id="rId16"/>
    <p:sldId id="294" r:id="rId17"/>
    <p:sldId id="292" r:id="rId18"/>
    <p:sldId id="291" r:id="rId19"/>
    <p:sldId id="290" r:id="rId20"/>
    <p:sldId id="288" r:id="rId21"/>
    <p:sldId id="283" r:id="rId22"/>
    <p:sldId id="287" r:id="rId23"/>
    <p:sldId id="286" r:id="rId24"/>
    <p:sldId id="289" r:id="rId25"/>
    <p:sldId id="281" r:id="rId26"/>
    <p:sldId id="314" r:id="rId27"/>
    <p:sldId id="327" r:id="rId28"/>
    <p:sldId id="330" r:id="rId29"/>
    <p:sldId id="332" r:id="rId30"/>
    <p:sldId id="331" r:id="rId31"/>
    <p:sldId id="333" r:id="rId32"/>
    <p:sldId id="334" r:id="rId33"/>
    <p:sldId id="337" r:id="rId34"/>
    <p:sldId id="338" r:id="rId35"/>
    <p:sldId id="307" r:id="rId36"/>
    <p:sldId id="308" r:id="rId37"/>
    <p:sldId id="309" r:id="rId38"/>
    <p:sldId id="310" r:id="rId39"/>
    <p:sldId id="311" r:id="rId40"/>
    <p:sldId id="312" r:id="rId41"/>
    <p:sldId id="325" r:id="rId42"/>
    <p:sldId id="280" r:id="rId43"/>
    <p:sldId id="317" r:id="rId44"/>
    <p:sldId id="320" r:id="rId45"/>
    <p:sldId id="321" r:id="rId46"/>
    <p:sldId id="318" r:id="rId47"/>
    <p:sldId id="319" r:id="rId48"/>
    <p:sldId id="315" r:id="rId49"/>
    <p:sldId id="322" r:id="rId50"/>
    <p:sldId id="323" r:id="rId51"/>
    <p:sldId id="260" r:id="rId52"/>
    <p:sldId id="259" r:id="rId53"/>
    <p:sldId id="257" r:id="rId54"/>
    <p:sldId id="258" r:id="rId55"/>
    <p:sldId id="261" r:id="rId5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AFB5"/>
    <a:srgbClr val="4CAE7B"/>
    <a:srgbClr val="800080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4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AEA14-1D79-498F-A632-1473F8E6ECA6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2865D-B755-49EA-84EB-C74D271953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285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5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2988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14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405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15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3458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16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01921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17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9612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18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0682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19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3420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20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7950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21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2141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22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34822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23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421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6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1054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24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72152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25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4429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26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2965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27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2727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28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4521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29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155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30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8483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31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5603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32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7063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33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883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7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12848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34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05991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2865D-B755-49EA-84EB-C74D27195355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7977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2865D-B755-49EA-84EB-C74D27195355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8140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2865D-B755-49EA-84EB-C74D27195355}" type="slidenum">
              <a:rPr lang="fr-FR" smtClean="0"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837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2865D-B755-49EA-84EB-C74D27195355}" type="slidenum">
              <a:rPr lang="fr-FR" smtClean="0"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33038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2865D-B755-49EA-84EB-C74D27195355}" type="slidenum">
              <a:rPr lang="fr-FR" smtClean="0"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80530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2865D-B755-49EA-84EB-C74D27195355}" type="slidenum">
              <a:rPr lang="fr-FR" smtClean="0"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0659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41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2024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2263A51-3271-40F5-8E82-DDAE6A012383}" type="slidenum">
              <a:t>42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98428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2263A51-3271-40F5-8E82-DDAE6A012383}" type="slidenum">
              <a:t>43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6928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8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57717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2263A51-3271-40F5-8E82-DDAE6A012383}" type="slidenum">
              <a:t>44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7047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2263A51-3271-40F5-8E82-DDAE6A012383}" type="slidenum">
              <a:t>45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565435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2263A51-3271-40F5-8E82-DDAE6A012383}" type="slidenum">
              <a:t>46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7658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2263A51-3271-40F5-8E82-DDAE6A012383}" type="slidenum">
              <a:t>47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06302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2263A51-3271-40F5-8E82-DDAE6A012383}" type="slidenum">
              <a:t>48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45920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2263A51-3271-40F5-8E82-DDAE6A012383}" type="slidenum">
              <a:t>49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36849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2263A51-3271-40F5-8E82-DDAE6A012383}" type="slidenum">
              <a:t>50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2835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9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857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10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345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11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96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12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981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003663-7557-42A8-A536-35D6BB2CBDFB}" type="slidenum">
              <a:t>13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3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85F9-84B5-40BB-AB38-3B27298A7D3E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6197-81C5-4528-B581-E2A92BEFB8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49707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85F9-84B5-40BB-AB38-3B27298A7D3E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6197-81C5-4528-B581-E2A92BEFB8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64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85F9-84B5-40BB-AB38-3B27298A7D3E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6197-81C5-4528-B581-E2A92BEFB8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34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85F9-84B5-40BB-AB38-3B27298A7D3E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6197-81C5-4528-B581-E2A92BEFB8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703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85F9-84B5-40BB-AB38-3B27298A7D3E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6197-81C5-4528-B581-E2A92BEFB8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0470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85F9-84B5-40BB-AB38-3B27298A7D3E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6197-81C5-4528-B581-E2A92BEFB8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15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85F9-84B5-40BB-AB38-3B27298A7D3E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6197-81C5-4528-B581-E2A92BEFB815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03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85F9-84B5-40BB-AB38-3B27298A7D3E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6197-81C5-4528-B581-E2A92BEFB8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55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85F9-84B5-40BB-AB38-3B27298A7D3E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6197-81C5-4528-B581-E2A92BEFB8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43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85F9-84B5-40BB-AB38-3B27298A7D3E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6197-81C5-4528-B581-E2A92BEFB8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86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A8185F9-84B5-40BB-AB38-3B27298A7D3E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6197-81C5-4528-B581-E2A92BEFB8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05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A8185F9-84B5-40BB-AB38-3B27298A7D3E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5606197-81C5-4528-B581-E2A92BEFB8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29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4" Type="http://schemas.openxmlformats.org/officeDocument/2006/relationships/image" Target="../media/image9.png"/><Relationship Id="rId9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4" Type="http://schemas.openxmlformats.org/officeDocument/2006/relationships/image" Target="../media/image9.png"/><Relationship Id="rId9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0" Type="http://schemas.openxmlformats.org/officeDocument/2006/relationships/image" Target="../media/image4.png"/><Relationship Id="rId4" Type="http://schemas.openxmlformats.org/officeDocument/2006/relationships/image" Target="../media/image9.png"/><Relationship Id="rId9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0" Type="http://schemas.openxmlformats.org/officeDocument/2006/relationships/image" Target="../media/image4.png"/><Relationship Id="rId4" Type="http://schemas.openxmlformats.org/officeDocument/2006/relationships/image" Target="../media/image9.png"/><Relationship Id="rId9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0" Type="http://schemas.openxmlformats.org/officeDocument/2006/relationships/image" Target="../media/image4.png"/><Relationship Id="rId4" Type="http://schemas.openxmlformats.org/officeDocument/2006/relationships/image" Target="../media/image9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0" Type="http://schemas.openxmlformats.org/officeDocument/2006/relationships/image" Target="../media/image4.png"/><Relationship Id="rId4" Type="http://schemas.openxmlformats.org/officeDocument/2006/relationships/image" Target="../media/image11.png"/><Relationship Id="rId9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0" Type="http://schemas.openxmlformats.org/officeDocument/2006/relationships/image" Target="../media/image4.png"/><Relationship Id="rId4" Type="http://schemas.openxmlformats.org/officeDocument/2006/relationships/image" Target="../media/image11.png"/><Relationship Id="rId9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8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8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8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8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0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1946367"/>
          </a:xfrm>
          <a:solidFill>
            <a:schemeClr val="accent2">
              <a:lumMod val="50000"/>
            </a:schemeClr>
          </a:solidFill>
          <a:ln>
            <a:noFill/>
          </a:ln>
        </p:spPr>
        <p:txBody>
          <a:bodyPr/>
          <a:lstStyle/>
          <a:p>
            <a:r>
              <a:rPr lang="fr-FR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LC18 : Corps Purs et Diagrammes Binaires</a:t>
            </a:r>
            <a:endParaRPr lang="fr-FR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95194" y="2266445"/>
            <a:ext cx="6801612" cy="2934947"/>
          </a:xfrm>
        </p:spPr>
        <p:txBody>
          <a:bodyPr>
            <a:noAutofit/>
          </a:bodyPr>
          <a:lstStyle/>
          <a:p>
            <a:r>
              <a:rPr lang="fr-FR" sz="2400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Niveau : </a:t>
            </a:r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CPGE</a:t>
            </a:r>
          </a:p>
          <a:p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r>
              <a:rPr lang="fr-FR" sz="2400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Pré-requis : 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Potentiel chimique 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Notion de variance 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Théorèmes du moment et de l’horizontal (vu en thermodynamique physique avec les diagrammes de Clapeyron)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Solubilité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1494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5" name="Forme libre 44"/>
          <p:cNvSpPr/>
          <p:nvPr/>
        </p:nvSpPr>
        <p:spPr>
          <a:xfrm rot="2700000">
            <a:off x="68742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4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4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blipFill>
                <a:blip r:embed="rId3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5" name="Forme libre 44"/>
          <p:cNvSpPr/>
          <p:nvPr/>
        </p:nvSpPr>
        <p:spPr>
          <a:xfrm rot="2700000">
            <a:off x="68742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5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Connecteur droit 59"/>
          <p:cNvSpPr/>
          <p:nvPr/>
        </p:nvSpPr>
        <p:spPr>
          <a:xfrm>
            <a:off x="8305558" y="1599099"/>
            <a:ext cx="0" cy="4585965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cxnSp>
        <p:nvCxnSpPr>
          <p:cNvPr id="62" name="Connecteur droit avec flèche 61"/>
          <p:cNvCxnSpPr>
            <a:stCxn id="60" idx="0"/>
          </p:cNvCxnSpPr>
          <p:nvPr/>
        </p:nvCxnSpPr>
        <p:spPr>
          <a:xfrm flipH="1">
            <a:off x="8296629" y="1599099"/>
            <a:ext cx="0" cy="780847"/>
          </a:xfrm>
          <a:prstGeom prst="straightConnector1">
            <a:avLst/>
          </a:prstGeom>
          <a:ln w="38100">
            <a:solidFill>
              <a:srgbClr val="80008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ZoneTexte 23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816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blipFill>
                <a:blip r:embed="rId3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Connecteur droit 28"/>
          <p:cNvSpPr/>
          <p:nvPr/>
        </p:nvSpPr>
        <p:spPr>
          <a:xfrm>
            <a:off x="1558386" y="1792885"/>
            <a:ext cx="250152" cy="209872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1833808" y="3891607"/>
            <a:ext cx="1501916" cy="1132378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>
            <a:off x="3335723" y="5023985"/>
            <a:ext cx="408394" cy="87077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5" name="Forme libre 44"/>
          <p:cNvSpPr/>
          <p:nvPr/>
        </p:nvSpPr>
        <p:spPr>
          <a:xfrm rot="2700000">
            <a:off x="68742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oneTexte 64"/>
              <p:cNvSpPr txBox="1"/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ZoneText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blipFill>
                <a:blip r:embed="rId5"/>
                <a:stretch>
                  <a:fillRect b="-38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6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Connecteur droit 59"/>
          <p:cNvSpPr/>
          <p:nvPr/>
        </p:nvSpPr>
        <p:spPr>
          <a:xfrm>
            <a:off x="8305558" y="1599099"/>
            <a:ext cx="0" cy="4585965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cxnSp>
        <p:nvCxnSpPr>
          <p:cNvPr id="62" name="Connecteur droit avec flèche 61"/>
          <p:cNvCxnSpPr>
            <a:stCxn id="60" idx="0"/>
          </p:cNvCxnSpPr>
          <p:nvPr/>
        </p:nvCxnSpPr>
        <p:spPr>
          <a:xfrm flipH="1">
            <a:off x="8296629" y="1599099"/>
            <a:ext cx="0" cy="780847"/>
          </a:xfrm>
          <a:prstGeom prst="straightConnector1">
            <a:avLst/>
          </a:prstGeom>
          <a:ln w="38100">
            <a:solidFill>
              <a:srgbClr val="80008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ZoneTexte 27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8" name="ZoneText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28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blipFill>
                <a:blip r:embed="rId3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Connecteur droit 28"/>
          <p:cNvSpPr/>
          <p:nvPr/>
        </p:nvSpPr>
        <p:spPr>
          <a:xfrm>
            <a:off x="1558386" y="1792885"/>
            <a:ext cx="250152" cy="209872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1833808" y="3891607"/>
            <a:ext cx="1501916" cy="1132378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>
            <a:off x="3335723" y="5023985"/>
            <a:ext cx="408394" cy="87077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4" name="Forme libre 33"/>
          <p:cNvSpPr/>
          <p:nvPr/>
        </p:nvSpPr>
        <p:spPr>
          <a:xfrm rot="2700000">
            <a:off x="8207416" y="37874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5" name="Forme libre 44"/>
          <p:cNvSpPr/>
          <p:nvPr/>
        </p:nvSpPr>
        <p:spPr>
          <a:xfrm rot="2700000">
            <a:off x="68742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oneTexte 64"/>
              <p:cNvSpPr txBox="1"/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ZoneText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blipFill>
                <a:blip r:embed="rId5"/>
                <a:stretch>
                  <a:fillRect b="-38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6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Connecteur droit 56"/>
          <p:cNvCxnSpPr/>
          <p:nvPr/>
        </p:nvCxnSpPr>
        <p:spPr>
          <a:xfrm flipV="1">
            <a:off x="1808538" y="3878984"/>
            <a:ext cx="6438386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necteur droit 59"/>
          <p:cNvSpPr/>
          <p:nvPr/>
        </p:nvSpPr>
        <p:spPr>
          <a:xfrm>
            <a:off x="8305558" y="1599099"/>
            <a:ext cx="0" cy="4585965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cxnSp>
        <p:nvCxnSpPr>
          <p:cNvPr id="62" name="Connecteur droit avec flèche 61"/>
          <p:cNvCxnSpPr>
            <a:stCxn id="60" idx="0"/>
          </p:cNvCxnSpPr>
          <p:nvPr/>
        </p:nvCxnSpPr>
        <p:spPr>
          <a:xfrm flipH="1">
            <a:off x="8296629" y="1599099"/>
            <a:ext cx="0" cy="780847"/>
          </a:xfrm>
          <a:prstGeom prst="straightConnector1">
            <a:avLst/>
          </a:prstGeom>
          <a:ln w="38100">
            <a:solidFill>
              <a:srgbClr val="80008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ZoneTexte 31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2" name="ZoneText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87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blipFill>
                <a:blip r:embed="rId3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Connecteur droit 28"/>
          <p:cNvSpPr/>
          <p:nvPr/>
        </p:nvSpPr>
        <p:spPr>
          <a:xfrm>
            <a:off x="1558386" y="1792885"/>
            <a:ext cx="250152" cy="209872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1833808" y="3891607"/>
            <a:ext cx="1501916" cy="1132378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>
            <a:off x="3335723" y="5023985"/>
            <a:ext cx="408394" cy="87077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4" name="Forme libre 33"/>
          <p:cNvSpPr/>
          <p:nvPr/>
        </p:nvSpPr>
        <p:spPr>
          <a:xfrm rot="2700000">
            <a:off x="8207416" y="37874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5" name="Forme libre 34"/>
          <p:cNvSpPr/>
          <p:nvPr/>
        </p:nvSpPr>
        <p:spPr>
          <a:xfrm rot="2700000">
            <a:off x="8237022" y="496004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5" name="Forme libre 44"/>
          <p:cNvSpPr/>
          <p:nvPr/>
        </p:nvSpPr>
        <p:spPr>
          <a:xfrm rot="2700000">
            <a:off x="68742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oneTexte 64"/>
              <p:cNvSpPr txBox="1"/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ZoneText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blipFill>
                <a:blip r:embed="rId5"/>
                <a:stretch>
                  <a:fillRect b="-38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6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Connecteur droit 55"/>
          <p:cNvCxnSpPr/>
          <p:nvPr/>
        </p:nvCxnSpPr>
        <p:spPr>
          <a:xfrm flipV="1">
            <a:off x="3348060" y="5037071"/>
            <a:ext cx="4928470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V="1">
            <a:off x="1808538" y="3878984"/>
            <a:ext cx="6438386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necteur droit 59"/>
          <p:cNvSpPr/>
          <p:nvPr/>
        </p:nvSpPr>
        <p:spPr>
          <a:xfrm>
            <a:off x="8305558" y="1599099"/>
            <a:ext cx="0" cy="4585965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cxnSp>
        <p:nvCxnSpPr>
          <p:cNvPr id="62" name="Connecteur droit avec flèche 61"/>
          <p:cNvCxnSpPr>
            <a:stCxn id="60" idx="0"/>
          </p:cNvCxnSpPr>
          <p:nvPr/>
        </p:nvCxnSpPr>
        <p:spPr>
          <a:xfrm flipH="1">
            <a:off x="8296629" y="1599099"/>
            <a:ext cx="0" cy="780847"/>
          </a:xfrm>
          <a:prstGeom prst="straightConnector1">
            <a:avLst/>
          </a:prstGeom>
          <a:ln w="38100">
            <a:solidFill>
              <a:srgbClr val="80008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ZoneTexte 31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2" name="ZoneText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82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blipFill>
                <a:blip r:embed="rId3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Connecteur droit 28"/>
          <p:cNvSpPr/>
          <p:nvPr/>
        </p:nvSpPr>
        <p:spPr>
          <a:xfrm>
            <a:off x="1558386" y="1792885"/>
            <a:ext cx="250152" cy="209872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1833808" y="3891607"/>
            <a:ext cx="1501916" cy="1132378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>
            <a:off x="3335723" y="5023985"/>
            <a:ext cx="408394" cy="87077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4" name="Forme libre 33"/>
          <p:cNvSpPr/>
          <p:nvPr/>
        </p:nvSpPr>
        <p:spPr>
          <a:xfrm rot="2700000">
            <a:off x="8207416" y="37874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5" name="Forme libre 34"/>
          <p:cNvSpPr/>
          <p:nvPr/>
        </p:nvSpPr>
        <p:spPr>
          <a:xfrm rot="2700000">
            <a:off x="8237022" y="496004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5" name="Forme libre 44"/>
          <p:cNvSpPr/>
          <p:nvPr/>
        </p:nvSpPr>
        <p:spPr>
          <a:xfrm rot="2700000">
            <a:off x="68742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oneTexte 49"/>
              <p:cNvSpPr txBox="1"/>
              <p:nvPr/>
            </p:nvSpPr>
            <p:spPr>
              <a:xfrm>
                <a:off x="9006663" y="6184671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ZoneText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6663" y="6184671"/>
                <a:ext cx="1461506" cy="470713"/>
              </a:xfrm>
              <a:prstGeom prst="rect">
                <a:avLst/>
              </a:prstGeom>
              <a:blipFill>
                <a:blip r:embed="rId4"/>
                <a:stretch>
                  <a:fillRect b="-25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oneTexte 64"/>
              <p:cNvSpPr txBox="1"/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ZoneText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blipFill>
                <a:blip r:embed="rId6"/>
                <a:stretch>
                  <a:fillRect b="-38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7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ZoneTexte 31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2" name="ZoneText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34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blipFill>
                <a:blip r:embed="rId3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Connecteur droit 28"/>
          <p:cNvSpPr/>
          <p:nvPr/>
        </p:nvSpPr>
        <p:spPr>
          <a:xfrm>
            <a:off x="1558386" y="1792885"/>
            <a:ext cx="250152" cy="209872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1833808" y="3891607"/>
            <a:ext cx="1501916" cy="1132378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>
            <a:off x="3335723" y="5023985"/>
            <a:ext cx="408394" cy="87077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4" name="Forme libre 33"/>
          <p:cNvSpPr/>
          <p:nvPr/>
        </p:nvSpPr>
        <p:spPr>
          <a:xfrm rot="2700000">
            <a:off x="8207416" y="37874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5" name="Forme libre 34"/>
          <p:cNvSpPr/>
          <p:nvPr/>
        </p:nvSpPr>
        <p:spPr>
          <a:xfrm rot="2700000">
            <a:off x="8237022" y="496004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5" name="Forme libre 44"/>
          <p:cNvSpPr/>
          <p:nvPr/>
        </p:nvSpPr>
        <p:spPr>
          <a:xfrm rot="2700000">
            <a:off x="68742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oneTexte 49"/>
              <p:cNvSpPr txBox="1"/>
              <p:nvPr/>
            </p:nvSpPr>
            <p:spPr>
              <a:xfrm>
                <a:off x="9006663" y="6184671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ZoneText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6663" y="6184671"/>
                <a:ext cx="1461506" cy="470713"/>
              </a:xfrm>
              <a:prstGeom prst="rect">
                <a:avLst/>
              </a:prstGeom>
              <a:blipFill>
                <a:blip r:embed="rId4"/>
                <a:stretch>
                  <a:fillRect b="-25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oneTexte 64"/>
              <p:cNvSpPr txBox="1"/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ZoneText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blipFill>
                <a:blip r:embed="rId6"/>
                <a:stretch>
                  <a:fillRect b="-38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7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Connecteur droit 53"/>
          <p:cNvSpPr/>
          <p:nvPr/>
        </p:nvSpPr>
        <p:spPr>
          <a:xfrm>
            <a:off x="9441159" y="1593808"/>
            <a:ext cx="0" cy="4585965"/>
          </a:xfrm>
          <a:prstGeom prst="line">
            <a:avLst/>
          </a:prstGeom>
          <a:noFill/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cxnSp>
        <p:nvCxnSpPr>
          <p:cNvPr id="55" name="Connecteur droit avec flèche 54"/>
          <p:cNvCxnSpPr>
            <a:stCxn id="54" idx="0"/>
          </p:cNvCxnSpPr>
          <p:nvPr/>
        </p:nvCxnSpPr>
        <p:spPr>
          <a:xfrm flipH="1">
            <a:off x="9432230" y="1593808"/>
            <a:ext cx="0" cy="780847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ZoneTexte 31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2" name="ZoneText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40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blipFill>
                <a:blip r:embed="rId3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Connecteur droit 28"/>
          <p:cNvSpPr/>
          <p:nvPr/>
        </p:nvSpPr>
        <p:spPr>
          <a:xfrm>
            <a:off x="1558386" y="1792885"/>
            <a:ext cx="250152" cy="209872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1833808" y="3891607"/>
            <a:ext cx="1501916" cy="1132378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>
            <a:off x="3335723" y="5023985"/>
            <a:ext cx="408394" cy="87077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4" name="Forme libre 33"/>
          <p:cNvSpPr/>
          <p:nvPr/>
        </p:nvSpPr>
        <p:spPr>
          <a:xfrm rot="2700000">
            <a:off x="8207416" y="37874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5" name="Forme libre 34"/>
          <p:cNvSpPr/>
          <p:nvPr/>
        </p:nvSpPr>
        <p:spPr>
          <a:xfrm rot="2700000">
            <a:off x="8237022" y="496004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6" name="Connecteur droit 35"/>
          <p:cNvSpPr/>
          <p:nvPr/>
        </p:nvSpPr>
        <p:spPr>
          <a:xfrm>
            <a:off x="2499999" y="1471427"/>
            <a:ext cx="201366" cy="1859409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7" name="Connecteur droit 36"/>
          <p:cNvSpPr/>
          <p:nvPr/>
        </p:nvSpPr>
        <p:spPr>
          <a:xfrm flipH="1" flipV="1">
            <a:off x="2701365" y="3340321"/>
            <a:ext cx="1578709" cy="1309614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8" name="Connecteur droit 37"/>
          <p:cNvSpPr/>
          <p:nvPr/>
        </p:nvSpPr>
        <p:spPr>
          <a:xfrm>
            <a:off x="4280077" y="4649934"/>
            <a:ext cx="435386" cy="1088466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5" name="Forme libre 44"/>
          <p:cNvSpPr/>
          <p:nvPr/>
        </p:nvSpPr>
        <p:spPr>
          <a:xfrm rot="2700000">
            <a:off x="68742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oneTexte 49"/>
              <p:cNvSpPr txBox="1"/>
              <p:nvPr/>
            </p:nvSpPr>
            <p:spPr>
              <a:xfrm>
                <a:off x="9006663" y="6184671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ZoneText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6663" y="6184671"/>
                <a:ext cx="1461506" cy="470713"/>
              </a:xfrm>
              <a:prstGeom prst="rect">
                <a:avLst/>
              </a:prstGeom>
              <a:blipFill>
                <a:blip r:embed="rId4"/>
                <a:stretch>
                  <a:fillRect b="-25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ZoneTexte 63"/>
              <p:cNvSpPr txBox="1"/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ZoneText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blipFill>
                <a:blip r:embed="rId6"/>
                <a:stretch>
                  <a:fillRect b="-25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oneTexte 64"/>
              <p:cNvSpPr txBox="1"/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ZoneText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blipFill>
                <a:blip r:embed="rId7"/>
                <a:stretch>
                  <a:fillRect b="-38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8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Connecteur droit 53"/>
          <p:cNvSpPr/>
          <p:nvPr/>
        </p:nvSpPr>
        <p:spPr>
          <a:xfrm>
            <a:off x="9441159" y="1593808"/>
            <a:ext cx="0" cy="4585965"/>
          </a:xfrm>
          <a:prstGeom prst="line">
            <a:avLst/>
          </a:prstGeom>
          <a:noFill/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cxnSp>
        <p:nvCxnSpPr>
          <p:cNvPr id="55" name="Connecteur droit avec flèche 54"/>
          <p:cNvCxnSpPr>
            <a:stCxn id="54" idx="0"/>
          </p:cNvCxnSpPr>
          <p:nvPr/>
        </p:nvCxnSpPr>
        <p:spPr>
          <a:xfrm flipH="1">
            <a:off x="9432230" y="1593808"/>
            <a:ext cx="0" cy="780847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ZoneTexte 38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9" name="ZoneText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84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blipFill>
                <a:blip r:embed="rId3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Connecteur droit 28"/>
          <p:cNvSpPr/>
          <p:nvPr/>
        </p:nvSpPr>
        <p:spPr>
          <a:xfrm>
            <a:off x="1558386" y="1792885"/>
            <a:ext cx="250152" cy="209872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1833808" y="3891607"/>
            <a:ext cx="1501916" cy="1132378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>
            <a:off x="3335723" y="5023985"/>
            <a:ext cx="408394" cy="87077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4" name="Forme libre 33"/>
          <p:cNvSpPr/>
          <p:nvPr/>
        </p:nvSpPr>
        <p:spPr>
          <a:xfrm rot="2700000">
            <a:off x="8207416" y="37874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5" name="Forme libre 34"/>
          <p:cNvSpPr/>
          <p:nvPr/>
        </p:nvSpPr>
        <p:spPr>
          <a:xfrm rot="2700000">
            <a:off x="8237022" y="496004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6" name="Connecteur droit 35"/>
          <p:cNvSpPr/>
          <p:nvPr/>
        </p:nvSpPr>
        <p:spPr>
          <a:xfrm>
            <a:off x="2499999" y="1471427"/>
            <a:ext cx="201366" cy="1859409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7" name="Connecteur droit 36"/>
          <p:cNvSpPr/>
          <p:nvPr/>
        </p:nvSpPr>
        <p:spPr>
          <a:xfrm flipH="1" flipV="1">
            <a:off x="2701365" y="3340321"/>
            <a:ext cx="1578709" cy="1309614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8" name="Connecteur droit 37"/>
          <p:cNvSpPr/>
          <p:nvPr/>
        </p:nvSpPr>
        <p:spPr>
          <a:xfrm>
            <a:off x="4280077" y="4649934"/>
            <a:ext cx="435386" cy="1088466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4" name="Forme libre 43"/>
          <p:cNvSpPr/>
          <p:nvPr/>
        </p:nvSpPr>
        <p:spPr>
          <a:xfrm rot="2700000">
            <a:off x="9341162" y="3281518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5" name="Forme libre 44"/>
          <p:cNvSpPr/>
          <p:nvPr/>
        </p:nvSpPr>
        <p:spPr>
          <a:xfrm rot="2700000">
            <a:off x="68742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cxnSp>
        <p:nvCxnSpPr>
          <p:cNvPr id="49" name="Connecteur droit 48"/>
          <p:cNvCxnSpPr/>
          <p:nvPr/>
        </p:nvCxnSpPr>
        <p:spPr>
          <a:xfrm flipV="1">
            <a:off x="2701365" y="3358547"/>
            <a:ext cx="6664791" cy="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oneTexte 49"/>
              <p:cNvSpPr txBox="1"/>
              <p:nvPr/>
            </p:nvSpPr>
            <p:spPr>
              <a:xfrm>
                <a:off x="9006663" y="6184671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ZoneText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6663" y="6184671"/>
                <a:ext cx="1461506" cy="470713"/>
              </a:xfrm>
              <a:prstGeom prst="rect">
                <a:avLst/>
              </a:prstGeom>
              <a:blipFill>
                <a:blip r:embed="rId4"/>
                <a:stretch>
                  <a:fillRect b="-25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ZoneTexte 63"/>
              <p:cNvSpPr txBox="1"/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ZoneText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blipFill>
                <a:blip r:embed="rId6"/>
                <a:stretch>
                  <a:fillRect b="-25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oneTexte 64"/>
              <p:cNvSpPr txBox="1"/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ZoneText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blipFill>
                <a:blip r:embed="rId7"/>
                <a:stretch>
                  <a:fillRect b="-38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8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Connecteur droit 53"/>
          <p:cNvSpPr/>
          <p:nvPr/>
        </p:nvSpPr>
        <p:spPr>
          <a:xfrm>
            <a:off x="9441159" y="1593808"/>
            <a:ext cx="0" cy="4585965"/>
          </a:xfrm>
          <a:prstGeom prst="line">
            <a:avLst/>
          </a:prstGeom>
          <a:noFill/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cxnSp>
        <p:nvCxnSpPr>
          <p:cNvPr id="55" name="Connecteur droit avec flèche 54"/>
          <p:cNvCxnSpPr>
            <a:stCxn id="54" idx="0"/>
          </p:cNvCxnSpPr>
          <p:nvPr/>
        </p:nvCxnSpPr>
        <p:spPr>
          <a:xfrm flipH="1">
            <a:off x="9432230" y="1593808"/>
            <a:ext cx="0" cy="780847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ZoneTexte 38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9" name="ZoneText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02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blipFill>
                <a:blip r:embed="rId3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Connecteur droit 28"/>
          <p:cNvSpPr/>
          <p:nvPr/>
        </p:nvSpPr>
        <p:spPr>
          <a:xfrm>
            <a:off x="1558386" y="1792885"/>
            <a:ext cx="250152" cy="209872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1833808" y="3891607"/>
            <a:ext cx="1501916" cy="1132378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>
            <a:off x="3335723" y="5023985"/>
            <a:ext cx="408394" cy="87077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4" name="Forme libre 33"/>
          <p:cNvSpPr/>
          <p:nvPr/>
        </p:nvSpPr>
        <p:spPr>
          <a:xfrm rot="2700000">
            <a:off x="8207416" y="37874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5" name="Forme libre 34"/>
          <p:cNvSpPr/>
          <p:nvPr/>
        </p:nvSpPr>
        <p:spPr>
          <a:xfrm rot="2700000">
            <a:off x="8237022" y="496004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6" name="Connecteur droit 35"/>
          <p:cNvSpPr/>
          <p:nvPr/>
        </p:nvSpPr>
        <p:spPr>
          <a:xfrm>
            <a:off x="2499999" y="1471427"/>
            <a:ext cx="201366" cy="1859409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7" name="Connecteur droit 36"/>
          <p:cNvSpPr/>
          <p:nvPr/>
        </p:nvSpPr>
        <p:spPr>
          <a:xfrm flipH="1" flipV="1">
            <a:off x="2701365" y="3340321"/>
            <a:ext cx="1578709" cy="1309614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8" name="Connecteur droit 37"/>
          <p:cNvSpPr/>
          <p:nvPr/>
        </p:nvSpPr>
        <p:spPr>
          <a:xfrm>
            <a:off x="4280077" y="4649934"/>
            <a:ext cx="435386" cy="1088466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3" name="Forme libre 42"/>
          <p:cNvSpPr/>
          <p:nvPr/>
        </p:nvSpPr>
        <p:spPr>
          <a:xfrm rot="2700000">
            <a:off x="9369026" y="4568785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4" name="Forme libre 43"/>
          <p:cNvSpPr/>
          <p:nvPr/>
        </p:nvSpPr>
        <p:spPr>
          <a:xfrm rot="2700000">
            <a:off x="9341162" y="3281518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5" name="Forme libre 44"/>
          <p:cNvSpPr/>
          <p:nvPr/>
        </p:nvSpPr>
        <p:spPr>
          <a:xfrm rot="2700000">
            <a:off x="68742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cxnSp>
        <p:nvCxnSpPr>
          <p:cNvPr id="49" name="Connecteur droit 48"/>
          <p:cNvCxnSpPr/>
          <p:nvPr/>
        </p:nvCxnSpPr>
        <p:spPr>
          <a:xfrm flipV="1">
            <a:off x="2701365" y="3358547"/>
            <a:ext cx="6664791" cy="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oneTexte 49"/>
              <p:cNvSpPr txBox="1"/>
              <p:nvPr/>
            </p:nvSpPr>
            <p:spPr>
              <a:xfrm>
                <a:off x="9006663" y="6184671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ZoneText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6663" y="6184671"/>
                <a:ext cx="1461506" cy="470713"/>
              </a:xfrm>
              <a:prstGeom prst="rect">
                <a:avLst/>
              </a:prstGeom>
              <a:blipFill>
                <a:blip r:embed="rId4"/>
                <a:stretch>
                  <a:fillRect b="-25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Connecteur droit 52"/>
          <p:cNvCxnSpPr>
            <a:endCxn id="43" idx="2"/>
          </p:cNvCxnSpPr>
          <p:nvPr/>
        </p:nvCxnSpPr>
        <p:spPr>
          <a:xfrm>
            <a:off x="4291630" y="4655308"/>
            <a:ext cx="51025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ZoneTexte 63"/>
              <p:cNvSpPr txBox="1"/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ZoneText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blipFill>
                <a:blip r:embed="rId6"/>
                <a:stretch>
                  <a:fillRect b="-25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oneTexte 64"/>
              <p:cNvSpPr txBox="1"/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ZoneText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blipFill>
                <a:blip r:embed="rId7"/>
                <a:stretch>
                  <a:fillRect b="-38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8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Connecteur droit 53"/>
          <p:cNvSpPr/>
          <p:nvPr/>
        </p:nvSpPr>
        <p:spPr>
          <a:xfrm>
            <a:off x="9441159" y="1593808"/>
            <a:ext cx="0" cy="4585965"/>
          </a:xfrm>
          <a:prstGeom prst="line">
            <a:avLst/>
          </a:prstGeom>
          <a:noFill/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cxnSp>
        <p:nvCxnSpPr>
          <p:cNvPr id="55" name="Connecteur droit avec flèche 54"/>
          <p:cNvCxnSpPr>
            <a:stCxn id="54" idx="0"/>
          </p:cNvCxnSpPr>
          <p:nvPr/>
        </p:nvCxnSpPr>
        <p:spPr>
          <a:xfrm flipH="1">
            <a:off x="9432230" y="1593808"/>
            <a:ext cx="0" cy="780847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ZoneTexte 38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9" name="ZoneText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50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4389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Spectres IR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4765" y="1567543"/>
            <a:ext cx="5316583" cy="23774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Spectre IR de l’acide </a:t>
            </a:r>
            <a:r>
              <a:rPr lang="fr-FR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palmitique</a:t>
            </a:r>
            <a:endParaRPr lang="fr-FR" dirty="0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4764" y="4168635"/>
            <a:ext cx="5316583" cy="23774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Spectre IR </a:t>
            </a:r>
            <a:r>
              <a:rPr lang="fr-FR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du </a:t>
            </a:r>
            <a:r>
              <a:rPr lang="fr-FR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thymol</a:t>
            </a:r>
            <a:endParaRPr lang="fr-FR" dirty="0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05005" y="2377441"/>
            <a:ext cx="5316583" cy="33326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Spectre IR du mélange</a:t>
            </a:r>
            <a:endParaRPr lang="fr-FR" dirty="0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312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blipFill>
                <a:blip r:embed="rId3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Connecteur droit 28"/>
          <p:cNvSpPr/>
          <p:nvPr/>
        </p:nvSpPr>
        <p:spPr>
          <a:xfrm>
            <a:off x="1558386" y="1792885"/>
            <a:ext cx="250152" cy="209872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1833808" y="3891607"/>
            <a:ext cx="1501916" cy="1132378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>
            <a:off x="3335723" y="5023985"/>
            <a:ext cx="408394" cy="87077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4" name="Forme libre 33"/>
          <p:cNvSpPr/>
          <p:nvPr/>
        </p:nvSpPr>
        <p:spPr>
          <a:xfrm rot="2700000">
            <a:off x="8207416" y="37874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5" name="Forme libre 34"/>
          <p:cNvSpPr/>
          <p:nvPr/>
        </p:nvSpPr>
        <p:spPr>
          <a:xfrm rot="2700000">
            <a:off x="8237022" y="496004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6" name="Connecteur droit 35"/>
          <p:cNvSpPr/>
          <p:nvPr/>
        </p:nvSpPr>
        <p:spPr>
          <a:xfrm>
            <a:off x="2499999" y="1471427"/>
            <a:ext cx="201366" cy="1859409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7" name="Connecteur droit 36"/>
          <p:cNvSpPr/>
          <p:nvPr/>
        </p:nvSpPr>
        <p:spPr>
          <a:xfrm flipH="1" flipV="1">
            <a:off x="2701365" y="3340321"/>
            <a:ext cx="1578709" cy="1309614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8" name="Connecteur droit 37"/>
          <p:cNvSpPr/>
          <p:nvPr/>
        </p:nvSpPr>
        <p:spPr>
          <a:xfrm>
            <a:off x="4280077" y="4649934"/>
            <a:ext cx="435386" cy="1088466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3" name="Forme libre 42"/>
          <p:cNvSpPr/>
          <p:nvPr/>
        </p:nvSpPr>
        <p:spPr>
          <a:xfrm rot="2700000">
            <a:off x="9369026" y="4568785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4" name="Forme libre 43"/>
          <p:cNvSpPr/>
          <p:nvPr/>
        </p:nvSpPr>
        <p:spPr>
          <a:xfrm rot="2700000">
            <a:off x="9341162" y="3281518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5" name="Forme libre 44"/>
          <p:cNvSpPr/>
          <p:nvPr/>
        </p:nvSpPr>
        <p:spPr>
          <a:xfrm rot="2700000">
            <a:off x="68742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oneTexte 49"/>
              <p:cNvSpPr txBox="1"/>
              <p:nvPr/>
            </p:nvSpPr>
            <p:spPr>
              <a:xfrm>
                <a:off x="8969200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ZoneText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200" y="6214092"/>
                <a:ext cx="1461506" cy="470713"/>
              </a:xfrm>
              <a:prstGeom prst="rect">
                <a:avLst/>
              </a:prstGeom>
              <a:blipFill>
                <a:blip r:embed="rId4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ZoneTexte 63"/>
              <p:cNvSpPr txBox="1"/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ZoneText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blipFill>
                <a:blip r:embed="rId6"/>
                <a:stretch>
                  <a:fillRect b="-25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oneTexte 64"/>
              <p:cNvSpPr txBox="1"/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ZoneText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blipFill>
                <a:blip r:embed="rId7"/>
                <a:stretch>
                  <a:fillRect b="-38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8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ZoneTexte 38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9" name="ZoneText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86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4" name="Connecteur droit 53"/>
          <p:cNvSpPr/>
          <p:nvPr/>
        </p:nvSpPr>
        <p:spPr>
          <a:xfrm>
            <a:off x="11048814" y="1576505"/>
            <a:ext cx="0" cy="4585965"/>
          </a:xfrm>
          <a:prstGeom prst="line">
            <a:avLst/>
          </a:prstGeom>
          <a:noFill/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blipFill>
                <a:blip r:embed="rId3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Connecteur droit 28"/>
          <p:cNvSpPr/>
          <p:nvPr/>
        </p:nvSpPr>
        <p:spPr>
          <a:xfrm>
            <a:off x="1558386" y="1792885"/>
            <a:ext cx="250152" cy="209872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1833808" y="3891607"/>
            <a:ext cx="1501916" cy="1132378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>
            <a:off x="3335723" y="5023985"/>
            <a:ext cx="408394" cy="87077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4" name="Forme libre 33"/>
          <p:cNvSpPr/>
          <p:nvPr/>
        </p:nvSpPr>
        <p:spPr>
          <a:xfrm rot="2700000">
            <a:off x="8207416" y="37874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5" name="Forme libre 34"/>
          <p:cNvSpPr/>
          <p:nvPr/>
        </p:nvSpPr>
        <p:spPr>
          <a:xfrm rot="2700000">
            <a:off x="8237022" y="496004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6" name="Connecteur droit 35"/>
          <p:cNvSpPr/>
          <p:nvPr/>
        </p:nvSpPr>
        <p:spPr>
          <a:xfrm>
            <a:off x="2499999" y="1471427"/>
            <a:ext cx="201366" cy="1859409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7" name="Connecteur droit 36"/>
          <p:cNvSpPr/>
          <p:nvPr/>
        </p:nvSpPr>
        <p:spPr>
          <a:xfrm flipH="1" flipV="1">
            <a:off x="2701365" y="3340321"/>
            <a:ext cx="1578709" cy="1309614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8" name="Connecteur droit 37"/>
          <p:cNvSpPr/>
          <p:nvPr/>
        </p:nvSpPr>
        <p:spPr>
          <a:xfrm>
            <a:off x="4280077" y="4649934"/>
            <a:ext cx="435386" cy="1088466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3" name="Forme libre 42"/>
          <p:cNvSpPr/>
          <p:nvPr/>
        </p:nvSpPr>
        <p:spPr>
          <a:xfrm rot="2700000">
            <a:off x="9369026" y="4568785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4" name="Forme libre 43"/>
          <p:cNvSpPr/>
          <p:nvPr/>
        </p:nvSpPr>
        <p:spPr>
          <a:xfrm rot="2700000">
            <a:off x="9341162" y="3281518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5" name="Forme libre 44"/>
          <p:cNvSpPr/>
          <p:nvPr/>
        </p:nvSpPr>
        <p:spPr>
          <a:xfrm rot="2700000">
            <a:off x="68742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oneTexte 49"/>
              <p:cNvSpPr txBox="1"/>
              <p:nvPr/>
            </p:nvSpPr>
            <p:spPr>
              <a:xfrm>
                <a:off x="8969200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ZoneText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200" y="6214092"/>
                <a:ext cx="1461506" cy="470713"/>
              </a:xfrm>
              <a:prstGeom prst="rect">
                <a:avLst/>
              </a:prstGeom>
              <a:blipFill>
                <a:blip r:embed="rId4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ZoneTexte 63"/>
              <p:cNvSpPr txBox="1"/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ZoneText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blipFill>
                <a:blip r:embed="rId6"/>
                <a:stretch>
                  <a:fillRect b="-25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oneTexte 64"/>
              <p:cNvSpPr txBox="1"/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ZoneText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blipFill>
                <a:blip r:embed="rId7"/>
                <a:stretch>
                  <a:fillRect b="-38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8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Connecteur droit avec flèche 11"/>
          <p:cNvCxnSpPr>
            <a:stCxn id="54" idx="0"/>
          </p:cNvCxnSpPr>
          <p:nvPr/>
        </p:nvCxnSpPr>
        <p:spPr>
          <a:xfrm flipH="1">
            <a:off x="11039885" y="1576505"/>
            <a:ext cx="0" cy="780847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ZoneTexte 38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9" name="ZoneText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5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4" name="Connecteur droit 53"/>
          <p:cNvSpPr/>
          <p:nvPr/>
        </p:nvSpPr>
        <p:spPr>
          <a:xfrm>
            <a:off x="11048814" y="1576505"/>
            <a:ext cx="0" cy="4585965"/>
          </a:xfrm>
          <a:prstGeom prst="line">
            <a:avLst/>
          </a:prstGeom>
          <a:noFill/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blipFill>
                <a:blip r:embed="rId3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2" name="Connecteur droit 21"/>
          <p:cNvSpPr/>
          <p:nvPr/>
        </p:nvSpPr>
        <p:spPr>
          <a:xfrm>
            <a:off x="3423499" y="1471427"/>
            <a:ext cx="249213" cy="1608069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3" name="Connecteur droit 22"/>
          <p:cNvSpPr/>
          <p:nvPr/>
        </p:nvSpPr>
        <p:spPr>
          <a:xfrm flipH="1">
            <a:off x="3672713" y="3079496"/>
            <a:ext cx="1088466" cy="0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4" name="Connecteur droit 23"/>
          <p:cNvSpPr/>
          <p:nvPr/>
        </p:nvSpPr>
        <p:spPr>
          <a:xfrm>
            <a:off x="4761179" y="3079496"/>
            <a:ext cx="607364" cy="1570439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9" name="Connecteur droit 28"/>
          <p:cNvSpPr/>
          <p:nvPr/>
        </p:nvSpPr>
        <p:spPr>
          <a:xfrm>
            <a:off x="1558386" y="1792885"/>
            <a:ext cx="250152" cy="209872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1833808" y="3891607"/>
            <a:ext cx="1501916" cy="1132378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>
            <a:off x="3335723" y="5023985"/>
            <a:ext cx="408394" cy="87077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4" name="Forme libre 33"/>
          <p:cNvSpPr/>
          <p:nvPr/>
        </p:nvSpPr>
        <p:spPr>
          <a:xfrm rot="2700000">
            <a:off x="8207416" y="37874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5" name="Forme libre 34"/>
          <p:cNvSpPr/>
          <p:nvPr/>
        </p:nvSpPr>
        <p:spPr>
          <a:xfrm rot="2700000">
            <a:off x="8237022" y="496004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6" name="Connecteur droit 35"/>
          <p:cNvSpPr/>
          <p:nvPr/>
        </p:nvSpPr>
        <p:spPr>
          <a:xfrm>
            <a:off x="2499999" y="1471427"/>
            <a:ext cx="201366" cy="1859409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7" name="Connecteur droit 36"/>
          <p:cNvSpPr/>
          <p:nvPr/>
        </p:nvSpPr>
        <p:spPr>
          <a:xfrm flipH="1" flipV="1">
            <a:off x="2701365" y="3340321"/>
            <a:ext cx="1578709" cy="1309614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8" name="Connecteur droit 37"/>
          <p:cNvSpPr/>
          <p:nvPr/>
        </p:nvSpPr>
        <p:spPr>
          <a:xfrm>
            <a:off x="4280077" y="4649934"/>
            <a:ext cx="435386" cy="1088466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3" name="Forme libre 42"/>
          <p:cNvSpPr/>
          <p:nvPr/>
        </p:nvSpPr>
        <p:spPr>
          <a:xfrm rot="2700000">
            <a:off x="9369026" y="4568785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4" name="Forme libre 43"/>
          <p:cNvSpPr/>
          <p:nvPr/>
        </p:nvSpPr>
        <p:spPr>
          <a:xfrm rot="2700000">
            <a:off x="9341162" y="3281518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5" name="Forme libre 44"/>
          <p:cNvSpPr/>
          <p:nvPr/>
        </p:nvSpPr>
        <p:spPr>
          <a:xfrm rot="2700000">
            <a:off x="68742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oneTexte 49"/>
              <p:cNvSpPr txBox="1"/>
              <p:nvPr/>
            </p:nvSpPr>
            <p:spPr>
              <a:xfrm>
                <a:off x="8969200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ZoneText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200" y="6214092"/>
                <a:ext cx="1461506" cy="470713"/>
              </a:xfrm>
              <a:prstGeom prst="rect">
                <a:avLst/>
              </a:prstGeom>
              <a:blipFill>
                <a:blip r:embed="rId4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ZoneTexte 63"/>
              <p:cNvSpPr txBox="1"/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ZoneText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blipFill>
                <a:blip r:embed="rId6"/>
                <a:stretch>
                  <a:fillRect b="-25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oneTexte 64"/>
              <p:cNvSpPr txBox="1"/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ZoneText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blipFill>
                <a:blip r:embed="rId7"/>
                <a:stretch>
                  <a:fillRect b="-38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8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ZoneTexte 66"/>
              <p:cNvSpPr txBox="1"/>
              <p:nvPr/>
            </p:nvSpPr>
            <p:spPr>
              <a:xfrm>
                <a:off x="3126303" y="1002397"/>
                <a:ext cx="1218619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</m:t>
                      </m:r>
                    </m:oMath>
                  </m:oMathPara>
                </a14:m>
                <a:endParaRPr lang="fr-FR" sz="2400" dirty="0">
                  <a:solidFill>
                    <a:srgbClr val="C0000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ZoneText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303" y="1002397"/>
                <a:ext cx="1218619" cy="470713"/>
              </a:xfrm>
              <a:prstGeom prst="rect">
                <a:avLst/>
              </a:prstGeom>
              <a:blipFill>
                <a:blip r:embed="rId9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>
            <a:off x="739500" y="3064906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ZoneTexte 74"/>
              <p:cNvSpPr txBox="1"/>
              <p:nvPr/>
            </p:nvSpPr>
            <p:spPr>
              <a:xfrm>
                <a:off x="181105" y="2706189"/>
                <a:ext cx="58708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𝑆𝑏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5" name="ZoneText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05" y="2706189"/>
                <a:ext cx="587084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Connecteur droit avec flèche 11"/>
          <p:cNvCxnSpPr>
            <a:stCxn id="54" idx="0"/>
          </p:cNvCxnSpPr>
          <p:nvPr/>
        </p:nvCxnSpPr>
        <p:spPr>
          <a:xfrm flipH="1">
            <a:off x="11039885" y="1576505"/>
            <a:ext cx="0" cy="780847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ZoneTexte 45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6" name="ZoneText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27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Connecteur droit 47"/>
          <p:cNvCxnSpPr/>
          <p:nvPr/>
        </p:nvCxnSpPr>
        <p:spPr>
          <a:xfrm flipV="1">
            <a:off x="3724965" y="3070011"/>
            <a:ext cx="7306997" cy="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blipFill>
                <a:blip r:embed="rId3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2" name="Connecteur droit 21"/>
          <p:cNvSpPr/>
          <p:nvPr/>
        </p:nvSpPr>
        <p:spPr>
          <a:xfrm>
            <a:off x="3423499" y="1471427"/>
            <a:ext cx="249213" cy="1608069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3" name="Connecteur droit 22"/>
          <p:cNvSpPr/>
          <p:nvPr/>
        </p:nvSpPr>
        <p:spPr>
          <a:xfrm flipH="1">
            <a:off x="3672713" y="3079496"/>
            <a:ext cx="1088466" cy="0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4" name="Connecteur droit 23"/>
          <p:cNvSpPr/>
          <p:nvPr/>
        </p:nvSpPr>
        <p:spPr>
          <a:xfrm>
            <a:off x="4761179" y="3079496"/>
            <a:ext cx="607364" cy="1570439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9" name="Connecteur droit 28"/>
          <p:cNvSpPr/>
          <p:nvPr/>
        </p:nvSpPr>
        <p:spPr>
          <a:xfrm>
            <a:off x="1558386" y="1792885"/>
            <a:ext cx="250152" cy="209872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1833808" y="3891607"/>
            <a:ext cx="1501916" cy="1132378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>
            <a:off x="3335723" y="5023985"/>
            <a:ext cx="408394" cy="87077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4" name="Forme libre 33"/>
          <p:cNvSpPr/>
          <p:nvPr/>
        </p:nvSpPr>
        <p:spPr>
          <a:xfrm rot="2700000">
            <a:off x="8207416" y="37874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5" name="Forme libre 34"/>
          <p:cNvSpPr/>
          <p:nvPr/>
        </p:nvSpPr>
        <p:spPr>
          <a:xfrm rot="2700000">
            <a:off x="8237022" y="496004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6" name="Connecteur droit 35"/>
          <p:cNvSpPr/>
          <p:nvPr/>
        </p:nvSpPr>
        <p:spPr>
          <a:xfrm>
            <a:off x="2499999" y="1471427"/>
            <a:ext cx="201366" cy="1859409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7" name="Connecteur droit 36"/>
          <p:cNvSpPr/>
          <p:nvPr/>
        </p:nvSpPr>
        <p:spPr>
          <a:xfrm flipH="1" flipV="1">
            <a:off x="2701365" y="3340321"/>
            <a:ext cx="1578709" cy="1309614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8" name="Connecteur droit 37"/>
          <p:cNvSpPr/>
          <p:nvPr/>
        </p:nvSpPr>
        <p:spPr>
          <a:xfrm>
            <a:off x="4280077" y="4649934"/>
            <a:ext cx="435386" cy="1088466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3" name="Forme libre 42"/>
          <p:cNvSpPr/>
          <p:nvPr/>
        </p:nvSpPr>
        <p:spPr>
          <a:xfrm rot="2700000">
            <a:off x="9369026" y="4568785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4" name="Forme libre 43"/>
          <p:cNvSpPr/>
          <p:nvPr/>
        </p:nvSpPr>
        <p:spPr>
          <a:xfrm rot="2700000">
            <a:off x="9341162" y="3281518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5" name="Forme libre 44"/>
          <p:cNvSpPr/>
          <p:nvPr/>
        </p:nvSpPr>
        <p:spPr>
          <a:xfrm rot="2700000">
            <a:off x="68742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6" name="Forme libre 45"/>
          <p:cNvSpPr/>
          <p:nvPr/>
        </p:nvSpPr>
        <p:spPr>
          <a:xfrm rot="2700000">
            <a:off x="10954716" y="299298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oneTexte 49"/>
              <p:cNvSpPr txBox="1"/>
              <p:nvPr/>
            </p:nvSpPr>
            <p:spPr>
              <a:xfrm>
                <a:off x="8969200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ZoneText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200" y="6214092"/>
                <a:ext cx="1461506" cy="470713"/>
              </a:xfrm>
              <a:prstGeom prst="rect">
                <a:avLst/>
              </a:prstGeom>
              <a:blipFill>
                <a:blip r:embed="rId4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ZoneTexte 63"/>
              <p:cNvSpPr txBox="1"/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ZoneText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blipFill>
                <a:blip r:embed="rId6"/>
                <a:stretch>
                  <a:fillRect b="-25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oneTexte 64"/>
              <p:cNvSpPr txBox="1"/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ZoneText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blipFill>
                <a:blip r:embed="rId7"/>
                <a:stretch>
                  <a:fillRect b="-38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8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ZoneTexte 66"/>
              <p:cNvSpPr txBox="1"/>
              <p:nvPr/>
            </p:nvSpPr>
            <p:spPr>
              <a:xfrm>
                <a:off x="3126303" y="1002397"/>
                <a:ext cx="1218619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</m:t>
                      </m:r>
                    </m:oMath>
                  </m:oMathPara>
                </a14:m>
                <a:endParaRPr lang="fr-FR" sz="2400" dirty="0">
                  <a:solidFill>
                    <a:srgbClr val="C0000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ZoneText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303" y="1002397"/>
                <a:ext cx="1218619" cy="470713"/>
              </a:xfrm>
              <a:prstGeom prst="rect">
                <a:avLst/>
              </a:prstGeom>
              <a:blipFill>
                <a:blip r:embed="rId9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>
            <a:off x="739500" y="3064906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ZoneTexte 74"/>
              <p:cNvSpPr txBox="1"/>
              <p:nvPr/>
            </p:nvSpPr>
            <p:spPr>
              <a:xfrm>
                <a:off x="181105" y="2706189"/>
                <a:ext cx="58708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𝑆𝑏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5" name="ZoneText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05" y="2706189"/>
                <a:ext cx="587084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Connecteur droit 53"/>
          <p:cNvSpPr/>
          <p:nvPr/>
        </p:nvSpPr>
        <p:spPr>
          <a:xfrm>
            <a:off x="11048814" y="1576505"/>
            <a:ext cx="0" cy="4585965"/>
          </a:xfrm>
          <a:prstGeom prst="line">
            <a:avLst/>
          </a:prstGeom>
          <a:noFill/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cxnSp>
        <p:nvCxnSpPr>
          <p:cNvPr id="12" name="Connecteur droit avec flèche 11"/>
          <p:cNvCxnSpPr>
            <a:stCxn id="54" idx="0"/>
          </p:cNvCxnSpPr>
          <p:nvPr/>
        </p:nvCxnSpPr>
        <p:spPr>
          <a:xfrm flipH="1">
            <a:off x="11039885" y="1576505"/>
            <a:ext cx="0" cy="780847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ZoneTexte 46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7" name="ZoneText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6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blipFill>
                <a:blip r:embed="rId3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2" name="Connecteur droit 21"/>
          <p:cNvSpPr/>
          <p:nvPr/>
        </p:nvSpPr>
        <p:spPr>
          <a:xfrm>
            <a:off x="3423499" y="1471427"/>
            <a:ext cx="249213" cy="1608069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3" name="Connecteur droit 22"/>
          <p:cNvSpPr/>
          <p:nvPr/>
        </p:nvSpPr>
        <p:spPr>
          <a:xfrm flipH="1">
            <a:off x="3672713" y="3079496"/>
            <a:ext cx="1088466" cy="0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4" name="Connecteur droit 23"/>
          <p:cNvSpPr/>
          <p:nvPr/>
        </p:nvSpPr>
        <p:spPr>
          <a:xfrm>
            <a:off x="4761179" y="3079496"/>
            <a:ext cx="607364" cy="1570439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9" name="Connecteur droit 28"/>
          <p:cNvSpPr/>
          <p:nvPr/>
        </p:nvSpPr>
        <p:spPr>
          <a:xfrm>
            <a:off x="1558386" y="1792885"/>
            <a:ext cx="250152" cy="209872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1833808" y="3891607"/>
            <a:ext cx="1501916" cy="1132378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>
            <a:off x="3335723" y="5023985"/>
            <a:ext cx="408394" cy="87077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4" name="Forme libre 33"/>
          <p:cNvSpPr/>
          <p:nvPr/>
        </p:nvSpPr>
        <p:spPr>
          <a:xfrm rot="2700000">
            <a:off x="8207416" y="37874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5" name="Forme libre 34"/>
          <p:cNvSpPr/>
          <p:nvPr/>
        </p:nvSpPr>
        <p:spPr>
          <a:xfrm rot="2700000">
            <a:off x="8237022" y="496004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6" name="Connecteur droit 35"/>
          <p:cNvSpPr/>
          <p:nvPr/>
        </p:nvSpPr>
        <p:spPr>
          <a:xfrm>
            <a:off x="2499999" y="1471427"/>
            <a:ext cx="201366" cy="1859409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7" name="Connecteur droit 36"/>
          <p:cNvSpPr/>
          <p:nvPr/>
        </p:nvSpPr>
        <p:spPr>
          <a:xfrm flipH="1" flipV="1">
            <a:off x="2701365" y="3340321"/>
            <a:ext cx="1578709" cy="1309614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8" name="Connecteur droit 37"/>
          <p:cNvSpPr/>
          <p:nvPr/>
        </p:nvSpPr>
        <p:spPr>
          <a:xfrm>
            <a:off x="4280077" y="4649934"/>
            <a:ext cx="435386" cy="1088466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3" name="Forme libre 42"/>
          <p:cNvSpPr/>
          <p:nvPr/>
        </p:nvSpPr>
        <p:spPr>
          <a:xfrm rot="2700000">
            <a:off x="9369026" y="4568785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4" name="Forme libre 43"/>
          <p:cNvSpPr/>
          <p:nvPr/>
        </p:nvSpPr>
        <p:spPr>
          <a:xfrm rot="2700000">
            <a:off x="9341162" y="3281518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5" name="Forme libre 44"/>
          <p:cNvSpPr/>
          <p:nvPr/>
        </p:nvSpPr>
        <p:spPr>
          <a:xfrm rot="2700000">
            <a:off x="68742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6" name="Forme libre 45"/>
          <p:cNvSpPr/>
          <p:nvPr/>
        </p:nvSpPr>
        <p:spPr>
          <a:xfrm rot="2700000">
            <a:off x="10954716" y="299298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oneTexte 49"/>
              <p:cNvSpPr txBox="1"/>
              <p:nvPr/>
            </p:nvSpPr>
            <p:spPr>
              <a:xfrm>
                <a:off x="8969200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ZoneText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200" y="6214092"/>
                <a:ext cx="1461506" cy="470713"/>
              </a:xfrm>
              <a:prstGeom prst="rect">
                <a:avLst/>
              </a:prstGeom>
              <a:blipFill>
                <a:blip r:embed="rId4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ZoneTexte 63"/>
              <p:cNvSpPr txBox="1"/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ZoneText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blipFill>
                <a:blip r:embed="rId6"/>
                <a:stretch>
                  <a:fillRect b="-25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oneTexte 64"/>
              <p:cNvSpPr txBox="1"/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ZoneText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blipFill>
                <a:blip r:embed="rId7"/>
                <a:stretch>
                  <a:fillRect b="-38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8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ZoneTexte 66"/>
              <p:cNvSpPr txBox="1"/>
              <p:nvPr/>
            </p:nvSpPr>
            <p:spPr>
              <a:xfrm>
                <a:off x="3126303" y="1002397"/>
                <a:ext cx="1218619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</m:t>
                      </m:r>
                    </m:oMath>
                  </m:oMathPara>
                </a14:m>
                <a:endParaRPr lang="fr-FR" sz="2400" dirty="0">
                  <a:solidFill>
                    <a:srgbClr val="C0000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ZoneText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303" y="1002397"/>
                <a:ext cx="1218619" cy="470713"/>
              </a:xfrm>
              <a:prstGeom prst="rect">
                <a:avLst/>
              </a:prstGeom>
              <a:blipFill>
                <a:blip r:embed="rId9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>
            <a:off x="739500" y="3064906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ZoneTexte 74"/>
              <p:cNvSpPr txBox="1"/>
              <p:nvPr/>
            </p:nvSpPr>
            <p:spPr>
              <a:xfrm>
                <a:off x="181105" y="2706189"/>
                <a:ext cx="58708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𝑆𝑏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5" name="ZoneText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05" y="2706189"/>
                <a:ext cx="587084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ZoneTexte 41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2" name="ZoneText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121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Arc 79"/>
          <p:cNvSpPr/>
          <p:nvPr/>
        </p:nvSpPr>
        <p:spPr>
          <a:xfrm rot="15772866">
            <a:off x="8245853" y="1636036"/>
            <a:ext cx="5198803" cy="8147344"/>
          </a:xfrm>
          <a:prstGeom prst="arc">
            <a:avLst>
              <a:gd name="adj1" fmla="val 17024311"/>
              <a:gd name="adj2" fmla="val 691563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1" name="Arc 80"/>
          <p:cNvSpPr/>
          <p:nvPr/>
        </p:nvSpPr>
        <p:spPr>
          <a:xfrm rot="5636026" flipV="1">
            <a:off x="3471575" y="-2437499"/>
            <a:ext cx="5926759" cy="9411098"/>
          </a:xfrm>
          <a:prstGeom prst="arc">
            <a:avLst>
              <a:gd name="adj1" fmla="val 878359"/>
              <a:gd name="adj2" fmla="val 5043413"/>
            </a:avLst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456" y="6214092"/>
                <a:ext cx="1461506" cy="470713"/>
              </a:xfrm>
              <a:prstGeom prst="rect">
                <a:avLst/>
              </a:prstGeom>
              <a:blipFill>
                <a:blip r:embed="rId3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2" name="Connecteur droit 21"/>
          <p:cNvSpPr/>
          <p:nvPr/>
        </p:nvSpPr>
        <p:spPr>
          <a:xfrm>
            <a:off x="3423499" y="1471427"/>
            <a:ext cx="249213" cy="1608069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3" name="Connecteur droit 22"/>
          <p:cNvSpPr/>
          <p:nvPr/>
        </p:nvSpPr>
        <p:spPr>
          <a:xfrm flipH="1">
            <a:off x="3672713" y="3079496"/>
            <a:ext cx="1088466" cy="0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4" name="Connecteur droit 23"/>
          <p:cNvSpPr/>
          <p:nvPr/>
        </p:nvSpPr>
        <p:spPr>
          <a:xfrm>
            <a:off x="4761179" y="3079496"/>
            <a:ext cx="607364" cy="1570439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9" name="Connecteur droit 28"/>
          <p:cNvSpPr/>
          <p:nvPr/>
        </p:nvSpPr>
        <p:spPr>
          <a:xfrm>
            <a:off x="1558386" y="1792885"/>
            <a:ext cx="250152" cy="209872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1833808" y="3891607"/>
            <a:ext cx="1501916" cy="1132378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>
            <a:off x="3335723" y="5023985"/>
            <a:ext cx="408394" cy="870772"/>
          </a:xfrm>
          <a:prstGeom prst="line">
            <a:avLst/>
          </a:prstGeom>
          <a:noFill/>
          <a:ln w="28575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4" name="Forme libre 33"/>
          <p:cNvSpPr/>
          <p:nvPr/>
        </p:nvSpPr>
        <p:spPr>
          <a:xfrm rot="2700000">
            <a:off x="8207416" y="37874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5" name="Forme libre 34"/>
          <p:cNvSpPr/>
          <p:nvPr/>
        </p:nvSpPr>
        <p:spPr>
          <a:xfrm rot="2700000">
            <a:off x="8237022" y="496004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80008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6" name="Connecteur droit 35"/>
          <p:cNvSpPr/>
          <p:nvPr/>
        </p:nvSpPr>
        <p:spPr>
          <a:xfrm>
            <a:off x="2499999" y="1471427"/>
            <a:ext cx="201366" cy="1859409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7" name="Connecteur droit 36"/>
          <p:cNvSpPr/>
          <p:nvPr/>
        </p:nvSpPr>
        <p:spPr>
          <a:xfrm flipH="1" flipV="1">
            <a:off x="2701365" y="3340321"/>
            <a:ext cx="1578709" cy="1309614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8" name="Connecteur droit 37"/>
          <p:cNvSpPr/>
          <p:nvPr/>
        </p:nvSpPr>
        <p:spPr>
          <a:xfrm>
            <a:off x="4280077" y="4649934"/>
            <a:ext cx="435386" cy="1088466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3" name="Forme libre 42"/>
          <p:cNvSpPr/>
          <p:nvPr/>
        </p:nvSpPr>
        <p:spPr>
          <a:xfrm rot="2700000">
            <a:off x="9369026" y="4568785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4" name="Forme libre 43"/>
          <p:cNvSpPr/>
          <p:nvPr/>
        </p:nvSpPr>
        <p:spPr>
          <a:xfrm rot="2700000">
            <a:off x="9341162" y="3281518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5" name="Forme libre 44"/>
          <p:cNvSpPr/>
          <p:nvPr/>
        </p:nvSpPr>
        <p:spPr>
          <a:xfrm rot="2700000">
            <a:off x="68742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6" name="Forme libre 45"/>
          <p:cNvSpPr/>
          <p:nvPr/>
        </p:nvSpPr>
        <p:spPr>
          <a:xfrm rot="2700000">
            <a:off x="10954716" y="299298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oneTexte 49"/>
              <p:cNvSpPr txBox="1"/>
              <p:nvPr/>
            </p:nvSpPr>
            <p:spPr>
              <a:xfrm>
                <a:off x="8969200" y="621409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ZoneText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200" y="6214092"/>
                <a:ext cx="1461506" cy="470713"/>
              </a:xfrm>
              <a:prstGeom prst="rect">
                <a:avLst/>
              </a:prstGeom>
              <a:blipFill>
                <a:blip r:embed="rId4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ZoneTexte 63"/>
              <p:cNvSpPr txBox="1"/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=0,6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ZoneText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455" y="997390"/>
                <a:ext cx="1461506" cy="470713"/>
              </a:xfrm>
              <a:prstGeom prst="rect">
                <a:avLst/>
              </a:prstGeom>
              <a:blipFill>
                <a:blip r:embed="rId6"/>
                <a:stretch>
                  <a:fillRect b="-25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oneTexte 64"/>
              <p:cNvSpPr txBox="1"/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=0,3</m:t>
                      </m:r>
                    </m:oMath>
                  </m:oMathPara>
                </a14:m>
                <a:endParaRPr lang="fr-FR" sz="2400" dirty="0">
                  <a:solidFill>
                    <a:srgbClr val="80008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ZoneText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5" y="1360902"/>
                <a:ext cx="1461506" cy="470713"/>
              </a:xfrm>
              <a:prstGeom prst="rect">
                <a:avLst/>
              </a:prstGeom>
              <a:blipFill>
                <a:blip r:embed="rId7"/>
                <a:stretch>
                  <a:fillRect b="-38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8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ZoneTexte 66"/>
              <p:cNvSpPr txBox="1"/>
              <p:nvPr/>
            </p:nvSpPr>
            <p:spPr>
              <a:xfrm>
                <a:off x="3126303" y="1002397"/>
                <a:ext cx="1218619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</m:t>
                      </m:r>
                    </m:oMath>
                  </m:oMathPara>
                </a14:m>
                <a:endParaRPr lang="fr-FR" sz="2400" dirty="0">
                  <a:solidFill>
                    <a:srgbClr val="C0000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ZoneText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303" y="1002397"/>
                <a:ext cx="1218619" cy="470713"/>
              </a:xfrm>
              <a:prstGeom prst="rect">
                <a:avLst/>
              </a:prstGeom>
              <a:blipFill>
                <a:blip r:embed="rId9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>
            <a:off x="739500" y="3064906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ZoneTexte 74"/>
              <p:cNvSpPr txBox="1"/>
              <p:nvPr/>
            </p:nvSpPr>
            <p:spPr>
              <a:xfrm>
                <a:off x="181105" y="2706189"/>
                <a:ext cx="58708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𝑆𝑏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5" name="ZoneText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05" y="2706189"/>
                <a:ext cx="587084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oneTexte 1"/>
          <p:cNvSpPr txBox="1"/>
          <p:nvPr/>
        </p:nvSpPr>
        <p:spPr>
          <a:xfrm>
            <a:off x="9568812" y="2511981"/>
            <a:ext cx="1340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4CAE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liquidus</a:t>
            </a:r>
            <a:endParaRPr lang="fr-FR" sz="2800" dirty="0">
              <a:solidFill>
                <a:srgbClr val="4CAE7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9719725" y="4401411"/>
            <a:ext cx="120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solidus</a:t>
            </a:r>
            <a:endParaRPr lang="fr-FR" sz="28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7635456" y="231381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00B0F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liq</a:t>
            </a:r>
            <a:endParaRPr lang="fr-FR" sz="2800" dirty="0">
              <a:solidFill>
                <a:srgbClr val="00B0F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9234657" y="5413881"/>
            <a:ext cx="582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00B0F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sol</a:t>
            </a:r>
            <a:endParaRPr lang="fr-FR" sz="2800" dirty="0">
              <a:solidFill>
                <a:srgbClr val="00B0F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8412448" y="3932055"/>
            <a:ext cx="1343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B0F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</a:t>
            </a:r>
            <a:r>
              <a:rPr lang="fr-FR" sz="2800" dirty="0" smtClean="0">
                <a:solidFill>
                  <a:srgbClr val="00B0F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iq + sol</a:t>
            </a:r>
            <a:endParaRPr lang="fr-FR" sz="2800" dirty="0">
              <a:solidFill>
                <a:srgbClr val="00B0F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ZoneTexte 48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9" name="ZoneText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65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" grpId="0"/>
      <p:bldP spid="12" grpId="0"/>
      <p:bldP spid="47" grpId="0"/>
      <p:bldP spid="4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Arc 79"/>
          <p:cNvSpPr/>
          <p:nvPr/>
        </p:nvSpPr>
        <p:spPr>
          <a:xfrm rot="15772866">
            <a:off x="5388353" y="1636036"/>
            <a:ext cx="5198803" cy="8147344"/>
          </a:xfrm>
          <a:prstGeom prst="arc">
            <a:avLst>
              <a:gd name="adj1" fmla="val 17024311"/>
              <a:gd name="adj2" fmla="val 691563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1" name="Arc 80"/>
          <p:cNvSpPr/>
          <p:nvPr/>
        </p:nvSpPr>
        <p:spPr>
          <a:xfrm rot="5636026" flipV="1">
            <a:off x="614075" y="-2437499"/>
            <a:ext cx="5926759" cy="9411098"/>
          </a:xfrm>
          <a:prstGeom prst="arc">
            <a:avLst>
              <a:gd name="adj1" fmla="val 878359"/>
              <a:gd name="adj2" fmla="val 5043413"/>
            </a:avLst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Connecteur droit 9"/>
          <p:cNvSpPr/>
          <p:nvPr/>
        </p:nvSpPr>
        <p:spPr>
          <a:xfrm flipV="1">
            <a:off x="40897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4089754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492215" y="1052190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81823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907222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7956315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</a:t>
            </a:r>
          </a:p>
        </p:txBody>
      </p:sp>
      <p:sp>
        <p:nvSpPr>
          <p:cNvPr id="45" name="Forme libre 44"/>
          <p:cNvSpPr/>
          <p:nvPr/>
        </p:nvSpPr>
        <p:spPr>
          <a:xfrm rot="2700000">
            <a:off x="4016775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6" name="Forme libre 45"/>
          <p:cNvSpPr/>
          <p:nvPr/>
        </p:nvSpPr>
        <p:spPr>
          <a:xfrm rot="2700000">
            <a:off x="8097216" y="299298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ZoneTexte 50"/>
              <p:cNvSpPr txBox="1"/>
              <p:nvPr/>
            </p:nvSpPr>
            <p:spPr>
              <a:xfrm>
                <a:off x="8376261" y="6013804"/>
                <a:ext cx="828769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1" name="ZoneText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6261" y="6013804"/>
                <a:ext cx="828769" cy="741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-3251" y="-15649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Théorème des moments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711312" y="2511981"/>
            <a:ext cx="1340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4CAE7B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liquidus</a:t>
            </a:r>
            <a:endParaRPr lang="fr-FR" sz="2800" dirty="0">
              <a:solidFill>
                <a:srgbClr val="4CAE7B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6862225" y="4401411"/>
            <a:ext cx="120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2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solidus</a:t>
            </a:r>
            <a:endParaRPr lang="fr-FR" sz="2800" dirty="0">
              <a:solidFill>
                <a:schemeClr val="accent2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ZoneTexte 46"/>
              <p:cNvSpPr txBox="1"/>
              <p:nvPr/>
            </p:nvSpPr>
            <p:spPr>
              <a:xfrm>
                <a:off x="5753907" y="6015655"/>
                <a:ext cx="828769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7" name="ZoneText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907" y="6015655"/>
                <a:ext cx="828769" cy="7411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necteur droit 17"/>
          <p:cNvCxnSpPr/>
          <p:nvPr/>
        </p:nvCxnSpPr>
        <p:spPr>
          <a:xfrm flipH="1" flipV="1">
            <a:off x="6168291" y="4209142"/>
            <a:ext cx="1" cy="19800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H="1" flipV="1">
            <a:off x="4998528" y="4198362"/>
            <a:ext cx="23040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orme libre 51"/>
          <p:cNvSpPr/>
          <p:nvPr/>
        </p:nvSpPr>
        <p:spPr>
          <a:xfrm rot="2700000">
            <a:off x="4873488" y="409873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3" name="Forme libre 52"/>
          <p:cNvSpPr/>
          <p:nvPr/>
        </p:nvSpPr>
        <p:spPr>
          <a:xfrm rot="2700000">
            <a:off x="7304631" y="4105987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887560" y="3655333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</a:t>
            </a:r>
            <a:endParaRPr lang="fr-FR" sz="36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6942992" y="3634533"/>
            <a:ext cx="41069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rgbClr val="9BAFB5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4498444" y="3671173"/>
            <a:ext cx="43954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4CAE7B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</a:t>
            </a:r>
            <a:endParaRPr lang="fr-FR" sz="3600" dirty="0">
              <a:solidFill>
                <a:srgbClr val="4CAE7B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6" name="Connecteur droit 55"/>
          <p:cNvCxnSpPr/>
          <p:nvPr/>
        </p:nvCxnSpPr>
        <p:spPr>
          <a:xfrm flipH="1" flipV="1">
            <a:off x="4967154" y="4180570"/>
            <a:ext cx="1" cy="1980000"/>
          </a:xfrm>
          <a:prstGeom prst="line">
            <a:avLst/>
          </a:prstGeom>
          <a:ln w="28575">
            <a:solidFill>
              <a:srgbClr val="4CAE7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 flipV="1">
            <a:off x="7383188" y="4187179"/>
            <a:ext cx="1" cy="1980000"/>
          </a:xfrm>
          <a:prstGeom prst="line">
            <a:avLst/>
          </a:prstGeom>
          <a:ln w="28575">
            <a:solidFill>
              <a:srgbClr val="9BAFB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8415782" y="1052189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ZoneTexte 59"/>
              <p:cNvSpPr txBox="1"/>
              <p:nvPr/>
            </p:nvSpPr>
            <p:spPr>
              <a:xfrm>
                <a:off x="7014820" y="6126899"/>
                <a:ext cx="828769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9BAFB5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9BAFB5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9BAFB5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rgbClr val="9BAFB5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9BAFB5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𝑆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9BAFB5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0" name="ZoneText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820" y="6126899"/>
                <a:ext cx="828769" cy="7411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ZoneTexte 60"/>
              <p:cNvSpPr txBox="1"/>
              <p:nvPr/>
            </p:nvSpPr>
            <p:spPr>
              <a:xfrm>
                <a:off x="4642297" y="6126899"/>
                <a:ext cx="828769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4CAE7B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4CAE7B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4CAE7B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rgbClr val="4CAE7B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4CAE7B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𝐿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4CAE7B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1" name="ZoneText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297" y="6126899"/>
                <a:ext cx="828769" cy="7411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8937097" y="3513806"/>
                <a:ext cx="1752852" cy="921984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3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</m:ctrlPr>
                            </m:sSubPr>
                            <m:e>
                              <m:r>
                                <a:rPr lang="fr-FR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fr-FR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𝑚</m:t>
                          </m:r>
                        </m:den>
                      </m:f>
                      <m:r>
                        <a:rPr lang="fr-FR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m:t>=</m:t>
                      </m:r>
                      <m:f>
                        <m:fPr>
                          <m:ctrlP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𝐿𝑀</m:t>
                          </m:r>
                        </m:num>
                        <m:den>
                          <m: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𝐿𝑆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7097" y="3513806"/>
                <a:ext cx="1752852" cy="92198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ZoneTexte 29"/>
              <p:cNvSpPr txBox="1"/>
              <p:nvPr/>
            </p:nvSpPr>
            <p:spPr>
              <a:xfrm>
                <a:off x="1335003" y="3533346"/>
                <a:ext cx="1763111" cy="925382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3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</m:ctrlPr>
                            </m:sSubPr>
                            <m:e>
                              <m:r>
                                <a:rPr lang="fr-FR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fr-FR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𝑚</m:t>
                          </m:r>
                        </m:den>
                      </m:f>
                      <m:r>
                        <a:rPr lang="fr-FR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m:t>=</m:t>
                      </m:r>
                      <m:f>
                        <m:fPr>
                          <m:ctrlP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𝑀𝑆</m:t>
                          </m:r>
                        </m:num>
                        <m:den>
                          <m: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𝐿𝑆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0" name="ZoneText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003" y="3533346"/>
                <a:ext cx="1763111" cy="9253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onnecteur droit 30"/>
          <p:cNvCxnSpPr/>
          <p:nvPr/>
        </p:nvCxnSpPr>
        <p:spPr>
          <a:xfrm flipH="1" flipV="1">
            <a:off x="4143972" y="4190441"/>
            <a:ext cx="2021070" cy="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3599329" y="3936752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763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20" grpId="0"/>
      <p:bldP spid="54" grpId="0"/>
      <p:bldP spid="55" grpId="0"/>
      <p:bldP spid="60" grpId="0"/>
      <p:bldP spid="61" grpId="0"/>
      <p:bldP spid="21" grpId="0" animBg="1"/>
      <p:bldP spid="30" grpId="0" animBg="1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Arc 79"/>
          <p:cNvSpPr/>
          <p:nvPr/>
        </p:nvSpPr>
        <p:spPr>
          <a:xfrm rot="15772866">
            <a:off x="2495214" y="1636036"/>
            <a:ext cx="5198803" cy="8147344"/>
          </a:xfrm>
          <a:prstGeom prst="arc">
            <a:avLst>
              <a:gd name="adj1" fmla="val 17024311"/>
              <a:gd name="adj2" fmla="val 691563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1" name="Arc 80"/>
          <p:cNvSpPr/>
          <p:nvPr/>
        </p:nvSpPr>
        <p:spPr>
          <a:xfrm rot="5636026" flipV="1">
            <a:off x="-2272562" y="-2424052"/>
            <a:ext cx="5926759" cy="9411098"/>
          </a:xfrm>
          <a:prstGeom prst="arc">
            <a:avLst>
              <a:gd name="adj1" fmla="val 878359"/>
              <a:gd name="adj2" fmla="val 5043413"/>
            </a:avLst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Connecteur droit 9"/>
          <p:cNvSpPr/>
          <p:nvPr/>
        </p:nvSpPr>
        <p:spPr>
          <a:xfrm flipV="1">
            <a:off x="1196615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1196615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99076" y="1052190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5289246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14083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063176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</a:t>
            </a:r>
          </a:p>
        </p:txBody>
      </p:sp>
      <p:sp>
        <p:nvSpPr>
          <p:cNvPr id="45" name="Forme libre 44"/>
          <p:cNvSpPr/>
          <p:nvPr/>
        </p:nvSpPr>
        <p:spPr>
          <a:xfrm rot="2700000">
            <a:off x="1123636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6" name="Forme libre 45"/>
          <p:cNvSpPr/>
          <p:nvPr/>
        </p:nvSpPr>
        <p:spPr>
          <a:xfrm rot="2700000">
            <a:off x="5204077" y="299298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ZoneTexte 50"/>
              <p:cNvSpPr txBox="1"/>
              <p:nvPr/>
            </p:nvSpPr>
            <p:spPr>
              <a:xfrm>
                <a:off x="5516016" y="6013804"/>
                <a:ext cx="762982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1" name="ZoneText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016" y="6013804"/>
                <a:ext cx="762982" cy="741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0" y="-15965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Théorème des moments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5522643" y="1052189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5312573" y="2816490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1414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95325" y="508930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938,3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6473356" y="1288501"/>
                <a:ext cx="5433097" cy="1901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Mélange binaire Si-Ge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4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fr-FR" sz="24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𝑆𝑖</m:t>
                                </m:r>
                              </m:sub>
                            </m:sSub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=8,43</m:t>
                            </m:r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e>
                            <m:sSub>
                              <m:sSubPr>
                                <m:ctrlPr>
                                  <a:rPr lang="fr-FR" sz="24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𝐺𝑒</m:t>
                                </m:r>
                              </m:sub>
                            </m:sSub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=14,52</m:t>
                            </m:r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porté à 1200°C</a:t>
                </a: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356" y="1288501"/>
                <a:ext cx="5433097" cy="1901033"/>
              </a:xfrm>
              <a:prstGeom prst="rect">
                <a:avLst/>
              </a:prstGeom>
              <a:blipFill>
                <a:blip r:embed="rId4"/>
                <a:stretch>
                  <a:fillRect l="-17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6557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Arc 79"/>
          <p:cNvSpPr/>
          <p:nvPr/>
        </p:nvSpPr>
        <p:spPr>
          <a:xfrm rot="15772866">
            <a:off x="2495214" y="1636036"/>
            <a:ext cx="5198803" cy="8147344"/>
          </a:xfrm>
          <a:prstGeom prst="arc">
            <a:avLst>
              <a:gd name="adj1" fmla="val 17024311"/>
              <a:gd name="adj2" fmla="val 691563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1" name="Arc 80"/>
          <p:cNvSpPr/>
          <p:nvPr/>
        </p:nvSpPr>
        <p:spPr>
          <a:xfrm rot="5636026" flipV="1">
            <a:off x="-2272562" y="-2424052"/>
            <a:ext cx="5926759" cy="9411098"/>
          </a:xfrm>
          <a:prstGeom prst="arc">
            <a:avLst>
              <a:gd name="adj1" fmla="val 878359"/>
              <a:gd name="adj2" fmla="val 5043413"/>
            </a:avLst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Connecteur droit 9"/>
          <p:cNvSpPr/>
          <p:nvPr/>
        </p:nvSpPr>
        <p:spPr>
          <a:xfrm flipV="1">
            <a:off x="1196615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1196615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99076" y="1052190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5289246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14083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063176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</a:t>
            </a:r>
          </a:p>
        </p:txBody>
      </p:sp>
      <p:sp>
        <p:nvSpPr>
          <p:cNvPr id="45" name="Forme libre 44"/>
          <p:cNvSpPr/>
          <p:nvPr/>
        </p:nvSpPr>
        <p:spPr>
          <a:xfrm rot="2700000">
            <a:off x="1123636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6" name="Forme libre 45"/>
          <p:cNvSpPr/>
          <p:nvPr/>
        </p:nvSpPr>
        <p:spPr>
          <a:xfrm rot="2700000">
            <a:off x="5204077" y="299298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ZoneTexte 50"/>
              <p:cNvSpPr txBox="1"/>
              <p:nvPr/>
            </p:nvSpPr>
            <p:spPr>
              <a:xfrm>
                <a:off x="5516016" y="6013804"/>
                <a:ext cx="762982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1" name="ZoneText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016" y="6013804"/>
                <a:ext cx="762982" cy="741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0" y="-15965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Théorème des moments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5522643" y="1052189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5312573" y="2816490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1414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95325" y="508930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938,3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6473356" y="1288501"/>
                <a:ext cx="5433097" cy="3859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Mélange binaire Si-Ge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4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fr-FR" sz="24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𝑆𝑖</m:t>
                                </m:r>
                              </m:sub>
                            </m:sSub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=8,43</m:t>
                            </m:r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e>
                            <m:sSub>
                              <m:sSubPr>
                                <m:ctrlPr>
                                  <a:rPr lang="fr-FR" sz="24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𝐺𝑒</m:t>
                                </m:r>
                              </m:sub>
                            </m:sSub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=14,52</m:t>
                            </m:r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porté à 1200°C</a:t>
                </a: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0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Fraction molaire en Silicium du mélange : </a:t>
                </a:r>
              </a:p>
              <a:p>
                <a:endParaRPr lang="fr-FR" sz="2000" u="sng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𝑆𝑖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sub>
                              </m:sSub>
                            </m:den>
                          </m:f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𝐺𝑒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𝐺𝑒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 0,60</m:t>
                      </m:r>
                    </m:oMath>
                  </m:oMathPara>
                </a14:m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356" y="1288501"/>
                <a:ext cx="5433097" cy="3859518"/>
              </a:xfrm>
              <a:prstGeom prst="rect">
                <a:avLst/>
              </a:prstGeom>
              <a:blipFill>
                <a:blip r:embed="rId4"/>
                <a:stretch>
                  <a:fillRect l="-17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0865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necteur droit 30"/>
          <p:cNvCxnSpPr/>
          <p:nvPr/>
        </p:nvCxnSpPr>
        <p:spPr>
          <a:xfrm flipH="1" flipV="1">
            <a:off x="1250833" y="4190441"/>
            <a:ext cx="2520000" cy="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Arc 79"/>
          <p:cNvSpPr/>
          <p:nvPr/>
        </p:nvSpPr>
        <p:spPr>
          <a:xfrm rot="15772866">
            <a:off x="2495214" y="1636036"/>
            <a:ext cx="5198803" cy="8147344"/>
          </a:xfrm>
          <a:prstGeom prst="arc">
            <a:avLst>
              <a:gd name="adj1" fmla="val 17024311"/>
              <a:gd name="adj2" fmla="val 691563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1" name="Arc 80"/>
          <p:cNvSpPr/>
          <p:nvPr/>
        </p:nvSpPr>
        <p:spPr>
          <a:xfrm rot="5636026" flipV="1">
            <a:off x="-2272562" y="-2424052"/>
            <a:ext cx="5926759" cy="9411098"/>
          </a:xfrm>
          <a:prstGeom prst="arc">
            <a:avLst>
              <a:gd name="adj1" fmla="val 878359"/>
              <a:gd name="adj2" fmla="val 5043413"/>
            </a:avLst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Connecteur droit 9"/>
          <p:cNvSpPr/>
          <p:nvPr/>
        </p:nvSpPr>
        <p:spPr>
          <a:xfrm flipV="1">
            <a:off x="1196615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1196615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99076" y="1052190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5289246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14083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063176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</a:t>
            </a:r>
          </a:p>
        </p:txBody>
      </p:sp>
      <p:sp>
        <p:nvSpPr>
          <p:cNvPr id="45" name="Forme libre 44"/>
          <p:cNvSpPr/>
          <p:nvPr/>
        </p:nvSpPr>
        <p:spPr>
          <a:xfrm rot="2700000">
            <a:off x="1123636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6" name="Forme libre 45"/>
          <p:cNvSpPr/>
          <p:nvPr/>
        </p:nvSpPr>
        <p:spPr>
          <a:xfrm rot="2700000">
            <a:off x="5204077" y="299298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ZoneTexte 50"/>
              <p:cNvSpPr txBox="1"/>
              <p:nvPr/>
            </p:nvSpPr>
            <p:spPr>
              <a:xfrm>
                <a:off x="5516016" y="6013804"/>
                <a:ext cx="762982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1" name="ZoneText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016" y="6013804"/>
                <a:ext cx="762982" cy="741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0" y="-15965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Théorème des moments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274822" y="6074096"/>
            <a:ext cx="863522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0,60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8" name="Connecteur droit 17"/>
          <p:cNvCxnSpPr/>
          <p:nvPr/>
        </p:nvCxnSpPr>
        <p:spPr>
          <a:xfrm flipH="1" flipV="1">
            <a:off x="3810142" y="4216289"/>
            <a:ext cx="1" cy="19800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3440735" y="3656277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</a:t>
            </a:r>
            <a:endParaRPr lang="fr-FR" sz="36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5522643" y="1052189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98264" y="3953624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1200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312573" y="2816490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1414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95325" y="508930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938,3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6473356" y="1288501"/>
                <a:ext cx="5433097" cy="3859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Mélange binaire Si-Ge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4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fr-FR" sz="24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𝑆𝑖</m:t>
                                </m:r>
                              </m:sub>
                            </m:sSub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=8,43</m:t>
                            </m:r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e>
                            <m:sSub>
                              <m:sSubPr>
                                <m:ctrlPr>
                                  <a:rPr lang="fr-FR" sz="24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𝐺𝑒</m:t>
                                </m:r>
                              </m:sub>
                            </m:sSub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=14,52</m:t>
                            </m:r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porté à 1200°C</a:t>
                </a: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0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Fraction molaire en Silicium du mélange : </a:t>
                </a:r>
              </a:p>
              <a:p>
                <a:endParaRPr lang="fr-FR" sz="2000" u="sng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𝑆𝑖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sub>
                              </m:sSub>
                            </m:den>
                          </m:f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𝐺𝑒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𝐺𝑒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 0,60</m:t>
                      </m:r>
                    </m:oMath>
                  </m:oMathPara>
                </a14:m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356" y="1288501"/>
                <a:ext cx="5433097" cy="3859518"/>
              </a:xfrm>
              <a:prstGeom prst="rect">
                <a:avLst/>
              </a:prstGeom>
              <a:blipFill>
                <a:blip r:embed="rId4"/>
                <a:stretch>
                  <a:fillRect l="-17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337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0" y="0"/>
            <a:ext cx="12192000" cy="134389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Interprétation du diagramme de phase d’un corps pur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9" name="Image 3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666" y="1490067"/>
            <a:ext cx="6466667" cy="4980952"/>
          </a:xfrm>
          <a:prstGeom prst="rect">
            <a:avLst/>
          </a:prstGeom>
        </p:spPr>
      </p:pic>
      <p:sp>
        <p:nvSpPr>
          <p:cNvPr id="40" name="ZoneTexte 39"/>
          <p:cNvSpPr txBox="1"/>
          <p:nvPr/>
        </p:nvSpPr>
        <p:spPr>
          <a:xfrm>
            <a:off x="9579429" y="5863771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171424" y="1490067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42" name="ZoneTexte 41"/>
          <p:cNvSpPr txBox="1"/>
          <p:nvPr/>
        </p:nvSpPr>
        <p:spPr>
          <a:xfrm rot="19835858">
            <a:off x="6459921" y="3311445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v=1</a:t>
            </a:r>
            <a:endParaRPr lang="fr-FR" sz="32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 rot="18713406">
            <a:off x="3753007" y="4929788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v=1</a:t>
            </a:r>
            <a:endParaRPr lang="fr-FR" sz="32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 rot="5027434">
            <a:off x="4471491" y="2651047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v=1</a:t>
            </a:r>
            <a:endParaRPr lang="fr-FR" sz="32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97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Arc 79"/>
          <p:cNvSpPr/>
          <p:nvPr/>
        </p:nvSpPr>
        <p:spPr>
          <a:xfrm rot="15772866">
            <a:off x="2495214" y="1636036"/>
            <a:ext cx="5198803" cy="8147344"/>
          </a:xfrm>
          <a:prstGeom prst="arc">
            <a:avLst>
              <a:gd name="adj1" fmla="val 17024311"/>
              <a:gd name="adj2" fmla="val 691563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1" name="Arc 80"/>
          <p:cNvSpPr/>
          <p:nvPr/>
        </p:nvSpPr>
        <p:spPr>
          <a:xfrm rot="5636026" flipV="1">
            <a:off x="-2272562" y="-2424052"/>
            <a:ext cx="5926759" cy="9411098"/>
          </a:xfrm>
          <a:prstGeom prst="arc">
            <a:avLst>
              <a:gd name="adj1" fmla="val 878359"/>
              <a:gd name="adj2" fmla="val 5043413"/>
            </a:avLst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Connecteur droit 9"/>
          <p:cNvSpPr/>
          <p:nvPr/>
        </p:nvSpPr>
        <p:spPr>
          <a:xfrm flipV="1">
            <a:off x="1196615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1196615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99076" y="1052190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5289246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14083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063176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</a:t>
            </a:r>
          </a:p>
        </p:txBody>
      </p:sp>
      <p:sp>
        <p:nvSpPr>
          <p:cNvPr id="45" name="Forme libre 44"/>
          <p:cNvSpPr/>
          <p:nvPr/>
        </p:nvSpPr>
        <p:spPr>
          <a:xfrm rot="2700000">
            <a:off x="1123636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6" name="Forme libre 45"/>
          <p:cNvSpPr/>
          <p:nvPr/>
        </p:nvSpPr>
        <p:spPr>
          <a:xfrm rot="2700000">
            <a:off x="5204077" y="299298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ZoneTexte 50"/>
              <p:cNvSpPr txBox="1"/>
              <p:nvPr/>
            </p:nvSpPr>
            <p:spPr>
              <a:xfrm>
                <a:off x="5516016" y="6013804"/>
                <a:ext cx="762982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1" name="ZoneText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016" y="6013804"/>
                <a:ext cx="762982" cy="741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0" y="-15965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Théorème des moments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274822" y="6074096"/>
            <a:ext cx="863522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0,60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8" name="Connecteur droit 17"/>
          <p:cNvCxnSpPr/>
          <p:nvPr/>
        </p:nvCxnSpPr>
        <p:spPr>
          <a:xfrm flipH="1" flipV="1">
            <a:off x="3810142" y="4216289"/>
            <a:ext cx="1" cy="19800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H="1" flipV="1">
            <a:off x="2105389" y="4198362"/>
            <a:ext cx="23040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orme libre 51"/>
          <p:cNvSpPr/>
          <p:nvPr/>
        </p:nvSpPr>
        <p:spPr>
          <a:xfrm rot="2700000">
            <a:off x="1980349" y="409873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3" name="Forme libre 52"/>
          <p:cNvSpPr/>
          <p:nvPr/>
        </p:nvSpPr>
        <p:spPr>
          <a:xfrm rot="2700000">
            <a:off x="4411492" y="4105987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440735" y="3656277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</a:t>
            </a:r>
            <a:endParaRPr lang="fr-FR" sz="36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4774898" y="3925730"/>
            <a:ext cx="41069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rgbClr val="9BAFB5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1605305" y="3671173"/>
            <a:ext cx="43954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4CAE7B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</a:t>
            </a:r>
            <a:endParaRPr lang="fr-FR" sz="3600" dirty="0">
              <a:solidFill>
                <a:srgbClr val="4CAE7B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6" name="Connecteur droit 55"/>
          <p:cNvCxnSpPr/>
          <p:nvPr/>
        </p:nvCxnSpPr>
        <p:spPr>
          <a:xfrm flipH="1" flipV="1">
            <a:off x="2074015" y="4180570"/>
            <a:ext cx="1" cy="1980000"/>
          </a:xfrm>
          <a:prstGeom prst="line">
            <a:avLst/>
          </a:prstGeom>
          <a:ln w="28575">
            <a:solidFill>
              <a:srgbClr val="4CAE7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 flipV="1">
            <a:off x="4490049" y="4187179"/>
            <a:ext cx="1" cy="1980000"/>
          </a:xfrm>
          <a:prstGeom prst="line">
            <a:avLst/>
          </a:prstGeom>
          <a:ln w="28575">
            <a:solidFill>
              <a:srgbClr val="9BAFB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5522643" y="1052189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4104305" y="6126899"/>
            <a:ext cx="863522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9BAFB5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0,67</a:t>
            </a:r>
            <a:endParaRPr lang="fr-FR" sz="2800" dirty="0">
              <a:solidFill>
                <a:srgbClr val="9BAFB5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731782" y="6126899"/>
            <a:ext cx="863522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4CAE7B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0,32</a:t>
            </a:r>
            <a:endParaRPr lang="fr-FR" sz="2800" dirty="0">
              <a:solidFill>
                <a:srgbClr val="4CAE7B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 flipH="1" flipV="1">
            <a:off x="1250833" y="4190441"/>
            <a:ext cx="2021070" cy="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198264" y="3953624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1200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312573" y="2816490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1414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95325" y="508930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938,3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6473356" y="1288501"/>
                <a:ext cx="5433097" cy="4167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Mélange binaire Si-Ge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4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fr-FR" sz="24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𝑆𝑖</m:t>
                                </m:r>
                              </m:sub>
                            </m:sSub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=8,43</m:t>
                            </m:r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e>
                            <m:sSub>
                              <m:sSubPr>
                                <m:ctrlPr>
                                  <a:rPr lang="fr-FR" sz="24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𝐺𝑒</m:t>
                                </m:r>
                              </m:sub>
                            </m:sSub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=14,52</m:t>
                            </m:r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porté à 1200°C</a:t>
                </a: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0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Fraction molaire en Silicium du mélange : </a:t>
                </a:r>
              </a:p>
              <a:p>
                <a:endParaRPr lang="fr-FR" sz="2000" u="sng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𝑆𝑖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sub>
                              </m:sSub>
                            </m:den>
                          </m:f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𝐺𝑒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𝐺𝑒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 0,60</m:t>
                      </m:r>
                    </m:oMath>
                  </m:oMathPara>
                </a14:m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000" u="sng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Théorème de l’horizontal : </a:t>
                </a: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356" y="1288501"/>
                <a:ext cx="5433097" cy="4167295"/>
              </a:xfrm>
              <a:prstGeom prst="rect">
                <a:avLst/>
              </a:prstGeom>
              <a:blipFill>
                <a:blip r:embed="rId4"/>
                <a:stretch>
                  <a:fillRect l="-17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702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Arc 79"/>
          <p:cNvSpPr/>
          <p:nvPr/>
        </p:nvSpPr>
        <p:spPr>
          <a:xfrm rot="15772866">
            <a:off x="2495214" y="1636036"/>
            <a:ext cx="5198803" cy="8147344"/>
          </a:xfrm>
          <a:prstGeom prst="arc">
            <a:avLst>
              <a:gd name="adj1" fmla="val 17024311"/>
              <a:gd name="adj2" fmla="val 691563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1" name="Arc 80"/>
          <p:cNvSpPr/>
          <p:nvPr/>
        </p:nvSpPr>
        <p:spPr>
          <a:xfrm rot="5636026" flipV="1">
            <a:off x="-2272562" y="-2424052"/>
            <a:ext cx="5926759" cy="9411098"/>
          </a:xfrm>
          <a:prstGeom prst="arc">
            <a:avLst>
              <a:gd name="adj1" fmla="val 878359"/>
              <a:gd name="adj2" fmla="val 5043413"/>
            </a:avLst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Connecteur droit 9"/>
          <p:cNvSpPr/>
          <p:nvPr/>
        </p:nvSpPr>
        <p:spPr>
          <a:xfrm flipV="1">
            <a:off x="1196615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1196615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99076" y="1052190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5289246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14083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063176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</a:t>
            </a:r>
          </a:p>
        </p:txBody>
      </p:sp>
      <p:sp>
        <p:nvSpPr>
          <p:cNvPr id="45" name="Forme libre 44"/>
          <p:cNvSpPr/>
          <p:nvPr/>
        </p:nvSpPr>
        <p:spPr>
          <a:xfrm rot="2700000">
            <a:off x="1123636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6" name="Forme libre 45"/>
          <p:cNvSpPr/>
          <p:nvPr/>
        </p:nvSpPr>
        <p:spPr>
          <a:xfrm rot="2700000">
            <a:off x="5204077" y="299298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ZoneTexte 50"/>
              <p:cNvSpPr txBox="1"/>
              <p:nvPr/>
            </p:nvSpPr>
            <p:spPr>
              <a:xfrm>
                <a:off x="5516016" y="6013804"/>
                <a:ext cx="762982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1" name="ZoneText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016" y="6013804"/>
                <a:ext cx="762982" cy="741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0" y="-15965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Théorème des moments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274822" y="6074096"/>
            <a:ext cx="863522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0,60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8" name="Connecteur droit 17"/>
          <p:cNvCxnSpPr/>
          <p:nvPr/>
        </p:nvCxnSpPr>
        <p:spPr>
          <a:xfrm flipH="1" flipV="1">
            <a:off x="3810142" y="4216289"/>
            <a:ext cx="1" cy="19800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H="1" flipV="1">
            <a:off x="2105389" y="4198362"/>
            <a:ext cx="23040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orme libre 51"/>
          <p:cNvSpPr/>
          <p:nvPr/>
        </p:nvSpPr>
        <p:spPr>
          <a:xfrm rot="2700000">
            <a:off x="1980349" y="409873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3" name="Forme libre 52"/>
          <p:cNvSpPr/>
          <p:nvPr/>
        </p:nvSpPr>
        <p:spPr>
          <a:xfrm rot="2700000">
            <a:off x="4411492" y="4105987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440735" y="3656277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</a:t>
            </a:r>
            <a:endParaRPr lang="fr-FR" sz="36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4774898" y="3925730"/>
            <a:ext cx="41069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rgbClr val="9BAFB5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1605305" y="3671173"/>
            <a:ext cx="43954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4CAE7B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</a:t>
            </a:r>
            <a:endParaRPr lang="fr-FR" sz="3600" dirty="0">
              <a:solidFill>
                <a:srgbClr val="4CAE7B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6" name="Connecteur droit 55"/>
          <p:cNvCxnSpPr/>
          <p:nvPr/>
        </p:nvCxnSpPr>
        <p:spPr>
          <a:xfrm flipH="1" flipV="1">
            <a:off x="2074015" y="4180570"/>
            <a:ext cx="1" cy="1980000"/>
          </a:xfrm>
          <a:prstGeom prst="line">
            <a:avLst/>
          </a:prstGeom>
          <a:ln w="28575">
            <a:solidFill>
              <a:srgbClr val="4CAE7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 flipV="1">
            <a:off x="4490049" y="4187179"/>
            <a:ext cx="1" cy="1980000"/>
          </a:xfrm>
          <a:prstGeom prst="line">
            <a:avLst/>
          </a:prstGeom>
          <a:ln w="28575">
            <a:solidFill>
              <a:srgbClr val="9BAFB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5522643" y="1052189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4104305" y="6126899"/>
            <a:ext cx="863522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9BAFB5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0,67</a:t>
            </a:r>
            <a:endParaRPr lang="fr-FR" sz="2800" dirty="0">
              <a:solidFill>
                <a:srgbClr val="9BAFB5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731782" y="6126899"/>
            <a:ext cx="863522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4CAE7B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0,32</a:t>
            </a:r>
            <a:endParaRPr lang="fr-FR" sz="2800" dirty="0">
              <a:solidFill>
                <a:srgbClr val="4CAE7B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 flipH="1" flipV="1">
            <a:off x="1250833" y="4190441"/>
            <a:ext cx="2021070" cy="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198264" y="3953624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1200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312573" y="2816490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1414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95325" y="508930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938,3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6473356" y="1288501"/>
                <a:ext cx="5433097" cy="4966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Mélange binaire Si-Ge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4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fr-FR" sz="24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𝑆𝑖</m:t>
                                </m:r>
                              </m:sub>
                            </m:sSub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=8,43</m:t>
                            </m:r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e>
                            <m:sSub>
                              <m:sSubPr>
                                <m:ctrlPr>
                                  <a:rPr lang="fr-FR" sz="24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𝐺𝑒</m:t>
                                </m:r>
                              </m:sub>
                            </m:sSub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=14,52</m:t>
                            </m:r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porté à 1200°C</a:t>
                </a: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0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Fraction molaire en Silicium du mélange : </a:t>
                </a:r>
              </a:p>
              <a:p>
                <a:endParaRPr lang="fr-FR" sz="2000" u="sng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𝑆𝑖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𝑆𝑖</m:t>
                                  </m:r>
                                </m:sub>
                              </m:sSub>
                            </m:den>
                          </m:f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𝐺𝑒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𝐺𝑒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 0,60</m:t>
                      </m:r>
                    </m:oMath>
                  </m:oMathPara>
                </a14:m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000" u="sng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Théorème de l’horizontal : </a:t>
                </a:r>
              </a:p>
              <a:p>
                <a:r>
                  <a:rPr lang="fr-FR" sz="20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F</a:t>
                </a:r>
                <a:r>
                  <a:rPr lang="fr-FR" sz="20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ractions molaires du Si dans le liquide et le </a:t>
                </a:r>
                <a:r>
                  <a:rPr lang="fr-FR" sz="20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solide</a:t>
                </a:r>
              </a:p>
              <a:p>
                <a:pPr algn="ctr"/>
                <a:r>
                  <a:rPr lang="fr-FR" sz="20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0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000" i="1">
                                    <a:latin typeface="Cambria Math" panose="02040503050406030204" pitchFamily="18" charset="0"/>
                                  </a:rPr>
                                  <m:t>𝑆𝑖</m:t>
                                </m:r>
                              </m:sub>
                              <m:sup>
                                <m:r>
                                  <a:rPr lang="fr-FR" sz="2000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sup>
                            </m:sSubSup>
                            <m:r>
                              <a:rPr lang="fr-FR" sz="2000" i="1">
                                <a:latin typeface="Cambria Math" panose="02040503050406030204" pitchFamily="18" charset="0"/>
                              </a:rPr>
                              <m:t>=0,32 </m:t>
                            </m:r>
                          </m:e>
                          <m:e>
                            <m:sSubSup>
                              <m:sSubSupPr>
                                <m:ctrlPr>
                                  <a:rPr lang="fr-FR" sz="2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000" i="1">
                                    <a:latin typeface="Cambria Math" panose="02040503050406030204" pitchFamily="18" charset="0"/>
                                  </a:rPr>
                                  <m:t>𝑆𝑖</m:t>
                                </m:r>
                              </m:sub>
                              <m:sup>
                                <m:r>
                                  <a:rPr lang="fr-FR" sz="20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p>
                            </m:sSubSup>
                            <m:r>
                              <a:rPr lang="fr-FR" sz="2000" i="1">
                                <a:latin typeface="Cambria Math" panose="02040503050406030204" pitchFamily="18" charset="0"/>
                              </a:rPr>
                              <m:t>=0,67 </m:t>
                            </m:r>
                          </m:e>
                        </m:eqArr>
                      </m:e>
                    </m:d>
                  </m:oMath>
                </a14:m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356" y="1288501"/>
                <a:ext cx="5433097" cy="4966681"/>
              </a:xfrm>
              <a:prstGeom prst="rect">
                <a:avLst/>
              </a:prstGeom>
              <a:blipFill>
                <a:blip r:embed="rId4"/>
                <a:stretch>
                  <a:fillRect l="-17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022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Arc 79"/>
          <p:cNvSpPr/>
          <p:nvPr/>
        </p:nvSpPr>
        <p:spPr>
          <a:xfrm rot="15772866">
            <a:off x="2495214" y="1636036"/>
            <a:ext cx="5198803" cy="8147344"/>
          </a:xfrm>
          <a:prstGeom prst="arc">
            <a:avLst>
              <a:gd name="adj1" fmla="val 17024311"/>
              <a:gd name="adj2" fmla="val 691563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1" name="Arc 80"/>
          <p:cNvSpPr/>
          <p:nvPr/>
        </p:nvSpPr>
        <p:spPr>
          <a:xfrm rot="5636026" flipV="1">
            <a:off x="-2272562" y="-2424052"/>
            <a:ext cx="5926759" cy="9411098"/>
          </a:xfrm>
          <a:prstGeom prst="arc">
            <a:avLst>
              <a:gd name="adj1" fmla="val 878359"/>
              <a:gd name="adj2" fmla="val 5043413"/>
            </a:avLst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Connecteur droit 9"/>
          <p:cNvSpPr/>
          <p:nvPr/>
        </p:nvSpPr>
        <p:spPr>
          <a:xfrm flipV="1">
            <a:off x="1196615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1196615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99076" y="1052190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5289246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14083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063176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</a:t>
            </a:r>
          </a:p>
        </p:txBody>
      </p:sp>
      <p:sp>
        <p:nvSpPr>
          <p:cNvPr id="45" name="Forme libre 44"/>
          <p:cNvSpPr/>
          <p:nvPr/>
        </p:nvSpPr>
        <p:spPr>
          <a:xfrm rot="2700000">
            <a:off x="1123636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6" name="Forme libre 45"/>
          <p:cNvSpPr/>
          <p:nvPr/>
        </p:nvSpPr>
        <p:spPr>
          <a:xfrm rot="2700000">
            <a:off x="5204077" y="299298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ZoneTexte 50"/>
              <p:cNvSpPr txBox="1"/>
              <p:nvPr/>
            </p:nvSpPr>
            <p:spPr>
              <a:xfrm>
                <a:off x="5516016" y="6013804"/>
                <a:ext cx="762982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1" name="ZoneText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016" y="6013804"/>
                <a:ext cx="762982" cy="741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0" y="-15965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Théorème des moments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274822" y="6074096"/>
            <a:ext cx="863522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0,60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8" name="Connecteur droit 17"/>
          <p:cNvCxnSpPr/>
          <p:nvPr/>
        </p:nvCxnSpPr>
        <p:spPr>
          <a:xfrm flipH="1" flipV="1">
            <a:off x="3810142" y="4216289"/>
            <a:ext cx="1" cy="19800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H="1" flipV="1">
            <a:off x="2105389" y="4198362"/>
            <a:ext cx="23040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orme libre 51"/>
          <p:cNvSpPr/>
          <p:nvPr/>
        </p:nvSpPr>
        <p:spPr>
          <a:xfrm rot="2700000">
            <a:off x="1980349" y="409873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3" name="Forme libre 52"/>
          <p:cNvSpPr/>
          <p:nvPr/>
        </p:nvSpPr>
        <p:spPr>
          <a:xfrm rot="2700000">
            <a:off x="4411492" y="4105987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440735" y="3656277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</a:t>
            </a:r>
            <a:endParaRPr lang="fr-FR" sz="36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4774898" y="3925730"/>
            <a:ext cx="41069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rgbClr val="9BAFB5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1605305" y="3671173"/>
            <a:ext cx="43954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4CAE7B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</a:t>
            </a:r>
            <a:endParaRPr lang="fr-FR" sz="3600" dirty="0">
              <a:solidFill>
                <a:srgbClr val="4CAE7B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6" name="Connecteur droit 55"/>
          <p:cNvCxnSpPr/>
          <p:nvPr/>
        </p:nvCxnSpPr>
        <p:spPr>
          <a:xfrm flipH="1" flipV="1">
            <a:off x="2074015" y="4180570"/>
            <a:ext cx="1" cy="1980000"/>
          </a:xfrm>
          <a:prstGeom prst="line">
            <a:avLst/>
          </a:prstGeom>
          <a:ln w="28575">
            <a:solidFill>
              <a:srgbClr val="4CAE7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 flipV="1">
            <a:off x="4490049" y="4187179"/>
            <a:ext cx="1" cy="1980000"/>
          </a:xfrm>
          <a:prstGeom prst="line">
            <a:avLst/>
          </a:prstGeom>
          <a:ln w="28575">
            <a:solidFill>
              <a:srgbClr val="9BAFB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5522643" y="1052189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4104305" y="6126899"/>
            <a:ext cx="863522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9BAFB5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0,67</a:t>
            </a:r>
            <a:endParaRPr lang="fr-FR" sz="2800" dirty="0">
              <a:solidFill>
                <a:srgbClr val="9BAFB5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731782" y="6126899"/>
            <a:ext cx="863522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4CAE7B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0,32</a:t>
            </a:r>
            <a:endParaRPr lang="fr-FR" sz="2800" dirty="0">
              <a:solidFill>
                <a:srgbClr val="4CAE7B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 flipH="1" flipV="1">
            <a:off x="1250833" y="4190441"/>
            <a:ext cx="2021070" cy="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198264" y="3953624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1200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312573" y="2816490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1414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95325" y="508930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938,3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6473356" y="1288501"/>
                <a:ext cx="5433097" cy="2825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Mélange binaire Si-Ge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4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fr-FR" sz="24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𝑆𝑖</m:t>
                                </m:r>
                              </m:sub>
                            </m:sSub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=8,43</m:t>
                            </m:r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e>
                            <m:sSub>
                              <m:sSubPr>
                                <m:ctrlPr>
                                  <a:rPr lang="fr-FR" sz="24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𝐺𝑒</m:t>
                                </m:r>
                              </m:sub>
                            </m:sSub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=14,52</m:t>
                            </m:r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porté à 1200°C</a:t>
                </a: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000" u="sng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Quantité de matière totale du système 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fr-FR" sz="20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8,43</m:t>
                          </m:r>
                        </m:num>
                        <m:den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28,1</m:t>
                          </m:r>
                        </m:den>
                      </m:f>
                      <m:r>
                        <a:rPr lang="fr-FR" sz="2000" i="1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14,52</m:t>
                          </m:r>
                        </m:num>
                        <m:den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72,6</m:t>
                          </m:r>
                        </m:den>
                      </m:f>
                      <m:r>
                        <a:rPr lang="fr-FR" sz="2000" i="1">
                          <a:latin typeface="Cambria Math" panose="02040503050406030204" pitchFamily="18" charset="0"/>
                        </a:rPr>
                        <m:t>+0,500 </m:t>
                      </m:r>
                      <m:r>
                        <a:rPr lang="fr-FR" sz="2000" i="1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fr-FR" sz="2000" i="1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</m:sup>
                      </m:sSup>
                      <m:r>
                        <a:rPr lang="fr-FR" sz="2000" i="1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𝑙</m:t>
                          </m:r>
                        </m:sup>
                      </m:sSup>
                    </m:oMath>
                  </m:oMathPara>
                </a14:m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356" y="1288501"/>
                <a:ext cx="5433097" cy="2825838"/>
              </a:xfrm>
              <a:prstGeom prst="rect">
                <a:avLst/>
              </a:prstGeom>
              <a:blipFill>
                <a:blip r:embed="rId4"/>
                <a:stretch>
                  <a:fillRect l="-17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707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Arc 79"/>
          <p:cNvSpPr/>
          <p:nvPr/>
        </p:nvSpPr>
        <p:spPr>
          <a:xfrm rot="15772866">
            <a:off x="2495214" y="1636036"/>
            <a:ext cx="5198803" cy="8147344"/>
          </a:xfrm>
          <a:prstGeom prst="arc">
            <a:avLst>
              <a:gd name="adj1" fmla="val 17024311"/>
              <a:gd name="adj2" fmla="val 691563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1" name="Arc 80"/>
          <p:cNvSpPr/>
          <p:nvPr/>
        </p:nvSpPr>
        <p:spPr>
          <a:xfrm rot="5636026" flipV="1">
            <a:off x="-2272562" y="-2424052"/>
            <a:ext cx="5926759" cy="9411098"/>
          </a:xfrm>
          <a:prstGeom prst="arc">
            <a:avLst>
              <a:gd name="adj1" fmla="val 878359"/>
              <a:gd name="adj2" fmla="val 5043413"/>
            </a:avLst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Connecteur droit 9"/>
          <p:cNvSpPr/>
          <p:nvPr/>
        </p:nvSpPr>
        <p:spPr>
          <a:xfrm flipV="1">
            <a:off x="1196615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1196615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99076" y="1052190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5289246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14083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063176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</a:t>
            </a:r>
          </a:p>
        </p:txBody>
      </p:sp>
      <p:sp>
        <p:nvSpPr>
          <p:cNvPr id="45" name="Forme libre 44"/>
          <p:cNvSpPr/>
          <p:nvPr/>
        </p:nvSpPr>
        <p:spPr>
          <a:xfrm rot="2700000">
            <a:off x="1123636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6" name="Forme libre 45"/>
          <p:cNvSpPr/>
          <p:nvPr/>
        </p:nvSpPr>
        <p:spPr>
          <a:xfrm rot="2700000">
            <a:off x="5204077" y="299298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ZoneTexte 50"/>
              <p:cNvSpPr txBox="1"/>
              <p:nvPr/>
            </p:nvSpPr>
            <p:spPr>
              <a:xfrm>
                <a:off x="5516016" y="6013804"/>
                <a:ext cx="762982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1" name="ZoneText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016" y="6013804"/>
                <a:ext cx="762982" cy="741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0" y="-15965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Théorème des moments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274822" y="6074096"/>
            <a:ext cx="863522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0,60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8" name="Connecteur droit 17"/>
          <p:cNvCxnSpPr/>
          <p:nvPr/>
        </p:nvCxnSpPr>
        <p:spPr>
          <a:xfrm flipH="1" flipV="1">
            <a:off x="3810142" y="4216289"/>
            <a:ext cx="1" cy="19800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H="1" flipV="1">
            <a:off x="2105389" y="4198362"/>
            <a:ext cx="23040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orme libre 51"/>
          <p:cNvSpPr/>
          <p:nvPr/>
        </p:nvSpPr>
        <p:spPr>
          <a:xfrm rot="2700000">
            <a:off x="1980349" y="409873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3" name="Forme libre 52"/>
          <p:cNvSpPr/>
          <p:nvPr/>
        </p:nvSpPr>
        <p:spPr>
          <a:xfrm rot="2700000">
            <a:off x="4411492" y="4105987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440735" y="3656277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</a:t>
            </a:r>
            <a:endParaRPr lang="fr-FR" sz="36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4774898" y="3925730"/>
            <a:ext cx="41069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rgbClr val="9BAFB5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1605305" y="3671173"/>
            <a:ext cx="43954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4CAE7B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</a:t>
            </a:r>
            <a:endParaRPr lang="fr-FR" sz="3600" dirty="0">
              <a:solidFill>
                <a:srgbClr val="4CAE7B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6" name="Connecteur droit 55"/>
          <p:cNvCxnSpPr/>
          <p:nvPr/>
        </p:nvCxnSpPr>
        <p:spPr>
          <a:xfrm flipH="1" flipV="1">
            <a:off x="2074015" y="4180570"/>
            <a:ext cx="1" cy="1980000"/>
          </a:xfrm>
          <a:prstGeom prst="line">
            <a:avLst/>
          </a:prstGeom>
          <a:ln w="28575">
            <a:solidFill>
              <a:srgbClr val="4CAE7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 flipV="1">
            <a:off x="4490049" y="4187179"/>
            <a:ext cx="1" cy="1980000"/>
          </a:xfrm>
          <a:prstGeom prst="line">
            <a:avLst/>
          </a:prstGeom>
          <a:ln w="28575">
            <a:solidFill>
              <a:srgbClr val="9BAFB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5522643" y="1052189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4104305" y="6126899"/>
            <a:ext cx="863522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9BAFB5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0,67</a:t>
            </a:r>
            <a:endParaRPr lang="fr-FR" sz="2800" dirty="0">
              <a:solidFill>
                <a:srgbClr val="9BAFB5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731782" y="6126899"/>
            <a:ext cx="863522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4CAE7B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0,32</a:t>
            </a:r>
            <a:endParaRPr lang="fr-FR" sz="2800" dirty="0">
              <a:solidFill>
                <a:srgbClr val="4CAE7B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 flipH="1" flipV="1">
            <a:off x="1250833" y="4190441"/>
            <a:ext cx="2021070" cy="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198264" y="3953624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1200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312573" y="2816490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1414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95325" y="508930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938,3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6473356" y="1288501"/>
                <a:ext cx="5433097" cy="4779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Mélange binaire Si-Ge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4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fr-FR" sz="24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𝑆𝑖</m:t>
                                </m:r>
                              </m:sub>
                            </m:sSub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=8,43</m:t>
                            </m:r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e>
                            <m:sSub>
                              <m:sSubPr>
                                <m:ctrlPr>
                                  <a:rPr lang="fr-FR" sz="24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𝐺𝑒</m:t>
                                </m:r>
                              </m:sub>
                            </m:sSub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=14,52</m:t>
                            </m:r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porté à 1200°C</a:t>
                </a: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000" u="sng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Quantité de matière totale du système 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fr-FR" sz="20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8,43</m:t>
                          </m:r>
                        </m:num>
                        <m:den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28,1</m:t>
                          </m:r>
                        </m:den>
                      </m:f>
                      <m:r>
                        <a:rPr lang="fr-FR" sz="2000" i="1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14,52</m:t>
                          </m:r>
                        </m:num>
                        <m:den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72,6</m:t>
                          </m:r>
                        </m:den>
                      </m:f>
                      <m:r>
                        <a:rPr lang="fr-FR" sz="2000" i="1">
                          <a:latin typeface="Cambria Math" panose="02040503050406030204" pitchFamily="18" charset="0"/>
                        </a:rPr>
                        <m:t>+0,500 </m:t>
                      </m:r>
                      <m:r>
                        <a:rPr lang="fr-FR" sz="2000" i="1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fr-FR" sz="2000" i="1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</m:sup>
                      </m:sSup>
                      <m:r>
                        <a:rPr lang="fr-FR" sz="2000" i="1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𝑙</m:t>
                          </m:r>
                        </m:sup>
                      </m:sSup>
                    </m:oMath>
                  </m:oMathPara>
                </a14:m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1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000" u="sng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Théorème des moments : </a:t>
                </a:r>
                <a14:m>
                  <m:oMath xmlns:m="http://schemas.openxmlformats.org/officeDocument/2006/math">
                    <m:r>
                      <a:rPr lang="fr-FR" sz="2400" b="0" i="0" smtClean="0">
                        <a:latin typeface="Cambria Math" panose="02040503050406030204" pitchFamily="18" charset="0"/>
                      </a:rPr>
                      <m:t>    </m:t>
                    </m:r>
                    <m:f>
                      <m:f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p>
                        </m:sSup>
                      </m:num>
                      <m:den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fr-FR" sz="24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𝑀𝑆</m:t>
                        </m:r>
                      </m:num>
                      <m:den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𝐿𝑆</m:t>
                        </m:r>
                      </m:den>
                    </m:f>
                  </m:oMath>
                </a14:m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8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0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D</a:t>
                </a:r>
                <a:r>
                  <a:rPr lang="fr-FR" sz="20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’où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  <m:r>
                      <a:rPr lang="fr-FR" sz="2000" i="1">
                        <a:latin typeface="Cambria Math" panose="02040503050406030204" pitchFamily="18" charset="0"/>
                      </a:rPr>
                      <m:t>=0,500 </m:t>
                    </m:r>
                    <m:r>
                      <a:rPr lang="fr-FR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f>
                      <m:fPr>
                        <m:ctrlPr>
                          <a:rPr lang="fr-F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0,67−0,60</m:t>
                        </m:r>
                      </m:num>
                      <m:den>
                        <m:r>
                          <a:rPr lang="fr-F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0,67−0,32</m:t>
                        </m:r>
                      </m:den>
                    </m:f>
                    <m:r>
                      <a:rPr lang="fr-FR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r-FR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fr-FR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fr-FR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  <m:r>
                      <a:rPr lang="fr-FR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𝒎𝒐𝒍</m:t>
                    </m:r>
                  </m:oMath>
                </a14:m>
                <a:endParaRPr lang="fr-FR" sz="2000" b="1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0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Puis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p>
                    <m:r>
                      <a:rPr lang="fr-FR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0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fr-FR" sz="2000" i="1">
                        <a:latin typeface="Cambria Math" panose="02040503050406030204" pitchFamily="18" charset="0"/>
                      </a:rPr>
                      <m:t> − </m:t>
                    </m:r>
                    <m:sSup>
                      <m:sSup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  <m:r>
                      <a:rPr lang="fr-FR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000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fr-FR" sz="20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2000" b="1" i="1">
                        <a:latin typeface="Cambria Math" panose="02040503050406030204" pitchFamily="18" charset="0"/>
                      </a:rPr>
                      <m:t>𝟒𝟎𝟎</m:t>
                    </m:r>
                    <m:r>
                      <a:rPr lang="fr-FR" sz="2000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000" b="1" i="1">
                        <a:latin typeface="Cambria Math" panose="02040503050406030204" pitchFamily="18" charset="0"/>
                      </a:rPr>
                      <m:t>𝒎𝒐𝒍</m:t>
                    </m:r>
                  </m:oMath>
                </a14:m>
                <a:endParaRPr lang="fr-FR" sz="2000" b="1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000" b="1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356" y="1288501"/>
                <a:ext cx="5433097" cy="4779193"/>
              </a:xfrm>
              <a:prstGeom prst="rect">
                <a:avLst/>
              </a:prstGeom>
              <a:blipFill>
                <a:blip r:embed="rId4"/>
                <a:stretch>
                  <a:fillRect l="-17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959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73356" y="5560711"/>
            <a:ext cx="5322404" cy="1194200"/>
          </a:xfrm>
          <a:prstGeom prst="rect">
            <a:avLst/>
          </a:prstGeom>
          <a:solidFill>
            <a:schemeClr val="accent3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Arc 79"/>
          <p:cNvSpPr/>
          <p:nvPr/>
        </p:nvSpPr>
        <p:spPr>
          <a:xfrm rot="15772866">
            <a:off x="2495214" y="1636036"/>
            <a:ext cx="5198803" cy="8147344"/>
          </a:xfrm>
          <a:prstGeom prst="arc">
            <a:avLst>
              <a:gd name="adj1" fmla="val 17024311"/>
              <a:gd name="adj2" fmla="val 691563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1" name="Arc 80"/>
          <p:cNvSpPr/>
          <p:nvPr/>
        </p:nvSpPr>
        <p:spPr>
          <a:xfrm rot="5636026" flipV="1">
            <a:off x="-2272562" y="-2424052"/>
            <a:ext cx="5926759" cy="9411098"/>
          </a:xfrm>
          <a:prstGeom prst="arc">
            <a:avLst>
              <a:gd name="adj1" fmla="val 878359"/>
              <a:gd name="adj2" fmla="val 5043413"/>
            </a:avLst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Connecteur droit 9"/>
          <p:cNvSpPr/>
          <p:nvPr/>
        </p:nvSpPr>
        <p:spPr>
          <a:xfrm flipV="1">
            <a:off x="1196615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1196615" y="6173787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99076" y="1052190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5289246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14083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063176" y="6035032"/>
            <a:ext cx="438213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</a:t>
            </a:r>
          </a:p>
        </p:txBody>
      </p:sp>
      <p:sp>
        <p:nvSpPr>
          <p:cNvPr id="45" name="Forme libre 44"/>
          <p:cNvSpPr/>
          <p:nvPr/>
        </p:nvSpPr>
        <p:spPr>
          <a:xfrm rot="2700000">
            <a:off x="1123636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6" name="Forme libre 45"/>
          <p:cNvSpPr/>
          <p:nvPr/>
        </p:nvSpPr>
        <p:spPr>
          <a:xfrm rot="2700000">
            <a:off x="5204077" y="299298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ZoneTexte 50"/>
              <p:cNvSpPr txBox="1"/>
              <p:nvPr/>
            </p:nvSpPr>
            <p:spPr>
              <a:xfrm>
                <a:off x="5516016" y="6013804"/>
                <a:ext cx="762982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1" name="ZoneText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016" y="6013804"/>
                <a:ext cx="762982" cy="741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0" y="-15965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Théorème des moments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274822" y="6074096"/>
            <a:ext cx="863522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0,60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8" name="Connecteur droit 17"/>
          <p:cNvCxnSpPr/>
          <p:nvPr/>
        </p:nvCxnSpPr>
        <p:spPr>
          <a:xfrm flipH="1" flipV="1">
            <a:off x="3810142" y="4216289"/>
            <a:ext cx="1" cy="19800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H="1" flipV="1">
            <a:off x="2105389" y="4198362"/>
            <a:ext cx="23040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orme libre 51"/>
          <p:cNvSpPr/>
          <p:nvPr/>
        </p:nvSpPr>
        <p:spPr>
          <a:xfrm rot="2700000">
            <a:off x="1980349" y="409873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3" name="Forme libre 52"/>
          <p:cNvSpPr/>
          <p:nvPr/>
        </p:nvSpPr>
        <p:spPr>
          <a:xfrm rot="2700000">
            <a:off x="4411492" y="4105987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440735" y="3656277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</a:t>
            </a:r>
            <a:endParaRPr lang="fr-FR" sz="36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4774898" y="3925730"/>
            <a:ext cx="41069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rgbClr val="9BAFB5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1605305" y="3671173"/>
            <a:ext cx="43954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4CAE7B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</a:t>
            </a:r>
            <a:endParaRPr lang="fr-FR" sz="3600" dirty="0">
              <a:solidFill>
                <a:srgbClr val="4CAE7B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6" name="Connecteur droit 55"/>
          <p:cNvCxnSpPr/>
          <p:nvPr/>
        </p:nvCxnSpPr>
        <p:spPr>
          <a:xfrm flipH="1" flipV="1">
            <a:off x="2074015" y="4180570"/>
            <a:ext cx="1" cy="1980000"/>
          </a:xfrm>
          <a:prstGeom prst="line">
            <a:avLst/>
          </a:prstGeom>
          <a:ln w="28575">
            <a:solidFill>
              <a:srgbClr val="4CAE7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 flipV="1">
            <a:off x="4490049" y="4187179"/>
            <a:ext cx="1" cy="1980000"/>
          </a:xfrm>
          <a:prstGeom prst="line">
            <a:avLst/>
          </a:prstGeom>
          <a:ln w="28575">
            <a:solidFill>
              <a:srgbClr val="9BAFB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5522643" y="1052189"/>
            <a:ext cx="470722" cy="831325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4104305" y="6126899"/>
            <a:ext cx="863522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9BAFB5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0,67</a:t>
            </a:r>
            <a:endParaRPr lang="fr-FR" sz="2800" dirty="0">
              <a:solidFill>
                <a:srgbClr val="9BAFB5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731782" y="6126899"/>
            <a:ext cx="863522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4CAE7B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0,32</a:t>
            </a:r>
            <a:endParaRPr lang="fr-FR" sz="2800" dirty="0">
              <a:solidFill>
                <a:srgbClr val="4CAE7B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 flipH="1" flipV="1">
            <a:off x="1250833" y="4190441"/>
            <a:ext cx="2021070" cy="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198264" y="3953624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1200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312573" y="2816490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1414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95325" y="508930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938,3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6473356" y="1288501"/>
                <a:ext cx="5433097" cy="61680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Mélange binaire Si-Ge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4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fr-FR" sz="24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𝑆𝑖</m:t>
                                </m:r>
                              </m:sub>
                            </m:sSub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=8,43</m:t>
                            </m:r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e>
                            <m:sSub>
                              <m:sSubPr>
                                <m:ctrlPr>
                                  <a:rPr lang="fr-FR" sz="24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𝐺𝑒</m:t>
                                </m:r>
                              </m:sub>
                            </m:sSub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=14,52</m:t>
                            </m:r>
                            <m:r>
                              <a:rPr lang="fr-FR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porté à 1200°C</a:t>
                </a: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000" u="sng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Quantité de matière totale du système 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fr-FR" sz="20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8,43</m:t>
                          </m:r>
                        </m:num>
                        <m:den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28,1</m:t>
                          </m:r>
                        </m:den>
                      </m:f>
                      <m:r>
                        <a:rPr lang="fr-FR" sz="2000" i="1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14,52</m:t>
                          </m:r>
                        </m:num>
                        <m:den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72,6</m:t>
                          </m:r>
                        </m:den>
                      </m:f>
                      <m:r>
                        <a:rPr lang="fr-FR" sz="2000" i="1">
                          <a:latin typeface="Cambria Math" panose="02040503050406030204" pitchFamily="18" charset="0"/>
                        </a:rPr>
                        <m:t>+0,500 </m:t>
                      </m:r>
                      <m:r>
                        <a:rPr lang="fr-FR" sz="2000" i="1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fr-FR" sz="2000" i="1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</m:sup>
                      </m:sSup>
                      <m:r>
                        <a:rPr lang="fr-FR" sz="2000" i="1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𝑙</m:t>
                          </m:r>
                        </m:sup>
                      </m:sSup>
                    </m:oMath>
                  </m:oMathPara>
                </a14:m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1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000" u="sng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Théorème des moments : </a:t>
                </a:r>
                <a14:m>
                  <m:oMath xmlns:m="http://schemas.openxmlformats.org/officeDocument/2006/math">
                    <m:r>
                      <a:rPr lang="fr-FR" sz="2400" b="0" i="0" smtClean="0">
                        <a:latin typeface="Cambria Math" panose="02040503050406030204" pitchFamily="18" charset="0"/>
                      </a:rPr>
                      <m:t>    </m:t>
                    </m:r>
                    <m:f>
                      <m:f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p>
                        </m:sSup>
                      </m:num>
                      <m:den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fr-FR" sz="24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𝑀𝑆</m:t>
                        </m:r>
                      </m:num>
                      <m:den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𝐿𝑆</m:t>
                        </m:r>
                      </m:den>
                    </m:f>
                  </m:oMath>
                </a14:m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8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0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D</a:t>
                </a:r>
                <a:r>
                  <a:rPr lang="fr-FR" sz="20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’où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  <m:r>
                      <a:rPr lang="fr-FR" sz="2000" i="1">
                        <a:latin typeface="Cambria Math" panose="02040503050406030204" pitchFamily="18" charset="0"/>
                      </a:rPr>
                      <m:t>=0,500 </m:t>
                    </m:r>
                    <m:r>
                      <a:rPr lang="fr-FR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f>
                      <m:fPr>
                        <m:ctrlPr>
                          <a:rPr lang="fr-F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0,67−0,60</m:t>
                        </m:r>
                      </m:num>
                      <m:den>
                        <m:r>
                          <a:rPr lang="fr-F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0,67−0,32</m:t>
                        </m:r>
                      </m:den>
                    </m:f>
                    <m:r>
                      <a:rPr lang="fr-FR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r-FR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fr-FR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fr-FR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  <m:r>
                      <a:rPr lang="fr-FR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𝒎𝒐𝒍</m:t>
                    </m:r>
                  </m:oMath>
                </a14:m>
                <a:endParaRPr lang="fr-FR" sz="2000" b="1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0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Puis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p>
                    <m:r>
                      <a:rPr lang="fr-FR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0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fr-FR" sz="2000" i="1">
                        <a:latin typeface="Cambria Math" panose="02040503050406030204" pitchFamily="18" charset="0"/>
                      </a:rPr>
                      <m:t> − </m:t>
                    </m:r>
                    <m:sSup>
                      <m:sSup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  <m:r>
                      <a:rPr lang="fr-FR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000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fr-FR" sz="20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2000" b="1" i="1">
                        <a:latin typeface="Cambria Math" panose="02040503050406030204" pitchFamily="18" charset="0"/>
                      </a:rPr>
                      <m:t>𝟒𝟎𝟎</m:t>
                    </m:r>
                    <m:r>
                      <a:rPr lang="fr-FR" sz="2000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000" b="1" i="1">
                        <a:latin typeface="Cambria Math" panose="02040503050406030204" pitchFamily="18" charset="0"/>
                      </a:rPr>
                      <m:t>𝒎𝒐𝒍</m:t>
                    </m:r>
                  </m:oMath>
                </a14:m>
                <a:endParaRPr lang="fr-FR" sz="2000" b="1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000" b="1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000" u="sng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Composition en quantités de </a:t>
                </a:r>
                <a:r>
                  <a:rPr lang="fr-FR" sz="20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matière </a:t>
                </a:r>
                <a:r>
                  <a:rPr lang="fr-FR" sz="2000" u="sng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du système:</a:t>
                </a: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𝑆𝑖</m:t>
                        </m:r>
                      </m:sub>
                      <m:sup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bSup>
                    <m:r>
                      <a:rPr lang="fr-FR" sz="2000" i="1"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𝑆𝑖</m:t>
                        </m:r>
                      </m:sub>
                      <m:sup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bSup>
                    <m:sSup>
                      <m:sSup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  <m:r>
                      <a:rPr lang="fr-FR" sz="2000" i="1">
                        <a:latin typeface="Cambria Math" panose="02040503050406030204" pitchFamily="18" charset="0"/>
                      </a:rPr>
                      <m:t>=0,032</m:t>
                    </m:r>
                  </m:oMath>
                </a14:m>
                <a:r>
                  <a:rPr lang="fr-FR" sz="20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mol</a:t>
                </a: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𝑆𝑖</m:t>
                        </m:r>
                      </m:sub>
                      <m:sup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bSup>
                    <m:r>
                      <a:rPr lang="fr-FR" sz="2000" i="1"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𝑆𝑖</m:t>
                        </m:r>
                      </m:sub>
                      <m:sup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bSup>
                    <m:r>
                      <a:rPr lang="fr-FR" sz="20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p>
                    <m:r>
                      <a:rPr lang="fr-FR" sz="2000" i="1">
                        <a:latin typeface="Cambria Math" panose="02040503050406030204" pitchFamily="18" charset="0"/>
                      </a:rPr>
                      <m:t>=0,268</m:t>
                    </m:r>
                  </m:oMath>
                </a14:m>
                <a:r>
                  <a:rPr lang="fr-FR" sz="20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mol</a:t>
                </a:r>
                <a:endParaRPr lang="fr-FR" sz="20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000" b="1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0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356" y="1288501"/>
                <a:ext cx="5433097" cy="6168035"/>
              </a:xfrm>
              <a:prstGeom prst="rect">
                <a:avLst/>
              </a:prstGeom>
              <a:blipFill>
                <a:blip r:embed="rId4"/>
                <a:stretch>
                  <a:fillRect l="-17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505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42701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Purification par fusion de zone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920240" y="3111974"/>
            <a:ext cx="8621486" cy="120178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1201783" y="2471894"/>
            <a:ext cx="10175966" cy="24950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10424160" y="2093072"/>
            <a:ext cx="418011" cy="62701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38"/>
          <p:cNvCxnSpPr/>
          <p:nvPr/>
        </p:nvCxnSpPr>
        <p:spPr>
          <a:xfrm>
            <a:off x="10424160" y="2125227"/>
            <a:ext cx="0" cy="36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10842171" y="2120874"/>
            <a:ext cx="0" cy="36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016137" y="1844877"/>
            <a:ext cx="1254034" cy="3788229"/>
          </a:xfrm>
          <a:prstGeom prst="rect">
            <a:avLst/>
          </a:prstGeom>
          <a:solidFill>
            <a:schemeClr val="accent6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4" name="Connecteur droit avec flèche 43"/>
          <p:cNvCxnSpPr/>
          <p:nvPr/>
        </p:nvCxnSpPr>
        <p:spPr>
          <a:xfrm>
            <a:off x="5016137" y="5950633"/>
            <a:ext cx="1254034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1920240" y="3111974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Silicium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3951024" y="6024991"/>
            <a:ext cx="3384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Déplacement de la bobine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10113631" y="1631407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Pompe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575203" y="3231159"/>
            <a:ext cx="6049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fr-F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7111218" y="3167239"/>
            <a:ext cx="6049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fr-F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5349742" y="3211565"/>
            <a:ext cx="6049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cxnSp>
        <p:nvCxnSpPr>
          <p:cNvPr id="51" name="Connecteur droit avec flèche 50"/>
          <p:cNvCxnSpPr/>
          <p:nvPr/>
        </p:nvCxnSpPr>
        <p:spPr>
          <a:xfrm flipH="1" flipV="1">
            <a:off x="10633164" y="2121374"/>
            <a:ext cx="0" cy="701039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Ellipse 52"/>
          <p:cNvSpPr/>
          <p:nvPr/>
        </p:nvSpPr>
        <p:spPr>
          <a:xfrm>
            <a:off x="5094373" y="5191848"/>
            <a:ext cx="360000" cy="36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5" name="Connecteur droit 54"/>
          <p:cNvCxnSpPr>
            <a:stCxn id="53" idx="3"/>
            <a:endCxn id="53" idx="7"/>
          </p:cNvCxnSpPr>
          <p:nvPr/>
        </p:nvCxnSpPr>
        <p:spPr>
          <a:xfrm flipV="1">
            <a:off x="5147094" y="5244569"/>
            <a:ext cx="254558" cy="2545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>
            <a:stCxn id="53" idx="1"/>
            <a:endCxn id="53" idx="5"/>
          </p:cNvCxnSpPr>
          <p:nvPr/>
        </p:nvCxnSpPr>
        <p:spPr>
          <a:xfrm>
            <a:off x="5147094" y="5244569"/>
            <a:ext cx="254558" cy="2545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Ellipse 57"/>
          <p:cNvSpPr/>
          <p:nvPr/>
        </p:nvSpPr>
        <p:spPr>
          <a:xfrm>
            <a:off x="5462680" y="5191847"/>
            <a:ext cx="360000" cy="36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9" name="Connecteur droit 58"/>
          <p:cNvCxnSpPr>
            <a:stCxn id="58" idx="3"/>
            <a:endCxn id="58" idx="7"/>
          </p:cNvCxnSpPr>
          <p:nvPr/>
        </p:nvCxnSpPr>
        <p:spPr>
          <a:xfrm flipV="1">
            <a:off x="5515401" y="5244568"/>
            <a:ext cx="254558" cy="2545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>
            <a:stCxn id="58" idx="1"/>
            <a:endCxn id="58" idx="5"/>
          </p:cNvCxnSpPr>
          <p:nvPr/>
        </p:nvCxnSpPr>
        <p:spPr>
          <a:xfrm>
            <a:off x="5515401" y="5244568"/>
            <a:ext cx="254558" cy="2545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e 60"/>
          <p:cNvSpPr/>
          <p:nvPr/>
        </p:nvSpPr>
        <p:spPr>
          <a:xfrm>
            <a:off x="5822680" y="5191846"/>
            <a:ext cx="360000" cy="36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2" name="Connecteur droit 61"/>
          <p:cNvCxnSpPr>
            <a:stCxn id="61" idx="3"/>
            <a:endCxn id="61" idx="7"/>
          </p:cNvCxnSpPr>
          <p:nvPr/>
        </p:nvCxnSpPr>
        <p:spPr>
          <a:xfrm flipV="1">
            <a:off x="5875401" y="5244567"/>
            <a:ext cx="254558" cy="2545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>
            <a:stCxn id="61" idx="1"/>
            <a:endCxn id="61" idx="5"/>
          </p:cNvCxnSpPr>
          <p:nvPr/>
        </p:nvCxnSpPr>
        <p:spPr>
          <a:xfrm>
            <a:off x="5875401" y="5244567"/>
            <a:ext cx="254558" cy="2545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lipse 63"/>
          <p:cNvSpPr/>
          <p:nvPr/>
        </p:nvSpPr>
        <p:spPr>
          <a:xfrm>
            <a:off x="5106569" y="1975504"/>
            <a:ext cx="360000" cy="36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5224138" y="209608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5484051" y="1973159"/>
            <a:ext cx="360000" cy="36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601620" y="2093737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5849810" y="1973159"/>
            <a:ext cx="360000" cy="36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5967379" y="2093737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95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avec flèche 2"/>
          <p:cNvCxnSpPr/>
          <p:nvPr/>
        </p:nvCxnSpPr>
        <p:spPr>
          <a:xfrm flipV="1">
            <a:off x="3145639" y="1866341"/>
            <a:ext cx="0" cy="439189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V="1">
            <a:off x="3020948" y="6133541"/>
            <a:ext cx="662247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0"/>
            <a:ext cx="12192000" cy="142701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Purification par fusion de zone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rc 9"/>
          <p:cNvSpPr/>
          <p:nvPr/>
        </p:nvSpPr>
        <p:spPr>
          <a:xfrm rot="12320484" flipH="1">
            <a:off x="2760672" y="1362131"/>
            <a:ext cx="8694910" cy="3818848"/>
          </a:xfrm>
          <a:prstGeom prst="arc">
            <a:avLst>
              <a:gd name="adj1" fmla="val 11441106"/>
              <a:gd name="adj2" fmla="val 15534657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848657">
            <a:off x="894203" y="3102623"/>
            <a:ext cx="8694910" cy="3818848"/>
          </a:xfrm>
          <a:prstGeom prst="arc">
            <a:avLst>
              <a:gd name="adj1" fmla="val 12122708"/>
              <a:gd name="adj2" fmla="val 17989919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332184" y="2773630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liquide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949130" y="5357724"/>
            <a:ext cx="1986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olution solide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8668270" y="6215643"/>
                <a:ext cx="1630959" cy="464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𝑖𝑚𝑝𝑢𝑟𝑒𝑡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8270" y="6215643"/>
                <a:ext cx="1630959" cy="4641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oneTexte 15"/>
          <p:cNvSpPr txBox="1"/>
          <p:nvPr/>
        </p:nvSpPr>
        <p:spPr>
          <a:xfrm>
            <a:off x="2400947" y="1656310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71682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avec flèche 2"/>
          <p:cNvCxnSpPr/>
          <p:nvPr/>
        </p:nvCxnSpPr>
        <p:spPr>
          <a:xfrm flipV="1">
            <a:off x="3145639" y="1866341"/>
            <a:ext cx="0" cy="439189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V="1">
            <a:off x="3020948" y="6133541"/>
            <a:ext cx="662247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0"/>
            <a:ext cx="12192000" cy="142701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Purification par fusion de zone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rc 9"/>
          <p:cNvSpPr/>
          <p:nvPr/>
        </p:nvSpPr>
        <p:spPr>
          <a:xfrm rot="12320484" flipH="1">
            <a:off x="2760672" y="1362131"/>
            <a:ext cx="8694910" cy="3818848"/>
          </a:xfrm>
          <a:prstGeom prst="arc">
            <a:avLst>
              <a:gd name="adj1" fmla="val 11441106"/>
              <a:gd name="adj2" fmla="val 15534657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848657">
            <a:off x="894203" y="3102623"/>
            <a:ext cx="8694910" cy="3818848"/>
          </a:xfrm>
          <a:prstGeom prst="arc">
            <a:avLst>
              <a:gd name="adj1" fmla="val 12122708"/>
              <a:gd name="adj2" fmla="val 17989919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332184" y="2773630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liquide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949130" y="5357724"/>
            <a:ext cx="1986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olution solide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8668270" y="6215643"/>
                <a:ext cx="1630959" cy="464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𝑖𝑚𝑝𝑢𝑟𝑒𝑡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8270" y="6215643"/>
                <a:ext cx="1630959" cy="4641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oneTexte 15"/>
          <p:cNvSpPr txBox="1"/>
          <p:nvPr/>
        </p:nvSpPr>
        <p:spPr>
          <a:xfrm>
            <a:off x="2400947" y="1656310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cxnSp>
        <p:nvCxnSpPr>
          <p:cNvPr id="20" name="Connecteur droit 19"/>
          <p:cNvCxnSpPr/>
          <p:nvPr/>
        </p:nvCxnSpPr>
        <p:spPr>
          <a:xfrm flipV="1">
            <a:off x="4691411" y="1866341"/>
            <a:ext cx="0" cy="4267200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oneTexte 24"/>
              <p:cNvSpPr txBox="1"/>
              <p:nvPr/>
            </p:nvSpPr>
            <p:spPr>
              <a:xfrm>
                <a:off x="4525443" y="6213006"/>
                <a:ext cx="40177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443" y="6213006"/>
                <a:ext cx="40177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onnecteur droit avec flèche 30"/>
          <p:cNvCxnSpPr/>
          <p:nvPr/>
        </p:nvCxnSpPr>
        <p:spPr>
          <a:xfrm flipV="1">
            <a:off x="4689244" y="4509120"/>
            <a:ext cx="0" cy="14401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V="1">
            <a:off x="4689244" y="2327619"/>
            <a:ext cx="0" cy="14401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45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avec flèche 2"/>
          <p:cNvCxnSpPr/>
          <p:nvPr/>
        </p:nvCxnSpPr>
        <p:spPr>
          <a:xfrm flipV="1">
            <a:off x="3145639" y="1866341"/>
            <a:ext cx="0" cy="439189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V="1">
            <a:off x="3020948" y="6133541"/>
            <a:ext cx="662247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0"/>
            <a:ext cx="12192000" cy="142701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Purification par fusion de zone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rc 9"/>
          <p:cNvSpPr/>
          <p:nvPr/>
        </p:nvSpPr>
        <p:spPr>
          <a:xfrm rot="12320484" flipH="1">
            <a:off x="2760672" y="1362131"/>
            <a:ext cx="8694910" cy="3818848"/>
          </a:xfrm>
          <a:prstGeom prst="arc">
            <a:avLst>
              <a:gd name="adj1" fmla="val 11441106"/>
              <a:gd name="adj2" fmla="val 15534657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848657">
            <a:off x="894203" y="3102623"/>
            <a:ext cx="8694910" cy="3818848"/>
          </a:xfrm>
          <a:prstGeom prst="arc">
            <a:avLst>
              <a:gd name="adj1" fmla="val 12122708"/>
              <a:gd name="adj2" fmla="val 17989919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332184" y="2773630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liquide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949130" y="5357724"/>
            <a:ext cx="1986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olution solide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8668270" y="6215643"/>
                <a:ext cx="1630959" cy="464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𝑖𝑚𝑝𝑢𝑟𝑒𝑡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8270" y="6215643"/>
                <a:ext cx="1630959" cy="4641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oneTexte 15"/>
          <p:cNvSpPr txBox="1"/>
          <p:nvPr/>
        </p:nvSpPr>
        <p:spPr>
          <a:xfrm>
            <a:off x="2400947" y="1656310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cxnSp>
        <p:nvCxnSpPr>
          <p:cNvPr id="20" name="Connecteur droit 19"/>
          <p:cNvCxnSpPr/>
          <p:nvPr/>
        </p:nvCxnSpPr>
        <p:spPr>
          <a:xfrm flipV="1">
            <a:off x="4691411" y="1866341"/>
            <a:ext cx="0" cy="4267200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oneTexte 24"/>
              <p:cNvSpPr txBox="1"/>
              <p:nvPr/>
            </p:nvSpPr>
            <p:spPr>
              <a:xfrm>
                <a:off x="4525443" y="6213006"/>
                <a:ext cx="40177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443" y="6213006"/>
                <a:ext cx="40177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Ellipse 26"/>
          <p:cNvSpPr/>
          <p:nvPr/>
        </p:nvSpPr>
        <p:spPr>
          <a:xfrm>
            <a:off x="4619403" y="1804681"/>
            <a:ext cx="144016" cy="1440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977624" y="1587506"/>
            <a:ext cx="26164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Silicium impur fondu</a:t>
            </a:r>
            <a:endParaRPr lang="fr-FR" sz="2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Connecteur droit avec flèche 30"/>
          <p:cNvCxnSpPr/>
          <p:nvPr/>
        </p:nvCxnSpPr>
        <p:spPr>
          <a:xfrm flipV="1">
            <a:off x="4689244" y="4509120"/>
            <a:ext cx="0" cy="14401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V="1">
            <a:off x="4689244" y="2327619"/>
            <a:ext cx="0" cy="14401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8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avec flèche 2"/>
          <p:cNvCxnSpPr/>
          <p:nvPr/>
        </p:nvCxnSpPr>
        <p:spPr>
          <a:xfrm flipV="1">
            <a:off x="3145639" y="1866341"/>
            <a:ext cx="0" cy="439189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V="1">
            <a:off x="3020948" y="6133541"/>
            <a:ext cx="662247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0"/>
            <a:ext cx="12192000" cy="142701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Purification par fusion de zone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rc 9"/>
          <p:cNvSpPr/>
          <p:nvPr/>
        </p:nvSpPr>
        <p:spPr>
          <a:xfrm rot="12320484" flipH="1">
            <a:off x="2760672" y="1362131"/>
            <a:ext cx="8694910" cy="3818848"/>
          </a:xfrm>
          <a:prstGeom prst="arc">
            <a:avLst>
              <a:gd name="adj1" fmla="val 11441106"/>
              <a:gd name="adj2" fmla="val 15534657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848657">
            <a:off x="894203" y="3102623"/>
            <a:ext cx="8694910" cy="3818848"/>
          </a:xfrm>
          <a:prstGeom prst="arc">
            <a:avLst>
              <a:gd name="adj1" fmla="val 12122708"/>
              <a:gd name="adj2" fmla="val 17989919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332184" y="2773630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liquide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949130" y="5357724"/>
            <a:ext cx="1986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olution solide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8668270" y="6215643"/>
                <a:ext cx="1630959" cy="464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𝑖𝑚𝑝𝑢𝑟𝑒𝑡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8270" y="6215643"/>
                <a:ext cx="1630959" cy="4641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oneTexte 15"/>
          <p:cNvSpPr txBox="1"/>
          <p:nvPr/>
        </p:nvSpPr>
        <p:spPr>
          <a:xfrm>
            <a:off x="2400947" y="1656310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cxnSp>
        <p:nvCxnSpPr>
          <p:cNvPr id="20" name="Connecteur droit 19"/>
          <p:cNvCxnSpPr/>
          <p:nvPr/>
        </p:nvCxnSpPr>
        <p:spPr>
          <a:xfrm flipV="1">
            <a:off x="4691411" y="1866341"/>
            <a:ext cx="0" cy="4267200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oneTexte 24"/>
              <p:cNvSpPr txBox="1"/>
              <p:nvPr/>
            </p:nvSpPr>
            <p:spPr>
              <a:xfrm>
                <a:off x="4525443" y="6213006"/>
                <a:ext cx="40177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443" y="6213006"/>
                <a:ext cx="40177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Ellipse 26"/>
          <p:cNvSpPr/>
          <p:nvPr/>
        </p:nvSpPr>
        <p:spPr>
          <a:xfrm>
            <a:off x="4619403" y="1804681"/>
            <a:ext cx="144016" cy="1440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977624" y="1587506"/>
            <a:ext cx="26164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Silicium impur fondu</a:t>
            </a:r>
            <a:endParaRPr lang="fr-FR" sz="2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4689244" y="2027175"/>
            <a:ext cx="0" cy="14401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16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4389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 de composition d’un mélange binaire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474595" y="1698171"/>
            <a:ext cx="3242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Mélange de A et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2039087" y="2987040"/>
                <a:ext cx="2873927" cy="3401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32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Titre molaire : </a:t>
                </a:r>
              </a:p>
              <a:p>
                <a:pPr algn="ctr"/>
                <a:endParaRPr lang="fr-FR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𝜑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  <m:sup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  <m:sup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</m:sup>
                          </m:sSubSup>
                          <m: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  <m:sup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fr-FR" sz="3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fr-FR" sz="3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𝜑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𝜑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</m:t>
                      </m:r>
                    </m:oMath>
                  </m:oMathPara>
                </a14:m>
                <a:endParaRPr lang="fr-FR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9087" y="2987040"/>
                <a:ext cx="2873927" cy="3401444"/>
              </a:xfrm>
              <a:prstGeom prst="rect">
                <a:avLst/>
              </a:prstGeom>
              <a:blipFill>
                <a:blip r:embed="rId2"/>
                <a:stretch>
                  <a:fillRect l="-2542" t="-250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737360" y="3775166"/>
            <a:ext cx="3383280" cy="152835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7024309" y="3775166"/>
            <a:ext cx="3383280" cy="152835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7113651" y="2987040"/>
                <a:ext cx="3204595" cy="3318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32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Titre molaire : </a:t>
                </a:r>
              </a:p>
              <a:p>
                <a:pPr algn="ctr"/>
                <a:endParaRPr lang="fr-FR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𝜑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  <m:sup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  <m:sup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</m:sup>
                          </m:sSubSup>
                          <m: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  <m:sup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fr-FR" sz="3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fr-FR" sz="3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𝜑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𝜑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</m:t>
                      </m:r>
                    </m:oMath>
                  </m:oMathPara>
                </a14:m>
                <a:endParaRPr lang="fr-FR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3651" y="2987040"/>
                <a:ext cx="3204595" cy="3318665"/>
              </a:xfrm>
              <a:prstGeom prst="rect">
                <a:avLst/>
              </a:prstGeom>
              <a:blipFill>
                <a:blip r:embed="rId3"/>
                <a:stretch>
                  <a:fillRect t="-257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468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avec flèche 2"/>
          <p:cNvCxnSpPr/>
          <p:nvPr/>
        </p:nvCxnSpPr>
        <p:spPr>
          <a:xfrm flipV="1">
            <a:off x="3145639" y="1866341"/>
            <a:ext cx="0" cy="439189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V="1">
            <a:off x="3020948" y="6133541"/>
            <a:ext cx="662247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0"/>
            <a:ext cx="12192000" cy="142701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Purification par fusion de zone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rc 9"/>
          <p:cNvSpPr/>
          <p:nvPr/>
        </p:nvSpPr>
        <p:spPr>
          <a:xfrm rot="12320484" flipH="1">
            <a:off x="2760672" y="1362131"/>
            <a:ext cx="8694910" cy="3818848"/>
          </a:xfrm>
          <a:prstGeom prst="arc">
            <a:avLst>
              <a:gd name="adj1" fmla="val 11441106"/>
              <a:gd name="adj2" fmla="val 15534657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848657">
            <a:off x="894203" y="3102623"/>
            <a:ext cx="8694910" cy="3818848"/>
          </a:xfrm>
          <a:prstGeom prst="arc">
            <a:avLst>
              <a:gd name="adj1" fmla="val 12122708"/>
              <a:gd name="adj2" fmla="val 17989919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332184" y="2773630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liquide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949130" y="5357724"/>
            <a:ext cx="1986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olution solide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8668270" y="6215643"/>
                <a:ext cx="1630959" cy="464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𝑖𝑚𝑝𝑢𝑟𝑒𝑡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8270" y="6215643"/>
                <a:ext cx="1630959" cy="4641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oneTexte 15"/>
          <p:cNvSpPr txBox="1"/>
          <p:nvPr/>
        </p:nvSpPr>
        <p:spPr>
          <a:xfrm>
            <a:off x="2400947" y="1656310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cxnSp>
        <p:nvCxnSpPr>
          <p:cNvPr id="20" name="Connecteur droit 19"/>
          <p:cNvCxnSpPr/>
          <p:nvPr/>
        </p:nvCxnSpPr>
        <p:spPr>
          <a:xfrm flipV="1">
            <a:off x="4691411" y="1866341"/>
            <a:ext cx="0" cy="4267200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 flipV="1">
            <a:off x="3353458" y="2642195"/>
            <a:ext cx="0" cy="349134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 flipV="1">
            <a:off x="3353458" y="2642195"/>
            <a:ext cx="1337953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oneTexte 24"/>
              <p:cNvSpPr txBox="1"/>
              <p:nvPr/>
            </p:nvSpPr>
            <p:spPr>
              <a:xfrm>
                <a:off x="4525443" y="6213006"/>
                <a:ext cx="40177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443" y="6213006"/>
                <a:ext cx="40177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/>
              <p:cNvSpPr txBox="1"/>
              <p:nvPr/>
            </p:nvSpPr>
            <p:spPr>
              <a:xfrm>
                <a:off x="3196210" y="6211683"/>
                <a:ext cx="443903" cy="4653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ZoneText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6210" y="6211683"/>
                <a:ext cx="443903" cy="465384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Ellipse 26"/>
          <p:cNvSpPr/>
          <p:nvPr/>
        </p:nvSpPr>
        <p:spPr>
          <a:xfrm>
            <a:off x="4619403" y="1804681"/>
            <a:ext cx="144016" cy="1440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977624" y="1587506"/>
            <a:ext cx="26164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Silicium impur fondu</a:t>
            </a:r>
            <a:endParaRPr lang="fr-FR" sz="2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3295699" y="2557974"/>
            <a:ext cx="144016" cy="14401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222355" y="2358131"/>
            <a:ext cx="29232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Cristallisation à l’arrière de la zone fondue</a:t>
            </a:r>
            <a:endParaRPr lang="fr-FR" sz="2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Connecteur droit avec flèche 30"/>
          <p:cNvCxnSpPr/>
          <p:nvPr/>
        </p:nvCxnSpPr>
        <p:spPr>
          <a:xfrm flipV="1">
            <a:off x="4689244" y="4509120"/>
            <a:ext cx="0" cy="14401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V="1">
            <a:off x="4689244" y="2327619"/>
            <a:ext cx="0" cy="14401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4689244" y="2027175"/>
            <a:ext cx="0" cy="14401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4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-Si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249849"/>
              </p:ext>
            </p:extLst>
          </p:nvPr>
        </p:nvGraphicFramePr>
        <p:xfrm>
          <a:off x="2249716" y="1288194"/>
          <a:ext cx="6734628" cy="2699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4876">
                  <a:extLst>
                    <a:ext uri="{9D8B030D-6E8A-4147-A177-3AD203B41FA5}">
                      <a16:colId xmlns:a16="http://schemas.microsoft.com/office/drawing/2014/main" val="2568947699"/>
                    </a:ext>
                  </a:extLst>
                </a:gridCol>
                <a:gridCol w="2244876">
                  <a:extLst>
                    <a:ext uri="{9D8B030D-6E8A-4147-A177-3AD203B41FA5}">
                      <a16:colId xmlns:a16="http://schemas.microsoft.com/office/drawing/2014/main" val="2007055191"/>
                    </a:ext>
                  </a:extLst>
                </a:gridCol>
                <a:gridCol w="2244876">
                  <a:extLst>
                    <a:ext uri="{9D8B030D-6E8A-4147-A177-3AD203B41FA5}">
                      <a16:colId xmlns:a16="http://schemas.microsoft.com/office/drawing/2014/main" val="2690167699"/>
                    </a:ext>
                  </a:extLst>
                </a:gridCol>
              </a:tblGrid>
              <a:tr h="809844"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Or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Silicium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125944"/>
                  </a:ext>
                </a:extLst>
              </a:tr>
              <a:tr h="809844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Maille cristalline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Cubique</a:t>
                      </a:r>
                      <a:r>
                        <a:rPr lang="fr-FR" sz="2800" b="0" baseline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 face centrée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Cubique diamant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761030"/>
                  </a:ext>
                </a:extLst>
              </a:tr>
              <a:tr h="809844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Rayon</a:t>
                      </a:r>
                      <a:r>
                        <a:rPr lang="fr-FR" sz="2800" b="0" baseline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 atomique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144 pm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111 pm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863542"/>
                  </a:ext>
                </a:extLst>
              </a:tr>
            </a:tbl>
          </a:graphicData>
        </a:graphic>
      </p:graphicFrame>
      <p:pic>
        <p:nvPicPr>
          <p:cNvPr id="2050" name="Picture 2" descr="https://upload.wikimedia.org/wikipedia/commons/thumb/0/0a/Diamond_structure.gif/800px-Diamond_structur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142" y="3784651"/>
            <a:ext cx="4097799" cy="3073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ubique à faces centrées — Wikipé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246" y="4338349"/>
            <a:ext cx="2019754" cy="2356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necteur droit 61"/>
          <p:cNvCxnSpPr/>
          <p:nvPr/>
        </p:nvCxnSpPr>
        <p:spPr>
          <a:xfrm flipV="1">
            <a:off x="4239570" y="2412388"/>
            <a:ext cx="6673041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1045576" y="3918477"/>
            <a:ext cx="5758420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necteur droit 2"/>
          <p:cNvSpPr/>
          <p:nvPr/>
        </p:nvSpPr>
        <p:spPr>
          <a:xfrm flipV="1">
            <a:off x="697267" y="1959239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697267" y="6095409"/>
            <a:ext cx="5138430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2778" y="1714507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830532" y="5807139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818306" y="2015839"/>
            <a:ext cx="227270" cy="1902638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045576" y="3918477"/>
            <a:ext cx="696184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1742195" y="3918477"/>
            <a:ext cx="734054" cy="2022952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803996" y="1959239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803996" y="6095409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221545" y="1714507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3" name="Connecteur droit 12"/>
          <p:cNvSpPr/>
          <p:nvPr/>
        </p:nvSpPr>
        <p:spPr>
          <a:xfrm flipV="1">
            <a:off x="10896628" y="1962722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28068" y="6081432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0" name="Forme libre 19"/>
          <p:cNvSpPr/>
          <p:nvPr/>
        </p:nvSpPr>
        <p:spPr>
          <a:xfrm rot="2700000">
            <a:off x="6728838" y="3856208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4" name="Forme libre 23"/>
          <p:cNvSpPr/>
          <p:nvPr/>
        </p:nvSpPr>
        <p:spPr>
          <a:xfrm rot="2700000">
            <a:off x="10827276" y="2336711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6" name="Connecteur droit 35"/>
          <p:cNvSpPr/>
          <p:nvPr/>
        </p:nvSpPr>
        <p:spPr>
          <a:xfrm>
            <a:off x="4171216" y="1885658"/>
            <a:ext cx="68354" cy="524641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7" name="Connecteur droit 36"/>
          <p:cNvSpPr/>
          <p:nvPr/>
        </p:nvSpPr>
        <p:spPr>
          <a:xfrm flipH="1">
            <a:off x="4240005" y="2402462"/>
            <a:ext cx="462817" cy="0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8" name="Connecteur droit 37"/>
          <p:cNvSpPr/>
          <p:nvPr/>
        </p:nvSpPr>
        <p:spPr>
          <a:xfrm>
            <a:off x="4702387" y="2403331"/>
            <a:ext cx="1256768" cy="3538098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0684127" y="6081432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>
              <a:defRPr>
                <a:solidFill>
                  <a:srgbClr val="999999"/>
                </a:solidFill>
              </a:defRPr>
            </a:pPr>
            <a:r>
              <a:rPr lang="fr-FR" sz="3200" dirty="0">
                <a:solidFill>
                  <a:srgbClr val="0070C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Au-Si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912611" y="2197443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1414°C</a:t>
            </a:r>
            <a:endParaRPr lang="fr-FR" sz="2400" dirty="0">
              <a:solidFill>
                <a:srgbClr val="0070C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5725788" y="3473851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1064°C</a:t>
            </a:r>
            <a:endParaRPr lang="fr-FR" sz="24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11458073" y="5941429"/>
                <a:ext cx="53585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8073" y="5941429"/>
                <a:ext cx="53585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24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697267" y="1959239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697267" y="6095409"/>
            <a:ext cx="5138430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2778" y="1714507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830532" y="5807139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818306" y="2015839"/>
            <a:ext cx="227270" cy="1902638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045576" y="3918477"/>
            <a:ext cx="696184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1742195" y="3918477"/>
            <a:ext cx="734054" cy="2022952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803996" y="1959239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803996" y="6095409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221545" y="1714507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3" name="Connecteur droit 12"/>
          <p:cNvSpPr/>
          <p:nvPr/>
        </p:nvSpPr>
        <p:spPr>
          <a:xfrm flipV="1">
            <a:off x="10896628" y="1962722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28068" y="6081432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0" name="Forme libre 19"/>
          <p:cNvSpPr/>
          <p:nvPr/>
        </p:nvSpPr>
        <p:spPr>
          <a:xfrm rot="2700000">
            <a:off x="6728838" y="3856208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4" name="Forme libre 23"/>
          <p:cNvSpPr/>
          <p:nvPr/>
        </p:nvSpPr>
        <p:spPr>
          <a:xfrm rot="2700000">
            <a:off x="10827276" y="2336711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6" name="Connecteur droit 35"/>
          <p:cNvSpPr/>
          <p:nvPr/>
        </p:nvSpPr>
        <p:spPr>
          <a:xfrm>
            <a:off x="4171216" y="1885658"/>
            <a:ext cx="68354" cy="524641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7" name="Connecteur droit 36"/>
          <p:cNvSpPr/>
          <p:nvPr/>
        </p:nvSpPr>
        <p:spPr>
          <a:xfrm flipH="1">
            <a:off x="4240005" y="2402462"/>
            <a:ext cx="462817" cy="0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8" name="Connecteur droit 37"/>
          <p:cNvSpPr/>
          <p:nvPr/>
        </p:nvSpPr>
        <p:spPr>
          <a:xfrm>
            <a:off x="4702387" y="2403331"/>
            <a:ext cx="1256768" cy="3538098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0684127" y="6081432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>
              <a:defRPr>
                <a:solidFill>
                  <a:srgbClr val="999999"/>
                </a:solidFill>
              </a:defRPr>
            </a:pPr>
            <a:r>
              <a:rPr lang="fr-FR" sz="3200" dirty="0">
                <a:solidFill>
                  <a:srgbClr val="0070C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Au-Si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912611" y="2197443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1414°C</a:t>
            </a:r>
            <a:endParaRPr lang="fr-FR" sz="2400" dirty="0">
              <a:solidFill>
                <a:srgbClr val="0070C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5725788" y="3473851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1064°C</a:t>
            </a:r>
            <a:endParaRPr lang="fr-FR" sz="24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11458073" y="5941429"/>
                <a:ext cx="53585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8073" y="5941429"/>
                <a:ext cx="53585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Connecteur droit 29"/>
          <p:cNvSpPr/>
          <p:nvPr/>
        </p:nvSpPr>
        <p:spPr>
          <a:xfrm>
            <a:off x="1993849" y="2015839"/>
            <a:ext cx="338729" cy="2300581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 flipH="1" flipV="1">
            <a:off x="2332578" y="4316420"/>
            <a:ext cx="497648" cy="908216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2" name="Connecteur droit 31"/>
          <p:cNvSpPr/>
          <p:nvPr/>
        </p:nvSpPr>
        <p:spPr>
          <a:xfrm>
            <a:off x="2830660" y="5224636"/>
            <a:ext cx="434951" cy="0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3" name="Connecteur droit 32"/>
          <p:cNvSpPr/>
          <p:nvPr/>
        </p:nvSpPr>
        <p:spPr>
          <a:xfrm flipH="1" flipV="1">
            <a:off x="3265612" y="5224635"/>
            <a:ext cx="305204" cy="716793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256742" y="2903903"/>
            <a:ext cx="2665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Refroidissement du liquide</a:t>
            </a:r>
            <a:endParaRPr lang="fr-FR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6" name="Forme libre 45"/>
          <p:cNvSpPr/>
          <p:nvPr/>
        </p:nvSpPr>
        <p:spPr>
          <a:xfrm rot="2700000">
            <a:off x="2272098" y="4229712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437124" y="3891220"/>
            <a:ext cx="3575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Apparition du premier grain d’Au(s)</a:t>
            </a:r>
            <a:endParaRPr lang="fr-FR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2881760" y="4745287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Apparition du premier grain de Si(s)</a:t>
            </a:r>
            <a:endParaRPr lang="fr-FR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9" name="Forme libre 48"/>
          <p:cNvSpPr/>
          <p:nvPr/>
        </p:nvSpPr>
        <p:spPr>
          <a:xfrm rot="2700000">
            <a:off x="2739929" y="5139517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3505874" y="5368021"/>
            <a:ext cx="4150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Disparition de la dernière goutte de liquide</a:t>
            </a:r>
            <a:endParaRPr lang="fr-FR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1" name="Forme libre 50"/>
          <p:cNvSpPr/>
          <p:nvPr/>
        </p:nvSpPr>
        <p:spPr>
          <a:xfrm rot="2700000">
            <a:off x="3185187" y="5135513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17" grpId="0"/>
      <p:bldP spid="46" grpId="0" animBg="1"/>
      <p:bldP spid="47" grpId="0"/>
      <p:bldP spid="48" grpId="0"/>
      <p:bldP spid="49" grpId="0" animBg="1"/>
      <p:bldP spid="50" grpId="0"/>
      <p:bldP spid="5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697267" y="1959239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697267" y="6095409"/>
            <a:ext cx="5138430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2778" y="1714507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830532" y="5807139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818306" y="2015839"/>
            <a:ext cx="227270" cy="1902638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045576" y="3918477"/>
            <a:ext cx="696184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1742195" y="3918477"/>
            <a:ext cx="734054" cy="2022952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803996" y="1959239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803996" y="6095409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221545" y="1714507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3" name="Connecteur droit 12"/>
          <p:cNvSpPr/>
          <p:nvPr/>
        </p:nvSpPr>
        <p:spPr>
          <a:xfrm flipV="1">
            <a:off x="10896628" y="1962722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28068" y="6081432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0" name="Forme libre 19"/>
          <p:cNvSpPr/>
          <p:nvPr/>
        </p:nvSpPr>
        <p:spPr>
          <a:xfrm rot="2700000">
            <a:off x="6728838" y="3856208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4" name="Forme libre 23"/>
          <p:cNvSpPr/>
          <p:nvPr/>
        </p:nvSpPr>
        <p:spPr>
          <a:xfrm rot="2700000">
            <a:off x="10827276" y="2336711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6" name="Connecteur droit 35"/>
          <p:cNvSpPr/>
          <p:nvPr/>
        </p:nvSpPr>
        <p:spPr>
          <a:xfrm>
            <a:off x="4171216" y="1885658"/>
            <a:ext cx="68354" cy="524641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7" name="Connecteur droit 36"/>
          <p:cNvSpPr/>
          <p:nvPr/>
        </p:nvSpPr>
        <p:spPr>
          <a:xfrm flipH="1">
            <a:off x="4240005" y="2402462"/>
            <a:ext cx="462817" cy="0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8" name="Connecteur droit 37"/>
          <p:cNvSpPr/>
          <p:nvPr/>
        </p:nvSpPr>
        <p:spPr>
          <a:xfrm>
            <a:off x="4702387" y="2403331"/>
            <a:ext cx="1256768" cy="3538098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0684127" y="6081432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>
              <a:defRPr>
                <a:solidFill>
                  <a:srgbClr val="999999"/>
                </a:solidFill>
              </a:defRPr>
            </a:pPr>
            <a:r>
              <a:rPr lang="fr-FR" sz="3200" dirty="0">
                <a:solidFill>
                  <a:srgbClr val="0070C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Au-Si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912611" y="2197443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1414°C</a:t>
            </a:r>
            <a:endParaRPr lang="fr-FR" sz="2400" dirty="0">
              <a:solidFill>
                <a:srgbClr val="0070C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5725788" y="3473851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1064°C</a:t>
            </a:r>
            <a:endParaRPr lang="fr-FR" sz="24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11458073" y="5941429"/>
                <a:ext cx="53585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8073" y="5941429"/>
                <a:ext cx="53585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cteur droit 25"/>
          <p:cNvCxnSpPr/>
          <p:nvPr/>
        </p:nvCxnSpPr>
        <p:spPr>
          <a:xfrm flipV="1">
            <a:off x="2830226" y="5213316"/>
            <a:ext cx="8280000" cy="72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orme libre 26"/>
          <p:cNvSpPr/>
          <p:nvPr/>
        </p:nvSpPr>
        <p:spPr>
          <a:xfrm rot="2700000">
            <a:off x="7368846" y="4233543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8" name="Forme libre 27"/>
          <p:cNvSpPr/>
          <p:nvPr/>
        </p:nvSpPr>
        <p:spPr>
          <a:xfrm rot="2700000">
            <a:off x="7368846" y="5126809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>
            <a:off x="1993849" y="2015839"/>
            <a:ext cx="338729" cy="2300581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 flipH="1" flipV="1">
            <a:off x="2332578" y="4316420"/>
            <a:ext cx="497648" cy="908216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2" name="Connecteur droit 31"/>
          <p:cNvSpPr/>
          <p:nvPr/>
        </p:nvSpPr>
        <p:spPr>
          <a:xfrm>
            <a:off x="2830660" y="5224636"/>
            <a:ext cx="434951" cy="0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3" name="Connecteur droit 32"/>
          <p:cNvSpPr/>
          <p:nvPr/>
        </p:nvSpPr>
        <p:spPr>
          <a:xfrm flipH="1" flipV="1">
            <a:off x="3265612" y="5224635"/>
            <a:ext cx="305204" cy="716793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cxnSp>
        <p:nvCxnSpPr>
          <p:cNvPr id="41" name="Connecteur droit 40"/>
          <p:cNvCxnSpPr/>
          <p:nvPr/>
        </p:nvCxnSpPr>
        <p:spPr>
          <a:xfrm flipV="1">
            <a:off x="2332578" y="4313239"/>
            <a:ext cx="5121603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10352730" y="4894099"/>
                <a:ext cx="162845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sub>
                      </m:sSub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=363°</m:t>
                      </m:r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2730" y="4894099"/>
                <a:ext cx="1628458" cy="369332"/>
              </a:xfrm>
              <a:prstGeom prst="rect">
                <a:avLst/>
              </a:prstGeom>
              <a:blipFill>
                <a:blip r:embed="rId4"/>
                <a:stretch>
                  <a:fillRect l="-2247" t="-3333" r="-2996"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5577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697267" y="1959239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697267" y="6095409"/>
            <a:ext cx="5138430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2778" y="1714507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830532" y="5807139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818306" y="2015839"/>
            <a:ext cx="227270" cy="1902638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045576" y="3918477"/>
            <a:ext cx="696184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1742195" y="3918477"/>
            <a:ext cx="734054" cy="2022952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803996" y="1959239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803996" y="6095409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221545" y="1714507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3" name="Connecteur droit 12"/>
          <p:cNvSpPr/>
          <p:nvPr/>
        </p:nvSpPr>
        <p:spPr>
          <a:xfrm flipV="1">
            <a:off x="10896628" y="1962722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28068" y="6081432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0" name="Forme libre 19"/>
          <p:cNvSpPr/>
          <p:nvPr/>
        </p:nvSpPr>
        <p:spPr>
          <a:xfrm rot="2700000">
            <a:off x="6728838" y="3856208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4" name="Forme libre 23"/>
          <p:cNvSpPr/>
          <p:nvPr/>
        </p:nvSpPr>
        <p:spPr>
          <a:xfrm rot="2700000">
            <a:off x="10827276" y="2336711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6" name="Connecteur droit 35"/>
          <p:cNvSpPr/>
          <p:nvPr/>
        </p:nvSpPr>
        <p:spPr>
          <a:xfrm>
            <a:off x="4171216" y="1885658"/>
            <a:ext cx="68354" cy="524641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7" name="Connecteur droit 36"/>
          <p:cNvSpPr/>
          <p:nvPr/>
        </p:nvSpPr>
        <p:spPr>
          <a:xfrm flipH="1">
            <a:off x="4240005" y="2402462"/>
            <a:ext cx="462817" cy="0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8" name="Connecteur droit 37"/>
          <p:cNvSpPr/>
          <p:nvPr/>
        </p:nvSpPr>
        <p:spPr>
          <a:xfrm>
            <a:off x="4702387" y="2403331"/>
            <a:ext cx="1256768" cy="3538098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0684127" y="6081432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>
              <a:defRPr>
                <a:solidFill>
                  <a:srgbClr val="999999"/>
                </a:solidFill>
              </a:defRPr>
            </a:pPr>
            <a:r>
              <a:rPr lang="fr-FR" sz="3200" dirty="0">
                <a:solidFill>
                  <a:srgbClr val="0070C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Au-Si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912611" y="2197443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1414°C</a:t>
            </a:r>
            <a:endParaRPr lang="fr-FR" sz="2400" dirty="0">
              <a:solidFill>
                <a:srgbClr val="0070C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5725788" y="3473851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1064°C</a:t>
            </a:r>
            <a:endParaRPr lang="fr-FR" sz="24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11458073" y="5941429"/>
                <a:ext cx="53585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8073" y="5941429"/>
                <a:ext cx="53585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cteur droit 25"/>
          <p:cNvCxnSpPr/>
          <p:nvPr/>
        </p:nvCxnSpPr>
        <p:spPr>
          <a:xfrm flipV="1">
            <a:off x="2830226" y="5213316"/>
            <a:ext cx="8280000" cy="72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orme libre 26"/>
          <p:cNvSpPr/>
          <p:nvPr/>
        </p:nvSpPr>
        <p:spPr>
          <a:xfrm rot="2700000">
            <a:off x="7368846" y="4233543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8" name="Forme libre 27"/>
          <p:cNvSpPr/>
          <p:nvPr/>
        </p:nvSpPr>
        <p:spPr>
          <a:xfrm rot="2700000">
            <a:off x="7368846" y="5126809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9" name="Forme libre 28"/>
          <p:cNvSpPr/>
          <p:nvPr/>
        </p:nvSpPr>
        <p:spPr>
          <a:xfrm rot="2700000">
            <a:off x="9502239" y="2997045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>
            <a:off x="1993849" y="2015839"/>
            <a:ext cx="338729" cy="2300581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 flipH="1" flipV="1">
            <a:off x="2332578" y="4316420"/>
            <a:ext cx="497648" cy="908216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2" name="Connecteur droit 31"/>
          <p:cNvSpPr/>
          <p:nvPr/>
        </p:nvSpPr>
        <p:spPr>
          <a:xfrm>
            <a:off x="2830660" y="5224636"/>
            <a:ext cx="434951" cy="0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3" name="Connecteur droit 32"/>
          <p:cNvSpPr/>
          <p:nvPr/>
        </p:nvSpPr>
        <p:spPr>
          <a:xfrm flipH="1" flipV="1">
            <a:off x="3265612" y="5224635"/>
            <a:ext cx="305204" cy="716793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4" name="Connecteur droit 33"/>
          <p:cNvSpPr/>
          <p:nvPr/>
        </p:nvSpPr>
        <p:spPr>
          <a:xfrm>
            <a:off x="3561239" y="1885223"/>
            <a:ext cx="176331" cy="1196877"/>
          </a:xfrm>
          <a:prstGeom prst="line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5" name="Connecteur droit 34"/>
          <p:cNvSpPr/>
          <p:nvPr/>
        </p:nvSpPr>
        <p:spPr>
          <a:xfrm flipH="1" flipV="1">
            <a:off x="3738006" y="3082535"/>
            <a:ext cx="833765" cy="2142101"/>
          </a:xfrm>
          <a:prstGeom prst="line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9" name="Connecteur droit 38"/>
          <p:cNvSpPr/>
          <p:nvPr/>
        </p:nvSpPr>
        <p:spPr>
          <a:xfrm>
            <a:off x="4572206" y="5224636"/>
            <a:ext cx="434951" cy="0"/>
          </a:xfrm>
          <a:prstGeom prst="line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0" name="Connecteur droit 39"/>
          <p:cNvSpPr/>
          <p:nvPr/>
        </p:nvSpPr>
        <p:spPr>
          <a:xfrm flipH="1" flipV="1">
            <a:off x="5007592" y="5224636"/>
            <a:ext cx="261496" cy="704466"/>
          </a:xfrm>
          <a:prstGeom prst="line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cxnSp>
        <p:nvCxnSpPr>
          <p:cNvPr id="41" name="Connecteur droit 40"/>
          <p:cNvCxnSpPr/>
          <p:nvPr/>
        </p:nvCxnSpPr>
        <p:spPr>
          <a:xfrm flipV="1">
            <a:off x="2332578" y="4313239"/>
            <a:ext cx="5121603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3737570" y="3077746"/>
            <a:ext cx="5758420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orme libre 44"/>
          <p:cNvSpPr/>
          <p:nvPr/>
        </p:nvSpPr>
        <p:spPr>
          <a:xfrm rot="2700000">
            <a:off x="9502239" y="51333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10352730" y="4894099"/>
                <a:ext cx="162845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sub>
                      </m:sSub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=363°</m:t>
                      </m:r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2730" y="4894099"/>
                <a:ext cx="1628458" cy="369332"/>
              </a:xfrm>
              <a:prstGeom prst="rect">
                <a:avLst/>
              </a:prstGeom>
              <a:blipFill>
                <a:blip r:embed="rId4"/>
                <a:stretch>
                  <a:fillRect l="-2247" t="-3333" r="-2996"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3072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697267" y="1959239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697267" y="6095409"/>
            <a:ext cx="5138430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2778" y="1714507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830532" y="5807139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818306" y="2015839"/>
            <a:ext cx="227270" cy="1902638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045576" y="3918477"/>
            <a:ext cx="696184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1742195" y="3918477"/>
            <a:ext cx="734054" cy="2022952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803996" y="1959239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803996" y="6095409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221545" y="1714507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3" name="Connecteur droit 12"/>
          <p:cNvSpPr/>
          <p:nvPr/>
        </p:nvSpPr>
        <p:spPr>
          <a:xfrm flipV="1">
            <a:off x="10896628" y="1962722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28068" y="6081432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0" name="Forme libre 19"/>
          <p:cNvSpPr/>
          <p:nvPr/>
        </p:nvSpPr>
        <p:spPr>
          <a:xfrm rot="2700000">
            <a:off x="6728838" y="3856208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4" name="Forme libre 23"/>
          <p:cNvSpPr/>
          <p:nvPr/>
        </p:nvSpPr>
        <p:spPr>
          <a:xfrm rot="2700000">
            <a:off x="10827276" y="2336711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6" name="Connecteur droit 35"/>
          <p:cNvSpPr/>
          <p:nvPr/>
        </p:nvSpPr>
        <p:spPr>
          <a:xfrm>
            <a:off x="4171216" y="1885658"/>
            <a:ext cx="68354" cy="524641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7" name="Connecteur droit 36"/>
          <p:cNvSpPr/>
          <p:nvPr/>
        </p:nvSpPr>
        <p:spPr>
          <a:xfrm flipH="1">
            <a:off x="4240005" y="2402462"/>
            <a:ext cx="462817" cy="0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8" name="Connecteur droit 37"/>
          <p:cNvSpPr/>
          <p:nvPr/>
        </p:nvSpPr>
        <p:spPr>
          <a:xfrm>
            <a:off x="4702387" y="2403331"/>
            <a:ext cx="1256768" cy="3538098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0684127" y="6081432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>
              <a:defRPr>
                <a:solidFill>
                  <a:srgbClr val="999999"/>
                </a:solidFill>
              </a:defRPr>
            </a:pPr>
            <a:r>
              <a:rPr lang="fr-FR" sz="3200" dirty="0">
                <a:solidFill>
                  <a:srgbClr val="0070C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Au-Si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912611" y="2197443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1414°C</a:t>
            </a:r>
            <a:endParaRPr lang="fr-FR" sz="2400" dirty="0">
              <a:solidFill>
                <a:srgbClr val="0070C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5725788" y="3473851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1064°C</a:t>
            </a:r>
            <a:endParaRPr lang="fr-FR" sz="24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11458073" y="5941429"/>
                <a:ext cx="53585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8073" y="5941429"/>
                <a:ext cx="53585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cteur droit 25"/>
          <p:cNvCxnSpPr/>
          <p:nvPr/>
        </p:nvCxnSpPr>
        <p:spPr>
          <a:xfrm flipV="1">
            <a:off x="2830226" y="5213316"/>
            <a:ext cx="8280000" cy="72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orme libre 26"/>
          <p:cNvSpPr/>
          <p:nvPr/>
        </p:nvSpPr>
        <p:spPr>
          <a:xfrm rot="2700000">
            <a:off x="7368846" y="4233543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8" name="Forme libre 27"/>
          <p:cNvSpPr/>
          <p:nvPr/>
        </p:nvSpPr>
        <p:spPr>
          <a:xfrm rot="2700000">
            <a:off x="7368846" y="5126809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9" name="Forme libre 28"/>
          <p:cNvSpPr/>
          <p:nvPr/>
        </p:nvSpPr>
        <p:spPr>
          <a:xfrm rot="2700000">
            <a:off x="9502239" y="2997045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>
            <a:off x="1993849" y="2015839"/>
            <a:ext cx="338729" cy="2300581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 flipH="1" flipV="1">
            <a:off x="2332578" y="4316420"/>
            <a:ext cx="497648" cy="908216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2" name="Connecteur droit 31"/>
          <p:cNvSpPr/>
          <p:nvPr/>
        </p:nvSpPr>
        <p:spPr>
          <a:xfrm>
            <a:off x="2830660" y="5224636"/>
            <a:ext cx="434951" cy="0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3" name="Connecteur droit 32"/>
          <p:cNvSpPr/>
          <p:nvPr/>
        </p:nvSpPr>
        <p:spPr>
          <a:xfrm flipH="1" flipV="1">
            <a:off x="3265612" y="5224635"/>
            <a:ext cx="305204" cy="716793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4" name="Connecteur droit 33"/>
          <p:cNvSpPr/>
          <p:nvPr/>
        </p:nvSpPr>
        <p:spPr>
          <a:xfrm>
            <a:off x="3561239" y="1885223"/>
            <a:ext cx="176331" cy="1196877"/>
          </a:xfrm>
          <a:prstGeom prst="line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5" name="Connecteur droit 34"/>
          <p:cNvSpPr/>
          <p:nvPr/>
        </p:nvSpPr>
        <p:spPr>
          <a:xfrm flipH="1" flipV="1">
            <a:off x="3738006" y="3082535"/>
            <a:ext cx="833765" cy="2142101"/>
          </a:xfrm>
          <a:prstGeom prst="line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9" name="Connecteur droit 38"/>
          <p:cNvSpPr/>
          <p:nvPr/>
        </p:nvSpPr>
        <p:spPr>
          <a:xfrm>
            <a:off x="4572206" y="5224636"/>
            <a:ext cx="434951" cy="0"/>
          </a:xfrm>
          <a:prstGeom prst="line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0" name="Connecteur droit 39"/>
          <p:cNvSpPr/>
          <p:nvPr/>
        </p:nvSpPr>
        <p:spPr>
          <a:xfrm flipH="1" flipV="1">
            <a:off x="5007592" y="5224636"/>
            <a:ext cx="261496" cy="704466"/>
          </a:xfrm>
          <a:prstGeom prst="line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5" name="Forme libre 44"/>
          <p:cNvSpPr/>
          <p:nvPr/>
        </p:nvSpPr>
        <p:spPr>
          <a:xfrm rot="2700000">
            <a:off x="9502239" y="51333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10352730" y="4894099"/>
                <a:ext cx="162845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sub>
                      </m:sSub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=363°</m:t>
                      </m:r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2730" y="4894099"/>
                <a:ext cx="1628458" cy="369332"/>
              </a:xfrm>
              <a:prstGeom prst="rect">
                <a:avLst/>
              </a:prstGeom>
              <a:blipFill>
                <a:blip r:embed="rId4"/>
                <a:stretch>
                  <a:fillRect l="-2247" t="-3333" r="-2996"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Forme libre 45"/>
          <p:cNvSpPr/>
          <p:nvPr/>
        </p:nvSpPr>
        <p:spPr>
          <a:xfrm rot="2700000">
            <a:off x="8065464" y="51333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7030A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7" name="Connecteur droit 46"/>
          <p:cNvSpPr/>
          <p:nvPr/>
        </p:nvSpPr>
        <p:spPr>
          <a:xfrm>
            <a:off x="3038776" y="2015839"/>
            <a:ext cx="491115" cy="3200090"/>
          </a:xfrm>
          <a:prstGeom prst="line">
            <a:avLst/>
          </a:prstGeom>
          <a:noFill/>
          <a:ln w="28575">
            <a:solidFill>
              <a:srgbClr val="7030A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8" name="Connecteur droit 47"/>
          <p:cNvSpPr/>
          <p:nvPr/>
        </p:nvSpPr>
        <p:spPr>
          <a:xfrm flipH="1">
            <a:off x="3529890" y="5213316"/>
            <a:ext cx="525077" cy="2612"/>
          </a:xfrm>
          <a:prstGeom prst="line">
            <a:avLst/>
          </a:prstGeom>
          <a:noFill/>
          <a:ln w="28575">
            <a:solidFill>
              <a:srgbClr val="7030A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9" name="Connecteur droit 48"/>
          <p:cNvSpPr/>
          <p:nvPr/>
        </p:nvSpPr>
        <p:spPr>
          <a:xfrm>
            <a:off x="4054967" y="5213316"/>
            <a:ext cx="406360" cy="882092"/>
          </a:xfrm>
          <a:prstGeom prst="line">
            <a:avLst/>
          </a:prstGeom>
          <a:noFill/>
          <a:ln w="28575">
            <a:solidFill>
              <a:srgbClr val="7030A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03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Arc 54"/>
          <p:cNvSpPr/>
          <p:nvPr/>
        </p:nvSpPr>
        <p:spPr>
          <a:xfrm>
            <a:off x="8098801" y="2336640"/>
            <a:ext cx="7354445" cy="6867667"/>
          </a:xfrm>
          <a:prstGeom prst="arc">
            <a:avLst>
              <a:gd name="adj1" fmla="val 11312530"/>
              <a:gd name="adj2" fmla="val 15260131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Arc 55"/>
          <p:cNvSpPr/>
          <p:nvPr/>
        </p:nvSpPr>
        <p:spPr>
          <a:xfrm>
            <a:off x="3536424" y="3783364"/>
            <a:ext cx="4599097" cy="3482681"/>
          </a:xfrm>
          <a:prstGeom prst="arc">
            <a:avLst>
              <a:gd name="adj1" fmla="val 18156455"/>
              <a:gd name="adj2" fmla="val 21101564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7" name="Connecteur droit 56"/>
          <p:cNvCxnSpPr/>
          <p:nvPr/>
        </p:nvCxnSpPr>
        <p:spPr>
          <a:xfrm>
            <a:off x="6803996" y="5210122"/>
            <a:ext cx="4092632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10910326" y="2361488"/>
            <a:ext cx="0" cy="2848634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6826402" y="4001360"/>
            <a:ext cx="0" cy="1228545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necteur droit 2"/>
          <p:cNvSpPr/>
          <p:nvPr/>
        </p:nvSpPr>
        <p:spPr>
          <a:xfrm flipV="1">
            <a:off x="697267" y="1959239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697267" y="6095409"/>
            <a:ext cx="5138430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2778" y="1714507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830532" y="5807139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818306" y="2015839"/>
            <a:ext cx="227270" cy="1902638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045576" y="3918477"/>
            <a:ext cx="696184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1742195" y="3918477"/>
            <a:ext cx="734054" cy="2022952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803996" y="1959239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803996" y="6095409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221545" y="1714507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3" name="Connecteur droit 12"/>
          <p:cNvSpPr/>
          <p:nvPr/>
        </p:nvSpPr>
        <p:spPr>
          <a:xfrm flipV="1">
            <a:off x="10896628" y="1962722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28068" y="6081432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0" name="Forme libre 19"/>
          <p:cNvSpPr/>
          <p:nvPr/>
        </p:nvSpPr>
        <p:spPr>
          <a:xfrm rot="2700000">
            <a:off x="6728838" y="3856208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4" name="Forme libre 23"/>
          <p:cNvSpPr/>
          <p:nvPr/>
        </p:nvSpPr>
        <p:spPr>
          <a:xfrm rot="2700000">
            <a:off x="10827276" y="2336711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6" name="Connecteur droit 35"/>
          <p:cNvSpPr/>
          <p:nvPr/>
        </p:nvSpPr>
        <p:spPr>
          <a:xfrm>
            <a:off x="4171216" y="1885658"/>
            <a:ext cx="68354" cy="524641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7" name="Connecteur droit 36"/>
          <p:cNvSpPr/>
          <p:nvPr/>
        </p:nvSpPr>
        <p:spPr>
          <a:xfrm flipH="1">
            <a:off x="4240005" y="2402462"/>
            <a:ext cx="462817" cy="0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8" name="Connecteur droit 37"/>
          <p:cNvSpPr/>
          <p:nvPr/>
        </p:nvSpPr>
        <p:spPr>
          <a:xfrm>
            <a:off x="4702387" y="2403331"/>
            <a:ext cx="1256768" cy="3538098"/>
          </a:xfrm>
          <a:prstGeom prst="line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0684127" y="6081432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>
              <a:defRPr>
                <a:solidFill>
                  <a:srgbClr val="999999"/>
                </a:solidFill>
              </a:defRPr>
            </a:pPr>
            <a:r>
              <a:rPr lang="fr-FR" sz="3200" dirty="0">
                <a:solidFill>
                  <a:srgbClr val="0070C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Au-Si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912611" y="2197443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1414°C</a:t>
            </a:r>
            <a:endParaRPr lang="fr-FR" sz="2400" dirty="0">
              <a:solidFill>
                <a:srgbClr val="0070C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5725788" y="3473851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1064°C</a:t>
            </a:r>
            <a:endParaRPr lang="fr-FR" sz="24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11458073" y="5941429"/>
                <a:ext cx="53585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8073" y="5941429"/>
                <a:ext cx="53585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Forme libre 26"/>
          <p:cNvSpPr/>
          <p:nvPr/>
        </p:nvSpPr>
        <p:spPr>
          <a:xfrm rot="2700000">
            <a:off x="7368846" y="4233543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8" name="Forme libre 27"/>
          <p:cNvSpPr/>
          <p:nvPr/>
        </p:nvSpPr>
        <p:spPr>
          <a:xfrm rot="2700000">
            <a:off x="7368846" y="5126809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29" name="Forme libre 28"/>
          <p:cNvSpPr/>
          <p:nvPr/>
        </p:nvSpPr>
        <p:spPr>
          <a:xfrm rot="2700000">
            <a:off x="9502239" y="2997045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0" name="Connecteur droit 29"/>
          <p:cNvSpPr/>
          <p:nvPr/>
        </p:nvSpPr>
        <p:spPr>
          <a:xfrm>
            <a:off x="1993849" y="2015839"/>
            <a:ext cx="338729" cy="2300581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1" name="Connecteur droit 30"/>
          <p:cNvSpPr/>
          <p:nvPr/>
        </p:nvSpPr>
        <p:spPr>
          <a:xfrm flipH="1" flipV="1">
            <a:off x="2332578" y="4316420"/>
            <a:ext cx="497648" cy="908216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2" name="Connecteur droit 31"/>
          <p:cNvSpPr/>
          <p:nvPr/>
        </p:nvSpPr>
        <p:spPr>
          <a:xfrm>
            <a:off x="2830660" y="5224636"/>
            <a:ext cx="434951" cy="0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3" name="Connecteur droit 32"/>
          <p:cNvSpPr/>
          <p:nvPr/>
        </p:nvSpPr>
        <p:spPr>
          <a:xfrm flipH="1" flipV="1">
            <a:off x="3265612" y="5224635"/>
            <a:ext cx="305204" cy="716793"/>
          </a:xfrm>
          <a:prstGeom prst="line">
            <a:avLst/>
          </a:prstGeom>
          <a:noFill/>
          <a:ln w="28575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4" name="Connecteur droit 33"/>
          <p:cNvSpPr/>
          <p:nvPr/>
        </p:nvSpPr>
        <p:spPr>
          <a:xfrm>
            <a:off x="3561239" y="1885223"/>
            <a:ext cx="176331" cy="1196877"/>
          </a:xfrm>
          <a:prstGeom prst="line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5" name="Connecteur droit 34"/>
          <p:cNvSpPr/>
          <p:nvPr/>
        </p:nvSpPr>
        <p:spPr>
          <a:xfrm flipH="1" flipV="1">
            <a:off x="3738006" y="3082535"/>
            <a:ext cx="833765" cy="2142101"/>
          </a:xfrm>
          <a:prstGeom prst="line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39" name="Connecteur droit 38"/>
          <p:cNvSpPr/>
          <p:nvPr/>
        </p:nvSpPr>
        <p:spPr>
          <a:xfrm>
            <a:off x="4572206" y="5224636"/>
            <a:ext cx="434951" cy="0"/>
          </a:xfrm>
          <a:prstGeom prst="line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0" name="Connecteur droit 39"/>
          <p:cNvSpPr/>
          <p:nvPr/>
        </p:nvSpPr>
        <p:spPr>
          <a:xfrm flipH="1" flipV="1">
            <a:off x="5007592" y="5224636"/>
            <a:ext cx="261496" cy="704466"/>
          </a:xfrm>
          <a:prstGeom prst="line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5" name="Forme libre 44"/>
          <p:cNvSpPr/>
          <p:nvPr/>
        </p:nvSpPr>
        <p:spPr>
          <a:xfrm rot="2700000">
            <a:off x="9502239" y="51333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10352730" y="4894099"/>
                <a:ext cx="162845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sub>
                      </m:sSub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=363°</m:t>
                      </m:r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2730" y="4894099"/>
                <a:ext cx="1628458" cy="369332"/>
              </a:xfrm>
              <a:prstGeom prst="rect">
                <a:avLst/>
              </a:prstGeom>
              <a:blipFill>
                <a:blip r:embed="rId4"/>
                <a:stretch>
                  <a:fillRect l="-2247" t="-3333" r="-2996"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Forme libre 45"/>
          <p:cNvSpPr/>
          <p:nvPr/>
        </p:nvSpPr>
        <p:spPr>
          <a:xfrm rot="2700000">
            <a:off x="8065464" y="5133340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7030A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7" name="Connecteur droit 46"/>
          <p:cNvSpPr/>
          <p:nvPr/>
        </p:nvSpPr>
        <p:spPr>
          <a:xfrm>
            <a:off x="3038776" y="2015839"/>
            <a:ext cx="491115" cy="3200090"/>
          </a:xfrm>
          <a:prstGeom prst="line">
            <a:avLst/>
          </a:prstGeom>
          <a:noFill/>
          <a:ln w="28575">
            <a:solidFill>
              <a:srgbClr val="7030A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8" name="Connecteur droit 47"/>
          <p:cNvSpPr/>
          <p:nvPr/>
        </p:nvSpPr>
        <p:spPr>
          <a:xfrm flipH="1">
            <a:off x="3529890" y="5213316"/>
            <a:ext cx="525077" cy="2612"/>
          </a:xfrm>
          <a:prstGeom prst="line">
            <a:avLst/>
          </a:prstGeom>
          <a:noFill/>
          <a:ln w="28575">
            <a:solidFill>
              <a:srgbClr val="7030A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9" name="Connecteur droit 48"/>
          <p:cNvSpPr/>
          <p:nvPr/>
        </p:nvSpPr>
        <p:spPr>
          <a:xfrm>
            <a:off x="4054967" y="5213316"/>
            <a:ext cx="406360" cy="882092"/>
          </a:xfrm>
          <a:prstGeom prst="line">
            <a:avLst/>
          </a:prstGeom>
          <a:noFill/>
          <a:ln w="28575">
            <a:solidFill>
              <a:srgbClr val="7030A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616833" y="2330755"/>
            <a:ext cx="2505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B0F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liquide</a:t>
            </a:r>
            <a:endParaRPr lang="fr-FR" sz="2400" dirty="0">
              <a:solidFill>
                <a:srgbClr val="00B0F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7867951" y="5580436"/>
            <a:ext cx="2505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B0F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Au(s) + Si(s)</a:t>
            </a:r>
            <a:endParaRPr lang="fr-FR" sz="2400" dirty="0">
              <a:solidFill>
                <a:srgbClr val="00B0F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8869740" y="4242412"/>
            <a:ext cx="2505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B0F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liquide + Si(s)</a:t>
            </a:r>
            <a:endParaRPr lang="fr-FR" sz="2400" dirty="0">
              <a:solidFill>
                <a:srgbClr val="00B0F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6916467" y="4355029"/>
            <a:ext cx="14072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B0F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 + </a:t>
            </a:r>
          </a:p>
          <a:p>
            <a:r>
              <a:rPr lang="fr-FR" sz="2400" dirty="0" smtClean="0">
                <a:solidFill>
                  <a:srgbClr val="00B0F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Au(s)</a:t>
            </a:r>
            <a:endParaRPr lang="fr-FR" sz="2400" dirty="0">
              <a:solidFill>
                <a:srgbClr val="00B0F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634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62" grpId="0"/>
      <p:bldP spid="63" grpId="0"/>
      <p:bldP spid="6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rc 16"/>
          <p:cNvSpPr/>
          <p:nvPr/>
        </p:nvSpPr>
        <p:spPr>
          <a:xfrm>
            <a:off x="3718531" y="2336640"/>
            <a:ext cx="7354445" cy="6867667"/>
          </a:xfrm>
          <a:prstGeom prst="arc">
            <a:avLst>
              <a:gd name="adj1" fmla="val 11312530"/>
              <a:gd name="adj2" fmla="val 15316083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rc 15"/>
          <p:cNvSpPr/>
          <p:nvPr/>
        </p:nvSpPr>
        <p:spPr>
          <a:xfrm>
            <a:off x="-843846" y="3783364"/>
            <a:ext cx="4599097" cy="3482681"/>
          </a:xfrm>
          <a:prstGeom prst="arc">
            <a:avLst>
              <a:gd name="adj1" fmla="val 18069442"/>
              <a:gd name="adj2" fmla="val 21101564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2423726" y="5210122"/>
            <a:ext cx="4106330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necteur droit 9"/>
          <p:cNvSpPr/>
          <p:nvPr/>
        </p:nvSpPr>
        <p:spPr>
          <a:xfrm flipV="1">
            <a:off x="2423726" y="1959239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2423726" y="6095409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841275" y="1714507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3" name="Connecteur droit 12"/>
          <p:cNvSpPr/>
          <p:nvPr/>
        </p:nvSpPr>
        <p:spPr>
          <a:xfrm flipV="1">
            <a:off x="6516358" y="1962722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247798" y="6081432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53" name="Rectangle 52"/>
          <p:cNvSpPr/>
          <p:nvPr/>
        </p:nvSpPr>
        <p:spPr>
          <a:xfrm>
            <a:off x="0" y="-88196"/>
            <a:ext cx="12192000" cy="146911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Etat diphasé liquide-solide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6530056" y="2361488"/>
            <a:ext cx="0" cy="2848634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2446132" y="4001360"/>
            <a:ext cx="0" cy="1228545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2600161" y="5303591"/>
            <a:ext cx="120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2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solidus</a:t>
            </a:r>
            <a:endParaRPr lang="fr-FR" sz="2800" dirty="0">
              <a:solidFill>
                <a:schemeClr val="accent2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/>
              <p:cNvSpPr txBox="1"/>
              <p:nvPr/>
            </p:nvSpPr>
            <p:spPr>
              <a:xfrm>
                <a:off x="4894817" y="6164486"/>
                <a:ext cx="762981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4" name="ZoneText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4817" y="6164486"/>
                <a:ext cx="762981" cy="741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Connecteur droit 44"/>
          <p:cNvCxnSpPr/>
          <p:nvPr/>
        </p:nvCxnSpPr>
        <p:spPr>
          <a:xfrm flipH="1" flipV="1">
            <a:off x="5276307" y="4357973"/>
            <a:ext cx="1" cy="19800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H="1" flipV="1">
            <a:off x="4135572" y="4347193"/>
            <a:ext cx="23040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orme libre 46"/>
          <p:cNvSpPr/>
          <p:nvPr/>
        </p:nvSpPr>
        <p:spPr>
          <a:xfrm rot="2700000">
            <a:off x="3981504" y="4247561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8" name="Forme libre 47"/>
          <p:cNvSpPr/>
          <p:nvPr/>
        </p:nvSpPr>
        <p:spPr>
          <a:xfrm rot="2700000">
            <a:off x="6412647" y="4254818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4995576" y="3804164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</a:t>
            </a:r>
            <a:endParaRPr lang="fr-FR" sz="36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051008" y="3783364"/>
            <a:ext cx="41069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rgbClr val="9BAFB5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3606460" y="3820004"/>
            <a:ext cx="43954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4CAE7B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</a:t>
            </a:r>
            <a:endParaRPr lang="fr-FR" sz="3600" dirty="0">
              <a:solidFill>
                <a:srgbClr val="4CAE7B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4" name="Connecteur droit 53"/>
          <p:cNvCxnSpPr/>
          <p:nvPr/>
        </p:nvCxnSpPr>
        <p:spPr>
          <a:xfrm flipH="1" flipV="1">
            <a:off x="4075170" y="4329401"/>
            <a:ext cx="1" cy="1980000"/>
          </a:xfrm>
          <a:prstGeom prst="line">
            <a:avLst/>
          </a:prstGeom>
          <a:ln w="28575">
            <a:solidFill>
              <a:srgbClr val="4CAE7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 flipH="1" flipV="1">
            <a:off x="6505718" y="4336010"/>
            <a:ext cx="1" cy="1980000"/>
          </a:xfrm>
          <a:prstGeom prst="line">
            <a:avLst/>
          </a:prstGeom>
          <a:ln w="28575">
            <a:solidFill>
              <a:srgbClr val="9BAFB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ZoneTexte 55"/>
              <p:cNvSpPr txBox="1"/>
              <p:nvPr/>
            </p:nvSpPr>
            <p:spPr>
              <a:xfrm>
                <a:off x="6237022" y="6186700"/>
                <a:ext cx="762981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9BAFB5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9BAFB5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9BAFB5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rgbClr val="9BAFB5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9BAFB5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𝑆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9BAFB5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6" name="ZoneText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7022" y="6186700"/>
                <a:ext cx="762981" cy="7411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ZoneTexte 56"/>
              <p:cNvSpPr txBox="1"/>
              <p:nvPr/>
            </p:nvSpPr>
            <p:spPr>
              <a:xfrm>
                <a:off x="3783005" y="6216549"/>
                <a:ext cx="762981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4CAE7B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4CAE7B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4CAE7B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rgbClr val="4CAE7B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4CAE7B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𝐿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4CAE7B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7" name="ZoneTexte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005" y="6216549"/>
                <a:ext cx="762981" cy="7411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ZoneTexte 57"/>
          <p:cNvSpPr txBox="1"/>
          <p:nvPr/>
        </p:nvSpPr>
        <p:spPr>
          <a:xfrm>
            <a:off x="6829242" y="170878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4582279" y="2140544"/>
            <a:ext cx="1311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4CAE7B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liquidus</a:t>
            </a:r>
            <a:endParaRPr lang="fr-FR" sz="2800" dirty="0">
              <a:solidFill>
                <a:srgbClr val="4CAE7B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003446" y="3188835"/>
            <a:ext cx="2505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B0F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liq + Si(s)</a:t>
            </a:r>
            <a:endParaRPr lang="fr-FR" sz="2400" dirty="0">
              <a:solidFill>
                <a:srgbClr val="00B0F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7971259" y="2663764"/>
                <a:ext cx="2699778" cy="29871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4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Règle des moments :</a:t>
                </a:r>
              </a:p>
              <a:p>
                <a:pPr lvl="0"/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r>
                            <a:rPr lang="fr-FR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𝑛</m:t>
                          </m:r>
                        </m:den>
                      </m:f>
                      <m:r>
                        <a:rPr lang="fr-F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m:t>=</m:t>
                      </m:r>
                      <m:f>
                        <m:fPr>
                          <m:ctrlP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𝐿𝑀</m:t>
                          </m:r>
                        </m:num>
                        <m:den>
                          <m: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𝐿𝑆</m:t>
                          </m:r>
                        </m:den>
                      </m:f>
                      <m:r>
                        <a:rPr lang="fr-FR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m:t> </m:t>
                      </m:r>
                    </m:oMath>
                  </m:oMathPara>
                </a14:m>
                <a:endParaRPr lang="fr-FR" sz="2400" b="0" i="1" dirty="0" smtClean="0">
                  <a:solidFill>
                    <a:srgbClr val="000000"/>
                  </a:solidFill>
                  <a:latin typeface="Cambria Math" panose="02040503050406030204" pitchFamily="18" charset="0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lvl="0"/>
                <a:endParaRPr lang="fr-FR" sz="2400" b="0" i="1" dirty="0" smtClean="0">
                  <a:solidFill>
                    <a:srgbClr val="000000"/>
                  </a:solidFill>
                  <a:latin typeface="Cambria Math" panose="02040503050406030204" pitchFamily="18" charset="0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r>
                            <a:rPr lang="fr-FR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𝑛</m:t>
                          </m:r>
                        </m:den>
                      </m:f>
                      <m:r>
                        <a:rPr lang="fr-F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m:t>=</m:t>
                      </m:r>
                      <m:f>
                        <m:fPr>
                          <m:ctrlP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𝑆𝑀</m:t>
                          </m:r>
                        </m:num>
                        <m:den>
                          <m:r>
                            <a:rPr lang="fr-FR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𝑆𝐿</m:t>
                          </m:r>
                        </m:den>
                      </m:f>
                    </m:oMath>
                  </m:oMathPara>
                </a14:m>
                <a:endParaRPr lang="fr-FR" sz="2400" dirty="0">
                  <a:solidFill>
                    <a:srgbClr val="0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lvl="0"/>
                <a:endParaRPr lang="fr-FR" sz="2400" dirty="0">
                  <a:solidFill>
                    <a:srgbClr val="0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1259" y="2663764"/>
                <a:ext cx="2699778" cy="2987164"/>
              </a:xfrm>
              <a:prstGeom prst="rect">
                <a:avLst/>
              </a:prstGeom>
              <a:blipFill>
                <a:blip r:embed="rId6"/>
                <a:stretch>
                  <a:fillRect l="-3620" t="-1633" r="-27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672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rc 16"/>
          <p:cNvSpPr/>
          <p:nvPr/>
        </p:nvSpPr>
        <p:spPr>
          <a:xfrm>
            <a:off x="3718531" y="2336640"/>
            <a:ext cx="7354445" cy="6867667"/>
          </a:xfrm>
          <a:prstGeom prst="arc">
            <a:avLst>
              <a:gd name="adj1" fmla="val 11312530"/>
              <a:gd name="adj2" fmla="val 15316083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rc 15"/>
          <p:cNvSpPr/>
          <p:nvPr/>
        </p:nvSpPr>
        <p:spPr>
          <a:xfrm>
            <a:off x="-843846" y="3783364"/>
            <a:ext cx="4599097" cy="3482681"/>
          </a:xfrm>
          <a:prstGeom prst="arc">
            <a:avLst>
              <a:gd name="adj1" fmla="val 18069442"/>
              <a:gd name="adj2" fmla="val 21101564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2423726" y="5210122"/>
            <a:ext cx="4106330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necteur droit 9"/>
          <p:cNvSpPr/>
          <p:nvPr/>
        </p:nvSpPr>
        <p:spPr>
          <a:xfrm flipV="1">
            <a:off x="2423726" y="1959239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2423726" y="6095409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841275" y="1714507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3" name="Connecteur droit 12"/>
          <p:cNvSpPr/>
          <p:nvPr/>
        </p:nvSpPr>
        <p:spPr>
          <a:xfrm flipV="1">
            <a:off x="6516358" y="1962722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247798" y="6081432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53" name="Rectangle 52"/>
          <p:cNvSpPr/>
          <p:nvPr/>
        </p:nvSpPr>
        <p:spPr>
          <a:xfrm>
            <a:off x="0" y="-88196"/>
            <a:ext cx="12192000" cy="146911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Etat diphasé solide-solide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6530056" y="2361488"/>
            <a:ext cx="0" cy="2848634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2446132" y="4001360"/>
            <a:ext cx="0" cy="1228545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/>
              <p:cNvSpPr txBox="1"/>
              <p:nvPr/>
            </p:nvSpPr>
            <p:spPr>
              <a:xfrm>
                <a:off x="4894817" y="6164486"/>
                <a:ext cx="762981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4" name="ZoneText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4817" y="6164486"/>
                <a:ext cx="762981" cy="741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Connecteur droit 44"/>
          <p:cNvCxnSpPr/>
          <p:nvPr/>
        </p:nvCxnSpPr>
        <p:spPr>
          <a:xfrm flipH="1" flipV="1">
            <a:off x="5193541" y="5706438"/>
            <a:ext cx="1" cy="3600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H="1">
            <a:off x="2423726" y="5745671"/>
            <a:ext cx="4074256" cy="0"/>
          </a:xfrm>
          <a:prstGeom prst="line">
            <a:avLst/>
          </a:prstGeom>
          <a:ln w="285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orme libre 46"/>
          <p:cNvSpPr/>
          <p:nvPr/>
        </p:nvSpPr>
        <p:spPr>
          <a:xfrm rot="2700000">
            <a:off x="2336539" y="5654471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C00000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8" name="Forme libre 47"/>
          <p:cNvSpPr/>
          <p:nvPr/>
        </p:nvSpPr>
        <p:spPr>
          <a:xfrm rot="2700000">
            <a:off x="6425423" y="5648219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C00000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4924838" y="5193510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</a:t>
            </a:r>
            <a:endParaRPr lang="fr-FR" sz="36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678379" y="5380195"/>
            <a:ext cx="45397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B</a:t>
            </a:r>
            <a:endParaRPr lang="fr-FR" sz="36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746587" y="5380195"/>
            <a:ext cx="46679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</a:t>
            </a:r>
            <a:endParaRPr lang="fr-FR" sz="36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6829242" y="170878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7971259" y="2663764"/>
                <a:ext cx="2699778" cy="29869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4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Règle des moments :</a:t>
                </a:r>
              </a:p>
              <a:p>
                <a:pPr lvl="0"/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𝐴𝑢</m:t>
                              </m:r>
                              <m:r>
                                <a:rPr lang="fr-FR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(</m:t>
                              </m:r>
                              <m:r>
                                <a:rPr lang="fr-FR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𝑠</m:t>
                              </m:r>
                              <m:r>
                                <a:rPr lang="fr-FR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)</m:t>
                              </m:r>
                            </m:sub>
                          </m:sSub>
                        </m:num>
                        <m:den>
                          <m:r>
                            <a:rPr lang="fr-FR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𝑛</m:t>
                          </m:r>
                        </m:den>
                      </m:f>
                      <m:r>
                        <a:rPr lang="fr-F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m:t>=</m:t>
                      </m:r>
                      <m:f>
                        <m:fPr>
                          <m:ctrlP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𝑀𝐵</m:t>
                          </m:r>
                        </m:num>
                        <m:den>
                          <m:r>
                            <a:rPr lang="fr-FR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𝐴𝐵</m:t>
                          </m:r>
                        </m:den>
                      </m:f>
                      <m:r>
                        <a:rPr lang="fr-FR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m:t> </m:t>
                      </m:r>
                    </m:oMath>
                  </m:oMathPara>
                </a14:m>
                <a:endParaRPr lang="fr-FR" sz="2400" b="0" i="1" dirty="0" smtClean="0">
                  <a:solidFill>
                    <a:srgbClr val="000000"/>
                  </a:solidFill>
                  <a:latin typeface="Cambria Math" panose="02040503050406030204" pitchFamily="18" charset="0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lvl="0"/>
                <a:endParaRPr lang="fr-FR" sz="2400" b="0" i="1" dirty="0" smtClean="0">
                  <a:solidFill>
                    <a:srgbClr val="000000"/>
                  </a:solidFill>
                  <a:latin typeface="Cambria Math" panose="02040503050406030204" pitchFamily="18" charset="0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𝑆𝑖</m:t>
                              </m:r>
                              <m:r>
                                <a:rPr lang="fr-FR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(</m:t>
                              </m:r>
                              <m:r>
                                <a:rPr lang="fr-FR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𝑠</m:t>
                              </m:r>
                              <m:r>
                                <a:rPr lang="fr-FR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)</m:t>
                              </m:r>
                            </m:sub>
                          </m:sSub>
                        </m:num>
                        <m:den>
                          <m:r>
                            <a:rPr lang="fr-FR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𝑛</m:t>
                          </m:r>
                        </m:den>
                      </m:f>
                      <m:r>
                        <a:rPr lang="fr-F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m:t>=</m:t>
                      </m:r>
                      <m:f>
                        <m:fPr>
                          <m:ctrlP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𝐴𝑀</m:t>
                          </m:r>
                        </m:num>
                        <m:den>
                          <m:r>
                            <a:rPr lang="fr-FR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𝐴𝐵</m:t>
                          </m:r>
                        </m:den>
                      </m:f>
                    </m:oMath>
                  </m:oMathPara>
                </a14:m>
                <a:endParaRPr lang="fr-FR" sz="2400" dirty="0">
                  <a:solidFill>
                    <a:srgbClr val="0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lvl="0"/>
                <a:endParaRPr lang="fr-FR" sz="2400" dirty="0">
                  <a:solidFill>
                    <a:srgbClr val="0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1259" y="2663764"/>
                <a:ext cx="2699778" cy="2986908"/>
              </a:xfrm>
              <a:prstGeom prst="rect">
                <a:avLst/>
              </a:prstGeom>
              <a:blipFill>
                <a:blip r:embed="rId4"/>
                <a:stretch>
                  <a:fillRect l="-3620" t="-1633" r="-27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Forme libre 30"/>
          <p:cNvSpPr/>
          <p:nvPr/>
        </p:nvSpPr>
        <p:spPr>
          <a:xfrm rot="2700000">
            <a:off x="5106189" y="5664645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C00000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845080" y="5835605"/>
            <a:ext cx="1436612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B0F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Au(s) pur</a:t>
            </a:r>
            <a:endParaRPr lang="fr-FR" sz="2400" dirty="0">
              <a:solidFill>
                <a:srgbClr val="00B0F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6581608" y="5835604"/>
            <a:ext cx="1324402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B0F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Si</a:t>
            </a:r>
            <a:r>
              <a:rPr lang="fr-FR" sz="2400" dirty="0" smtClean="0">
                <a:solidFill>
                  <a:srgbClr val="00B0F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(s) pur</a:t>
            </a:r>
            <a:endParaRPr lang="fr-FR" sz="2400" dirty="0">
              <a:solidFill>
                <a:srgbClr val="00B0F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1644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32626"/>
              </p:ext>
            </p:extLst>
          </p:nvPr>
        </p:nvGraphicFramePr>
        <p:xfrm>
          <a:off x="595087" y="2548866"/>
          <a:ext cx="6734628" cy="2699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4876">
                  <a:extLst>
                    <a:ext uri="{9D8B030D-6E8A-4147-A177-3AD203B41FA5}">
                      <a16:colId xmlns:a16="http://schemas.microsoft.com/office/drawing/2014/main" val="2568947699"/>
                    </a:ext>
                  </a:extLst>
                </a:gridCol>
                <a:gridCol w="2244876">
                  <a:extLst>
                    <a:ext uri="{9D8B030D-6E8A-4147-A177-3AD203B41FA5}">
                      <a16:colId xmlns:a16="http://schemas.microsoft.com/office/drawing/2014/main" val="2007055191"/>
                    </a:ext>
                  </a:extLst>
                </a:gridCol>
                <a:gridCol w="2244876">
                  <a:extLst>
                    <a:ext uri="{9D8B030D-6E8A-4147-A177-3AD203B41FA5}">
                      <a16:colId xmlns:a16="http://schemas.microsoft.com/office/drawing/2014/main" val="2690167699"/>
                    </a:ext>
                  </a:extLst>
                </a:gridCol>
              </a:tblGrid>
              <a:tr h="809844"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Germanium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Silicium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125944"/>
                  </a:ext>
                </a:extLst>
              </a:tr>
              <a:tr h="809844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Maille cristalline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Cubique diamant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Cubique diamant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761030"/>
                  </a:ext>
                </a:extLst>
              </a:tr>
              <a:tr h="809844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Rayon</a:t>
                      </a:r>
                      <a:r>
                        <a:rPr lang="fr-FR" sz="2800" b="0" baseline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 atomique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125 pm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111 pm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863542"/>
                  </a:ext>
                </a:extLst>
              </a:tr>
            </a:tbl>
          </a:graphicData>
        </a:graphic>
      </p:graphicFrame>
      <p:pic>
        <p:nvPicPr>
          <p:cNvPr id="2050" name="Picture 2" descr="https://upload.wikimedia.org/wikipedia/commons/thumb/0/0a/Diamond_structure.gif/800px-Diamond_structur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715" y="2188080"/>
            <a:ext cx="4561568" cy="342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980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8" name="ZoneTexte 27"/>
              <p:cNvSpPr txBox="1"/>
              <p:nvPr/>
            </p:nvSpPr>
            <p:spPr>
              <a:xfrm>
                <a:off x="3364058" y="5602100"/>
                <a:ext cx="4154936" cy="12821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fr-FR" sz="2800" dirty="0" smtClean="0">
                  <a:solidFill>
                    <a:srgbClr val="00B0F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algn="ctr"/>
                <a:r>
                  <a:rPr lang="fr-FR" sz="2400" dirty="0" smtClean="0">
                    <a:solidFill>
                      <a:srgbClr val="00B0F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Composition de la phase liquide</a:t>
                </a:r>
                <a:endParaRPr lang="fr-FR" sz="2400" dirty="0">
                  <a:solidFill>
                    <a:srgbClr val="00B0F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8" name="ZoneText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058" y="5602100"/>
                <a:ext cx="4154936" cy="1282153"/>
              </a:xfrm>
              <a:prstGeom prst="rect">
                <a:avLst/>
              </a:prstGeom>
              <a:blipFill>
                <a:blip r:embed="rId3"/>
                <a:stretch>
                  <a:fillRect l="-3377" r="-3377" b="-1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5318731" y="2008769"/>
            <a:ext cx="7354445" cy="6867667"/>
          </a:xfrm>
          <a:prstGeom prst="arc">
            <a:avLst>
              <a:gd name="adj1" fmla="val 11312530"/>
              <a:gd name="adj2" fmla="val 15316083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rc 15"/>
          <p:cNvSpPr/>
          <p:nvPr/>
        </p:nvSpPr>
        <p:spPr>
          <a:xfrm>
            <a:off x="756354" y="3455493"/>
            <a:ext cx="4599097" cy="3482681"/>
          </a:xfrm>
          <a:prstGeom prst="arc">
            <a:avLst>
              <a:gd name="adj1" fmla="val 18069442"/>
              <a:gd name="adj2" fmla="val 21101564"/>
            </a:avLst>
          </a:prstGeom>
          <a:ln w="76200">
            <a:solidFill>
              <a:srgbClr val="4CA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4023926" y="4882251"/>
            <a:ext cx="4106330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necteur droit 9"/>
          <p:cNvSpPr/>
          <p:nvPr/>
        </p:nvSpPr>
        <p:spPr>
          <a:xfrm flipV="1">
            <a:off x="4023926" y="1631368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4023926" y="5767538"/>
            <a:ext cx="4571557" cy="3483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441475" y="1386636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3" name="Connecteur droit 12"/>
          <p:cNvSpPr/>
          <p:nvPr/>
        </p:nvSpPr>
        <p:spPr>
          <a:xfrm flipV="1">
            <a:off x="8116558" y="1634851"/>
            <a:ext cx="0" cy="413617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847998" y="5753561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53" name="Rectangle 52"/>
          <p:cNvSpPr/>
          <p:nvPr/>
        </p:nvSpPr>
        <p:spPr>
          <a:xfrm>
            <a:off x="0" y="-88196"/>
            <a:ext cx="12192000" cy="146911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Etat triphasé solides-liquide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8130256" y="2033617"/>
            <a:ext cx="0" cy="2848634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4046332" y="3673489"/>
            <a:ext cx="0" cy="1228545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/>
              <p:cNvSpPr txBox="1"/>
              <p:nvPr/>
            </p:nvSpPr>
            <p:spPr>
              <a:xfrm>
                <a:off x="6495017" y="5594223"/>
                <a:ext cx="762981" cy="741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4" name="ZoneText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017" y="5594223"/>
                <a:ext cx="762981" cy="7411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Connecteur droit 44"/>
          <p:cNvCxnSpPr/>
          <p:nvPr/>
        </p:nvCxnSpPr>
        <p:spPr>
          <a:xfrm flipH="1" flipV="1">
            <a:off x="6793742" y="4899598"/>
            <a:ext cx="0" cy="86794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H="1">
            <a:off x="4023926" y="4876978"/>
            <a:ext cx="4074256" cy="0"/>
          </a:xfrm>
          <a:prstGeom prst="line">
            <a:avLst/>
          </a:prstGeom>
          <a:ln w="285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6495017" y="4311206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</a:t>
            </a:r>
            <a:endParaRPr lang="fr-FR" sz="36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8429442" y="1380917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1" name="Forme libre 30"/>
          <p:cNvSpPr/>
          <p:nvPr/>
        </p:nvSpPr>
        <p:spPr>
          <a:xfrm rot="2700000">
            <a:off x="6706389" y="4799745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C00000"/>
          </a:solidFill>
          <a:ln w="38100">
            <a:solidFill>
              <a:srgbClr val="C0000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27" name="Connecteur droit 26"/>
          <p:cNvCxnSpPr/>
          <p:nvPr/>
        </p:nvCxnSpPr>
        <p:spPr>
          <a:xfrm flipH="1" flipV="1">
            <a:off x="5355451" y="4913681"/>
            <a:ext cx="0" cy="867940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8308780" y="4427035"/>
            <a:ext cx="2968329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dirty="0" smtClean="0">
                <a:solidFill>
                  <a:srgbClr val="00B0F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Au(s) + Si(s) + liq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4746238" y="4275803"/>
            <a:ext cx="449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rgbClr val="7030A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</a:t>
            </a:r>
            <a:endParaRPr lang="fr-FR" sz="3600" dirty="0">
              <a:solidFill>
                <a:srgbClr val="7030A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698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C2E8B05A-E342-47A2-BBE1-361B20BB112A}"/>
              </a:ext>
            </a:extLst>
          </p:cNvPr>
          <p:cNvSpPr txBox="1"/>
          <p:nvPr/>
        </p:nvSpPr>
        <p:spPr>
          <a:xfrm>
            <a:off x="791944" y="1550078"/>
            <a:ext cx="2290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Thymol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9D4EDE2-B3FC-4206-A36A-EC26F6210544}"/>
              </a:ext>
            </a:extLst>
          </p:cNvPr>
          <p:cNvSpPr txBox="1"/>
          <p:nvPr/>
        </p:nvSpPr>
        <p:spPr>
          <a:xfrm>
            <a:off x="6096000" y="1550078"/>
            <a:ext cx="2290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Acide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palmitique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au 12">
            <a:extLst>
              <a:ext uri="{FF2B5EF4-FFF2-40B4-BE49-F238E27FC236}">
                <a16:creationId xmlns:a16="http://schemas.microsoft.com/office/drawing/2014/main" id="{777EE4E0-649A-426B-B2AC-07094052D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415604"/>
              </p:ext>
            </p:extLst>
          </p:nvPr>
        </p:nvGraphicFramePr>
        <p:xfrm>
          <a:off x="339436" y="5447978"/>
          <a:ext cx="11513128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5381">
                  <a:extLst>
                    <a:ext uri="{9D8B030D-6E8A-4147-A177-3AD203B41FA5}">
                      <a16:colId xmlns:a16="http://schemas.microsoft.com/office/drawing/2014/main" val="3561846317"/>
                    </a:ext>
                  </a:extLst>
                </a:gridCol>
                <a:gridCol w="990033">
                  <a:extLst>
                    <a:ext uri="{9D8B030D-6E8A-4147-A177-3AD203B41FA5}">
                      <a16:colId xmlns:a16="http://schemas.microsoft.com/office/drawing/2014/main" val="505560917"/>
                    </a:ext>
                  </a:extLst>
                </a:gridCol>
                <a:gridCol w="1141102">
                  <a:extLst>
                    <a:ext uri="{9D8B030D-6E8A-4147-A177-3AD203B41FA5}">
                      <a16:colId xmlns:a16="http://schemas.microsoft.com/office/drawing/2014/main" val="618742550"/>
                    </a:ext>
                  </a:extLst>
                </a:gridCol>
                <a:gridCol w="1141102">
                  <a:extLst>
                    <a:ext uri="{9D8B030D-6E8A-4147-A177-3AD203B41FA5}">
                      <a16:colId xmlns:a16="http://schemas.microsoft.com/office/drawing/2014/main" val="50876694"/>
                    </a:ext>
                  </a:extLst>
                </a:gridCol>
                <a:gridCol w="1141102">
                  <a:extLst>
                    <a:ext uri="{9D8B030D-6E8A-4147-A177-3AD203B41FA5}">
                      <a16:colId xmlns:a16="http://schemas.microsoft.com/office/drawing/2014/main" val="301986956"/>
                    </a:ext>
                  </a:extLst>
                </a:gridCol>
                <a:gridCol w="1141102">
                  <a:extLst>
                    <a:ext uri="{9D8B030D-6E8A-4147-A177-3AD203B41FA5}">
                      <a16:colId xmlns:a16="http://schemas.microsoft.com/office/drawing/2014/main" val="3947919969"/>
                    </a:ext>
                  </a:extLst>
                </a:gridCol>
                <a:gridCol w="1141102">
                  <a:extLst>
                    <a:ext uri="{9D8B030D-6E8A-4147-A177-3AD203B41FA5}">
                      <a16:colId xmlns:a16="http://schemas.microsoft.com/office/drawing/2014/main" val="1480196114"/>
                    </a:ext>
                  </a:extLst>
                </a:gridCol>
                <a:gridCol w="1141102">
                  <a:extLst>
                    <a:ext uri="{9D8B030D-6E8A-4147-A177-3AD203B41FA5}">
                      <a16:colId xmlns:a16="http://schemas.microsoft.com/office/drawing/2014/main" val="1791985989"/>
                    </a:ext>
                  </a:extLst>
                </a:gridCol>
                <a:gridCol w="1141102">
                  <a:extLst>
                    <a:ext uri="{9D8B030D-6E8A-4147-A177-3AD203B41FA5}">
                      <a16:colId xmlns:a16="http://schemas.microsoft.com/office/drawing/2014/main" val="17771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Fraction massique </a:t>
                      </a:r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d’acide</a:t>
                      </a:r>
                      <a:r>
                        <a:rPr lang="fr-FR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palmitique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3301409"/>
                  </a:ext>
                </a:extLst>
              </a:tr>
            </a:tbl>
          </a:graphicData>
        </a:graphic>
      </p:graphicFrame>
      <p:sp>
        <p:nvSpPr>
          <p:cNvPr id="14" name="ZoneTexte 13">
            <a:extLst>
              <a:ext uri="{FF2B5EF4-FFF2-40B4-BE49-F238E27FC236}">
                <a16:creationId xmlns:a16="http://schemas.microsoft.com/office/drawing/2014/main" id="{22DA5E19-580B-4F90-A473-0C98BE02A03B}"/>
              </a:ext>
            </a:extLst>
          </p:cNvPr>
          <p:cNvSpPr txBox="1"/>
          <p:nvPr/>
        </p:nvSpPr>
        <p:spPr>
          <a:xfrm>
            <a:off x="4895226" y="4650845"/>
            <a:ext cx="2932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Mélanges réalisés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134389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Diagramme binaire acide sébacique – acide adipique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Thymol — Wikipé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07" y="2011743"/>
            <a:ext cx="2021065" cy="2613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chier:Palmitic acid structure.png — Wikipé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287" y="2731791"/>
            <a:ext cx="8026850" cy="113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743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 36">
            <a:extLst>
              <a:ext uri="{FF2B5EF4-FFF2-40B4-BE49-F238E27FC236}">
                <a16:creationId xmlns:a16="http://schemas.microsoft.com/office/drawing/2014/main" id="{9C81DD79-BCB0-4867-B73E-7DC091326EA5}"/>
              </a:ext>
            </a:extLst>
          </p:cNvPr>
          <p:cNvSpPr>
            <a:spLocks/>
          </p:cNvSpPr>
          <p:nvPr/>
        </p:nvSpPr>
        <p:spPr bwMode="auto">
          <a:xfrm>
            <a:off x="3927389" y="2777717"/>
            <a:ext cx="433112" cy="3086567"/>
          </a:xfrm>
          <a:custGeom>
            <a:avLst/>
            <a:gdLst>
              <a:gd name="T0" fmla="*/ 0 w 351"/>
              <a:gd name="T1" fmla="*/ 0 h 2474"/>
              <a:gd name="T2" fmla="*/ 3 w 351"/>
              <a:gd name="T3" fmla="*/ 2262 h 2474"/>
              <a:gd name="T4" fmla="*/ 3 w 351"/>
              <a:gd name="T5" fmla="*/ 2295 h 2474"/>
              <a:gd name="T6" fmla="*/ 179 w 351"/>
              <a:gd name="T7" fmla="*/ 2473 h 2474"/>
              <a:gd name="T8" fmla="*/ 350 w 351"/>
              <a:gd name="T9" fmla="*/ 2296 h 2474"/>
              <a:gd name="T10" fmla="*/ 351 w 351"/>
              <a:gd name="T11" fmla="*/ 2259 h 2474"/>
              <a:gd name="T12" fmla="*/ 350 w 351"/>
              <a:gd name="T13" fmla="*/ 1 h 2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1" h="2474">
                <a:moveTo>
                  <a:pt x="0" y="0"/>
                </a:moveTo>
                <a:lnTo>
                  <a:pt x="3" y="2262"/>
                </a:lnTo>
                <a:cubicBezTo>
                  <a:pt x="3" y="2262"/>
                  <a:pt x="3" y="2278"/>
                  <a:pt x="3" y="2295"/>
                </a:cubicBezTo>
                <a:cubicBezTo>
                  <a:pt x="12" y="2355"/>
                  <a:pt x="22" y="2474"/>
                  <a:pt x="179" y="2473"/>
                </a:cubicBezTo>
                <a:cubicBezTo>
                  <a:pt x="336" y="2472"/>
                  <a:pt x="336" y="2361"/>
                  <a:pt x="350" y="2296"/>
                </a:cubicBezTo>
                <a:cubicBezTo>
                  <a:pt x="350" y="2277"/>
                  <a:pt x="351" y="2259"/>
                  <a:pt x="351" y="2259"/>
                </a:cubicBezTo>
                <a:lnTo>
                  <a:pt x="350" y="1"/>
                </a:ln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2" name="Freeform 39">
            <a:extLst>
              <a:ext uri="{FF2B5EF4-FFF2-40B4-BE49-F238E27FC236}">
                <a16:creationId xmlns:a16="http://schemas.microsoft.com/office/drawing/2014/main" id="{2EEA17D6-F767-43E2-AE2B-17743E4774CB}"/>
              </a:ext>
            </a:extLst>
          </p:cNvPr>
          <p:cNvSpPr>
            <a:spLocks/>
          </p:cNvSpPr>
          <p:nvPr/>
        </p:nvSpPr>
        <p:spPr bwMode="auto">
          <a:xfrm>
            <a:off x="4535821" y="2777717"/>
            <a:ext cx="436163" cy="3086567"/>
          </a:xfrm>
          <a:custGeom>
            <a:avLst/>
            <a:gdLst>
              <a:gd name="T0" fmla="*/ 0 w 351"/>
              <a:gd name="T1" fmla="*/ 0 h 2474"/>
              <a:gd name="T2" fmla="*/ 3 w 351"/>
              <a:gd name="T3" fmla="*/ 2262 h 2474"/>
              <a:gd name="T4" fmla="*/ 3 w 351"/>
              <a:gd name="T5" fmla="*/ 2295 h 2474"/>
              <a:gd name="T6" fmla="*/ 179 w 351"/>
              <a:gd name="T7" fmla="*/ 2473 h 2474"/>
              <a:gd name="T8" fmla="*/ 350 w 351"/>
              <a:gd name="T9" fmla="*/ 2296 h 2474"/>
              <a:gd name="T10" fmla="*/ 351 w 351"/>
              <a:gd name="T11" fmla="*/ 2259 h 2474"/>
              <a:gd name="T12" fmla="*/ 350 w 351"/>
              <a:gd name="T13" fmla="*/ 1 h 2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1" h="2474">
                <a:moveTo>
                  <a:pt x="0" y="0"/>
                </a:moveTo>
                <a:lnTo>
                  <a:pt x="3" y="2262"/>
                </a:lnTo>
                <a:cubicBezTo>
                  <a:pt x="3" y="2262"/>
                  <a:pt x="3" y="2278"/>
                  <a:pt x="3" y="2295"/>
                </a:cubicBezTo>
                <a:cubicBezTo>
                  <a:pt x="12" y="2355"/>
                  <a:pt x="22" y="2474"/>
                  <a:pt x="179" y="2473"/>
                </a:cubicBezTo>
                <a:cubicBezTo>
                  <a:pt x="336" y="2472"/>
                  <a:pt x="336" y="2361"/>
                  <a:pt x="350" y="2296"/>
                </a:cubicBezTo>
                <a:cubicBezTo>
                  <a:pt x="350" y="2277"/>
                  <a:pt x="351" y="2259"/>
                  <a:pt x="351" y="2259"/>
                </a:cubicBezTo>
                <a:lnTo>
                  <a:pt x="350" y="1"/>
                </a:ln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" name="Freeform 42">
            <a:extLst>
              <a:ext uri="{FF2B5EF4-FFF2-40B4-BE49-F238E27FC236}">
                <a16:creationId xmlns:a16="http://schemas.microsoft.com/office/drawing/2014/main" id="{EDBB5EA5-C745-4474-B2A0-0A186CB4D025}"/>
              </a:ext>
            </a:extLst>
          </p:cNvPr>
          <p:cNvSpPr>
            <a:spLocks/>
          </p:cNvSpPr>
          <p:nvPr/>
        </p:nvSpPr>
        <p:spPr bwMode="auto">
          <a:xfrm>
            <a:off x="5177620" y="2777717"/>
            <a:ext cx="436163" cy="3086567"/>
          </a:xfrm>
          <a:custGeom>
            <a:avLst/>
            <a:gdLst>
              <a:gd name="T0" fmla="*/ 0 w 351"/>
              <a:gd name="T1" fmla="*/ 0 h 2474"/>
              <a:gd name="T2" fmla="*/ 3 w 351"/>
              <a:gd name="T3" fmla="*/ 2262 h 2474"/>
              <a:gd name="T4" fmla="*/ 3 w 351"/>
              <a:gd name="T5" fmla="*/ 2295 h 2474"/>
              <a:gd name="T6" fmla="*/ 179 w 351"/>
              <a:gd name="T7" fmla="*/ 2473 h 2474"/>
              <a:gd name="T8" fmla="*/ 350 w 351"/>
              <a:gd name="T9" fmla="*/ 2296 h 2474"/>
              <a:gd name="T10" fmla="*/ 351 w 351"/>
              <a:gd name="T11" fmla="*/ 2259 h 2474"/>
              <a:gd name="T12" fmla="*/ 350 w 351"/>
              <a:gd name="T13" fmla="*/ 1 h 2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1" h="2474">
                <a:moveTo>
                  <a:pt x="0" y="0"/>
                </a:moveTo>
                <a:lnTo>
                  <a:pt x="3" y="2262"/>
                </a:lnTo>
                <a:cubicBezTo>
                  <a:pt x="3" y="2262"/>
                  <a:pt x="3" y="2278"/>
                  <a:pt x="3" y="2295"/>
                </a:cubicBezTo>
                <a:cubicBezTo>
                  <a:pt x="12" y="2355"/>
                  <a:pt x="22" y="2474"/>
                  <a:pt x="179" y="2473"/>
                </a:cubicBezTo>
                <a:cubicBezTo>
                  <a:pt x="336" y="2472"/>
                  <a:pt x="336" y="2361"/>
                  <a:pt x="350" y="2296"/>
                </a:cubicBezTo>
                <a:cubicBezTo>
                  <a:pt x="350" y="2277"/>
                  <a:pt x="351" y="2259"/>
                  <a:pt x="351" y="2259"/>
                </a:cubicBezTo>
                <a:lnTo>
                  <a:pt x="350" y="1"/>
                </a:ln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" name="Freeform 45">
            <a:extLst>
              <a:ext uri="{FF2B5EF4-FFF2-40B4-BE49-F238E27FC236}">
                <a16:creationId xmlns:a16="http://schemas.microsoft.com/office/drawing/2014/main" id="{3CEA9A55-6ADB-4402-9FC7-18F25EB14759}"/>
              </a:ext>
            </a:extLst>
          </p:cNvPr>
          <p:cNvSpPr>
            <a:spLocks/>
          </p:cNvSpPr>
          <p:nvPr/>
        </p:nvSpPr>
        <p:spPr bwMode="auto">
          <a:xfrm>
            <a:off x="5760839" y="2777717"/>
            <a:ext cx="436163" cy="3086567"/>
          </a:xfrm>
          <a:custGeom>
            <a:avLst/>
            <a:gdLst>
              <a:gd name="T0" fmla="*/ 0 w 351"/>
              <a:gd name="T1" fmla="*/ 0 h 2474"/>
              <a:gd name="T2" fmla="*/ 3 w 351"/>
              <a:gd name="T3" fmla="*/ 2262 h 2474"/>
              <a:gd name="T4" fmla="*/ 3 w 351"/>
              <a:gd name="T5" fmla="*/ 2295 h 2474"/>
              <a:gd name="T6" fmla="*/ 179 w 351"/>
              <a:gd name="T7" fmla="*/ 2473 h 2474"/>
              <a:gd name="T8" fmla="*/ 350 w 351"/>
              <a:gd name="T9" fmla="*/ 2296 h 2474"/>
              <a:gd name="T10" fmla="*/ 351 w 351"/>
              <a:gd name="T11" fmla="*/ 2259 h 2474"/>
              <a:gd name="T12" fmla="*/ 350 w 351"/>
              <a:gd name="T13" fmla="*/ 1 h 2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1" h="2474">
                <a:moveTo>
                  <a:pt x="0" y="0"/>
                </a:moveTo>
                <a:lnTo>
                  <a:pt x="3" y="2262"/>
                </a:lnTo>
                <a:cubicBezTo>
                  <a:pt x="3" y="2262"/>
                  <a:pt x="3" y="2278"/>
                  <a:pt x="3" y="2295"/>
                </a:cubicBezTo>
                <a:cubicBezTo>
                  <a:pt x="12" y="2355"/>
                  <a:pt x="22" y="2474"/>
                  <a:pt x="179" y="2473"/>
                </a:cubicBezTo>
                <a:cubicBezTo>
                  <a:pt x="336" y="2472"/>
                  <a:pt x="336" y="2361"/>
                  <a:pt x="350" y="2296"/>
                </a:cubicBezTo>
                <a:cubicBezTo>
                  <a:pt x="350" y="2277"/>
                  <a:pt x="351" y="2259"/>
                  <a:pt x="351" y="2259"/>
                </a:cubicBezTo>
                <a:lnTo>
                  <a:pt x="350" y="1"/>
                </a:ln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Freeform 48">
            <a:extLst>
              <a:ext uri="{FF2B5EF4-FFF2-40B4-BE49-F238E27FC236}">
                <a16:creationId xmlns:a16="http://schemas.microsoft.com/office/drawing/2014/main" id="{C204FD75-674B-4844-93F1-55FF6FD920BD}"/>
              </a:ext>
            </a:extLst>
          </p:cNvPr>
          <p:cNvSpPr>
            <a:spLocks/>
          </p:cNvSpPr>
          <p:nvPr/>
        </p:nvSpPr>
        <p:spPr bwMode="auto">
          <a:xfrm>
            <a:off x="6378182" y="2777717"/>
            <a:ext cx="436161" cy="3086567"/>
          </a:xfrm>
          <a:custGeom>
            <a:avLst/>
            <a:gdLst>
              <a:gd name="T0" fmla="*/ 0 w 351"/>
              <a:gd name="T1" fmla="*/ 0 h 2474"/>
              <a:gd name="T2" fmla="*/ 3 w 351"/>
              <a:gd name="T3" fmla="*/ 2262 h 2474"/>
              <a:gd name="T4" fmla="*/ 3 w 351"/>
              <a:gd name="T5" fmla="*/ 2295 h 2474"/>
              <a:gd name="T6" fmla="*/ 179 w 351"/>
              <a:gd name="T7" fmla="*/ 2473 h 2474"/>
              <a:gd name="T8" fmla="*/ 350 w 351"/>
              <a:gd name="T9" fmla="*/ 2296 h 2474"/>
              <a:gd name="T10" fmla="*/ 351 w 351"/>
              <a:gd name="T11" fmla="*/ 2259 h 2474"/>
              <a:gd name="T12" fmla="*/ 350 w 351"/>
              <a:gd name="T13" fmla="*/ 1 h 2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1" h="2474">
                <a:moveTo>
                  <a:pt x="0" y="0"/>
                </a:moveTo>
                <a:lnTo>
                  <a:pt x="3" y="2262"/>
                </a:lnTo>
                <a:cubicBezTo>
                  <a:pt x="3" y="2262"/>
                  <a:pt x="3" y="2278"/>
                  <a:pt x="3" y="2295"/>
                </a:cubicBezTo>
                <a:cubicBezTo>
                  <a:pt x="12" y="2355"/>
                  <a:pt x="22" y="2474"/>
                  <a:pt x="179" y="2473"/>
                </a:cubicBezTo>
                <a:cubicBezTo>
                  <a:pt x="336" y="2472"/>
                  <a:pt x="336" y="2361"/>
                  <a:pt x="350" y="2296"/>
                </a:cubicBezTo>
                <a:cubicBezTo>
                  <a:pt x="350" y="2277"/>
                  <a:pt x="351" y="2259"/>
                  <a:pt x="351" y="2259"/>
                </a:cubicBezTo>
                <a:lnTo>
                  <a:pt x="350" y="1"/>
                </a:ln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4" name="Freeform 51">
            <a:extLst>
              <a:ext uri="{FF2B5EF4-FFF2-40B4-BE49-F238E27FC236}">
                <a16:creationId xmlns:a16="http://schemas.microsoft.com/office/drawing/2014/main" id="{FA51C356-91D3-474C-983E-4D79456E1435}"/>
              </a:ext>
            </a:extLst>
          </p:cNvPr>
          <p:cNvSpPr>
            <a:spLocks/>
          </p:cNvSpPr>
          <p:nvPr/>
        </p:nvSpPr>
        <p:spPr bwMode="auto">
          <a:xfrm>
            <a:off x="6995766" y="2771480"/>
            <a:ext cx="436163" cy="3086567"/>
          </a:xfrm>
          <a:custGeom>
            <a:avLst/>
            <a:gdLst>
              <a:gd name="T0" fmla="*/ 0 w 351"/>
              <a:gd name="T1" fmla="*/ 0 h 2474"/>
              <a:gd name="T2" fmla="*/ 3 w 351"/>
              <a:gd name="T3" fmla="*/ 2262 h 2474"/>
              <a:gd name="T4" fmla="*/ 3 w 351"/>
              <a:gd name="T5" fmla="*/ 2295 h 2474"/>
              <a:gd name="T6" fmla="*/ 179 w 351"/>
              <a:gd name="T7" fmla="*/ 2473 h 2474"/>
              <a:gd name="T8" fmla="*/ 350 w 351"/>
              <a:gd name="T9" fmla="*/ 2296 h 2474"/>
              <a:gd name="T10" fmla="*/ 351 w 351"/>
              <a:gd name="T11" fmla="*/ 2259 h 2474"/>
              <a:gd name="T12" fmla="*/ 350 w 351"/>
              <a:gd name="T13" fmla="*/ 1 h 2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1" h="2474">
                <a:moveTo>
                  <a:pt x="0" y="0"/>
                </a:moveTo>
                <a:lnTo>
                  <a:pt x="3" y="2262"/>
                </a:lnTo>
                <a:cubicBezTo>
                  <a:pt x="3" y="2262"/>
                  <a:pt x="3" y="2278"/>
                  <a:pt x="3" y="2295"/>
                </a:cubicBezTo>
                <a:cubicBezTo>
                  <a:pt x="12" y="2355"/>
                  <a:pt x="22" y="2474"/>
                  <a:pt x="179" y="2473"/>
                </a:cubicBezTo>
                <a:cubicBezTo>
                  <a:pt x="336" y="2472"/>
                  <a:pt x="336" y="2361"/>
                  <a:pt x="350" y="2296"/>
                </a:cubicBezTo>
                <a:cubicBezTo>
                  <a:pt x="350" y="2277"/>
                  <a:pt x="351" y="2259"/>
                  <a:pt x="351" y="2259"/>
                </a:cubicBezTo>
                <a:lnTo>
                  <a:pt x="350" y="1"/>
                </a:ln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7" name="Freeform 54">
            <a:extLst>
              <a:ext uri="{FF2B5EF4-FFF2-40B4-BE49-F238E27FC236}">
                <a16:creationId xmlns:a16="http://schemas.microsoft.com/office/drawing/2014/main" id="{16E89E83-2A81-4191-B430-A6D0E510770C}"/>
              </a:ext>
            </a:extLst>
          </p:cNvPr>
          <p:cNvSpPr>
            <a:spLocks/>
          </p:cNvSpPr>
          <p:nvPr/>
        </p:nvSpPr>
        <p:spPr bwMode="auto">
          <a:xfrm>
            <a:off x="7662470" y="2780834"/>
            <a:ext cx="433112" cy="3086569"/>
          </a:xfrm>
          <a:custGeom>
            <a:avLst/>
            <a:gdLst>
              <a:gd name="T0" fmla="*/ 0 w 351"/>
              <a:gd name="T1" fmla="*/ 0 h 2474"/>
              <a:gd name="T2" fmla="*/ 3 w 351"/>
              <a:gd name="T3" fmla="*/ 2262 h 2474"/>
              <a:gd name="T4" fmla="*/ 3 w 351"/>
              <a:gd name="T5" fmla="*/ 2295 h 2474"/>
              <a:gd name="T6" fmla="*/ 179 w 351"/>
              <a:gd name="T7" fmla="*/ 2473 h 2474"/>
              <a:gd name="T8" fmla="*/ 350 w 351"/>
              <a:gd name="T9" fmla="*/ 2296 h 2474"/>
              <a:gd name="T10" fmla="*/ 351 w 351"/>
              <a:gd name="T11" fmla="*/ 2259 h 2474"/>
              <a:gd name="T12" fmla="*/ 350 w 351"/>
              <a:gd name="T13" fmla="*/ 1 h 2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1" h="2474">
                <a:moveTo>
                  <a:pt x="0" y="0"/>
                </a:moveTo>
                <a:lnTo>
                  <a:pt x="3" y="2262"/>
                </a:lnTo>
                <a:cubicBezTo>
                  <a:pt x="3" y="2262"/>
                  <a:pt x="3" y="2278"/>
                  <a:pt x="3" y="2295"/>
                </a:cubicBezTo>
                <a:cubicBezTo>
                  <a:pt x="12" y="2355"/>
                  <a:pt x="22" y="2474"/>
                  <a:pt x="179" y="2473"/>
                </a:cubicBezTo>
                <a:cubicBezTo>
                  <a:pt x="336" y="2472"/>
                  <a:pt x="336" y="2361"/>
                  <a:pt x="350" y="2296"/>
                </a:cubicBezTo>
                <a:cubicBezTo>
                  <a:pt x="350" y="2277"/>
                  <a:pt x="351" y="2259"/>
                  <a:pt x="351" y="2259"/>
                </a:cubicBezTo>
                <a:lnTo>
                  <a:pt x="350" y="1"/>
                </a:ln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58" name="Group 55">
            <a:extLst>
              <a:ext uri="{FF2B5EF4-FFF2-40B4-BE49-F238E27FC236}">
                <a16:creationId xmlns:a16="http://schemas.microsoft.com/office/drawing/2014/main" id="{EB7D011A-7573-4011-9D98-60FD298B40F9}"/>
              </a:ext>
            </a:extLst>
          </p:cNvPr>
          <p:cNvGrpSpPr>
            <a:grpSpLocks/>
          </p:cNvGrpSpPr>
          <p:nvPr/>
        </p:nvGrpSpPr>
        <p:grpSpPr bwMode="auto">
          <a:xfrm>
            <a:off x="3249269" y="3523008"/>
            <a:ext cx="5611929" cy="2522767"/>
            <a:chOff x="2283" y="1495"/>
            <a:chExt cx="4522" cy="2022"/>
          </a:xfrm>
        </p:grpSpPr>
        <p:grpSp>
          <p:nvGrpSpPr>
            <p:cNvPr id="59" name="Group 56">
              <a:extLst>
                <a:ext uri="{FF2B5EF4-FFF2-40B4-BE49-F238E27FC236}">
                  <a16:creationId xmlns:a16="http://schemas.microsoft.com/office/drawing/2014/main" id="{5FCD1394-EE3C-47ED-B687-43781837BB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3" y="1495"/>
              <a:ext cx="4041" cy="1970"/>
              <a:chOff x="2523" y="1495"/>
              <a:chExt cx="4041" cy="1970"/>
            </a:xfrm>
          </p:grpSpPr>
          <p:grpSp>
            <p:nvGrpSpPr>
              <p:cNvPr id="63" name="Group 57">
                <a:extLst>
                  <a:ext uri="{FF2B5EF4-FFF2-40B4-BE49-F238E27FC236}">
                    <a16:creationId xmlns:a16="http://schemas.microsoft.com/office/drawing/2014/main" id="{47217BC5-9096-40C9-A779-AF081D6226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54" y="1495"/>
                <a:ext cx="210" cy="1970"/>
                <a:chOff x="5220" y="1495"/>
                <a:chExt cx="210" cy="1970"/>
              </a:xfrm>
            </p:grpSpPr>
            <p:sp>
              <p:nvSpPr>
                <p:cNvPr id="67" name="AutoShape 58">
                  <a:extLst>
                    <a:ext uri="{FF2B5EF4-FFF2-40B4-BE49-F238E27FC236}">
                      <a16:creationId xmlns:a16="http://schemas.microsoft.com/office/drawing/2014/main" id="{2880547E-E33B-4A19-809E-2F50593F8E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77" y="1495"/>
                  <a:ext cx="93" cy="197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C0C0C0"/>
                    </a:gs>
                    <a:gs pos="5000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317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8" name="Rectangle 59">
                  <a:extLst>
                    <a:ext uri="{FF2B5EF4-FFF2-40B4-BE49-F238E27FC236}">
                      <a16:creationId xmlns:a16="http://schemas.microsoft.com/office/drawing/2014/main" id="{EAF3EA25-429A-4CFD-B5F5-640EE3C92C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20" y="1564"/>
                  <a:ext cx="210" cy="71"/>
                </a:xfrm>
                <a:prstGeom prst="rect">
                  <a:avLst/>
                </a:prstGeom>
                <a:pattFill prst="dkVert">
                  <a:fgClr>
                    <a:srgbClr val="000000"/>
                  </a:fgClr>
                  <a:bgClr>
                    <a:srgbClr val="FFFFFF"/>
                  </a:bgClr>
                </a:pattFill>
                <a:ln w="3175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64" name="Group 60">
                <a:extLst>
                  <a:ext uri="{FF2B5EF4-FFF2-40B4-BE49-F238E27FC236}">
                    <a16:creationId xmlns:a16="http://schemas.microsoft.com/office/drawing/2014/main" id="{214C5B20-FB2C-4D4C-B422-87297285BB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23" y="1495"/>
                <a:ext cx="210" cy="1970"/>
                <a:chOff x="2523" y="1495"/>
                <a:chExt cx="210" cy="1970"/>
              </a:xfrm>
            </p:grpSpPr>
            <p:sp>
              <p:nvSpPr>
                <p:cNvPr id="65" name="AutoShape 61">
                  <a:extLst>
                    <a:ext uri="{FF2B5EF4-FFF2-40B4-BE49-F238E27FC236}">
                      <a16:creationId xmlns:a16="http://schemas.microsoft.com/office/drawing/2014/main" id="{5C9103E4-50BE-42AF-813D-7F3CCC6409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84" y="1495"/>
                  <a:ext cx="93" cy="197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C0C0C0"/>
                    </a:gs>
                    <a:gs pos="5000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317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6" name="Rectangle 62">
                  <a:extLst>
                    <a:ext uri="{FF2B5EF4-FFF2-40B4-BE49-F238E27FC236}">
                      <a16:creationId xmlns:a16="http://schemas.microsoft.com/office/drawing/2014/main" id="{9B7FC061-F958-4EB0-96EA-7EE07C259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23" y="1564"/>
                  <a:ext cx="210" cy="71"/>
                </a:xfrm>
                <a:prstGeom prst="rect">
                  <a:avLst/>
                </a:prstGeom>
                <a:pattFill prst="dkVert">
                  <a:fgClr>
                    <a:srgbClr val="000000"/>
                  </a:fgClr>
                  <a:bgClr>
                    <a:srgbClr val="FFFFFF"/>
                  </a:bgClr>
                </a:pattFill>
                <a:ln w="3175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  <p:grpSp>
          <p:nvGrpSpPr>
            <p:cNvPr id="60" name="Group 63">
              <a:extLst>
                <a:ext uri="{FF2B5EF4-FFF2-40B4-BE49-F238E27FC236}">
                  <a16:creationId xmlns:a16="http://schemas.microsoft.com/office/drawing/2014/main" id="{93FD9F2D-B9C8-4371-A7D9-38B20B641A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3" y="1635"/>
              <a:ext cx="4522" cy="1882"/>
              <a:chOff x="2283" y="1635"/>
              <a:chExt cx="3363" cy="1882"/>
            </a:xfrm>
          </p:grpSpPr>
          <p:sp>
            <p:nvSpPr>
              <p:cNvPr id="61" name="Rectangle 64">
                <a:extLst>
                  <a:ext uri="{FF2B5EF4-FFF2-40B4-BE49-F238E27FC236}">
                    <a16:creationId xmlns:a16="http://schemas.microsoft.com/office/drawing/2014/main" id="{990C3D42-0A3B-4275-94BA-A5CB9CFF93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3" y="3376"/>
                <a:ext cx="3363" cy="141"/>
              </a:xfrm>
              <a:prstGeom prst="rect">
                <a:avLst/>
              </a:prstGeom>
              <a:gradFill rotWithShape="1">
                <a:gsLst>
                  <a:gs pos="0">
                    <a:srgbClr val="C0C0C0"/>
                  </a:gs>
                  <a:gs pos="5000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2" name="Rectangle 65">
                <a:extLst>
                  <a:ext uri="{FF2B5EF4-FFF2-40B4-BE49-F238E27FC236}">
                    <a16:creationId xmlns:a16="http://schemas.microsoft.com/office/drawing/2014/main" id="{D6B8566D-7A26-4100-9F5E-876B292943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3" y="1635"/>
                <a:ext cx="3363" cy="71"/>
              </a:xfrm>
              <a:prstGeom prst="rect">
                <a:avLst/>
              </a:prstGeom>
              <a:gradFill rotWithShape="1">
                <a:gsLst>
                  <a:gs pos="0">
                    <a:srgbClr val="C0C0C0"/>
                  </a:gs>
                  <a:gs pos="5000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cxnSp>
        <p:nvCxnSpPr>
          <p:cNvPr id="72" name="Connecteur droit 71">
            <a:extLst>
              <a:ext uri="{FF2B5EF4-FFF2-40B4-BE49-F238E27FC236}">
                <a16:creationId xmlns:a16="http://schemas.microsoft.com/office/drawing/2014/main" id="{05C0DE03-B085-44EC-87ED-789628AFF3F0}"/>
              </a:ext>
            </a:extLst>
          </p:cNvPr>
          <p:cNvCxnSpPr>
            <a:cxnSpLocks/>
          </p:cNvCxnSpPr>
          <p:nvPr/>
        </p:nvCxnSpPr>
        <p:spPr>
          <a:xfrm>
            <a:off x="7662470" y="5429840"/>
            <a:ext cx="43311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>
            <a:extLst>
              <a:ext uri="{FF2B5EF4-FFF2-40B4-BE49-F238E27FC236}">
                <a16:creationId xmlns:a16="http://schemas.microsoft.com/office/drawing/2014/main" id="{45DB5773-CE28-4AA0-8D03-C0B347BEBA21}"/>
              </a:ext>
            </a:extLst>
          </p:cNvPr>
          <p:cNvCxnSpPr>
            <a:cxnSpLocks/>
          </p:cNvCxnSpPr>
          <p:nvPr/>
        </p:nvCxnSpPr>
        <p:spPr>
          <a:xfrm>
            <a:off x="6998817" y="5431412"/>
            <a:ext cx="43311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99165A8F-7AA0-42AF-BBB5-980ACC4DEA5F}"/>
              </a:ext>
            </a:extLst>
          </p:cNvPr>
          <p:cNvCxnSpPr>
            <a:cxnSpLocks/>
          </p:cNvCxnSpPr>
          <p:nvPr/>
        </p:nvCxnSpPr>
        <p:spPr>
          <a:xfrm>
            <a:off x="6378182" y="5442411"/>
            <a:ext cx="43311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id="{C852F21E-C386-4F15-B3AC-9B579F56D5E4}"/>
              </a:ext>
            </a:extLst>
          </p:cNvPr>
          <p:cNvCxnSpPr>
            <a:cxnSpLocks/>
          </p:cNvCxnSpPr>
          <p:nvPr/>
        </p:nvCxnSpPr>
        <p:spPr>
          <a:xfrm>
            <a:off x="5760839" y="5442411"/>
            <a:ext cx="43311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CDD6DB6E-F257-4571-8D52-CD5FF09871D5}"/>
              </a:ext>
            </a:extLst>
          </p:cNvPr>
          <p:cNvCxnSpPr>
            <a:cxnSpLocks/>
          </p:cNvCxnSpPr>
          <p:nvPr/>
        </p:nvCxnSpPr>
        <p:spPr>
          <a:xfrm>
            <a:off x="5177620" y="5442411"/>
            <a:ext cx="43311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>
            <a:extLst>
              <a:ext uri="{FF2B5EF4-FFF2-40B4-BE49-F238E27FC236}">
                <a16:creationId xmlns:a16="http://schemas.microsoft.com/office/drawing/2014/main" id="{E4C03A20-0A69-429C-BB56-49555EAFD5F1}"/>
              </a:ext>
            </a:extLst>
          </p:cNvPr>
          <p:cNvCxnSpPr>
            <a:cxnSpLocks/>
          </p:cNvCxnSpPr>
          <p:nvPr/>
        </p:nvCxnSpPr>
        <p:spPr>
          <a:xfrm>
            <a:off x="4538872" y="5442411"/>
            <a:ext cx="43311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id="{2ADAC9C3-A501-4CDA-89D4-17862180A4EC}"/>
              </a:ext>
            </a:extLst>
          </p:cNvPr>
          <p:cNvCxnSpPr>
            <a:cxnSpLocks/>
          </p:cNvCxnSpPr>
          <p:nvPr/>
        </p:nvCxnSpPr>
        <p:spPr>
          <a:xfrm>
            <a:off x="3927389" y="5447127"/>
            <a:ext cx="43311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>
            <a:extLst>
              <a:ext uri="{FF2B5EF4-FFF2-40B4-BE49-F238E27FC236}">
                <a16:creationId xmlns:a16="http://schemas.microsoft.com/office/drawing/2014/main" id="{FA58CC3B-D41F-43D8-82AC-971B7858BB6C}"/>
              </a:ext>
            </a:extLst>
          </p:cNvPr>
          <p:cNvCxnSpPr>
            <a:cxnSpLocks/>
          </p:cNvCxnSpPr>
          <p:nvPr/>
        </p:nvCxnSpPr>
        <p:spPr>
          <a:xfrm>
            <a:off x="4140480" y="2403835"/>
            <a:ext cx="0" cy="3247536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411BC208-D228-4053-89EA-E4B2027A975B}"/>
              </a:ext>
            </a:extLst>
          </p:cNvPr>
          <p:cNvCxnSpPr>
            <a:cxnSpLocks/>
          </p:cNvCxnSpPr>
          <p:nvPr/>
        </p:nvCxnSpPr>
        <p:spPr>
          <a:xfrm>
            <a:off x="4745366" y="2403835"/>
            <a:ext cx="0" cy="3247536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id="{68B0E06F-6703-4B01-9D40-ACCD4CD5825E}"/>
              </a:ext>
            </a:extLst>
          </p:cNvPr>
          <p:cNvCxnSpPr>
            <a:cxnSpLocks/>
          </p:cNvCxnSpPr>
          <p:nvPr/>
        </p:nvCxnSpPr>
        <p:spPr>
          <a:xfrm>
            <a:off x="5386390" y="2403835"/>
            <a:ext cx="0" cy="3247536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>
            <a:extLst>
              <a:ext uri="{FF2B5EF4-FFF2-40B4-BE49-F238E27FC236}">
                <a16:creationId xmlns:a16="http://schemas.microsoft.com/office/drawing/2014/main" id="{A03DC2A3-607C-42F4-9570-5336A48575D7}"/>
              </a:ext>
            </a:extLst>
          </p:cNvPr>
          <p:cNvCxnSpPr>
            <a:cxnSpLocks/>
          </p:cNvCxnSpPr>
          <p:nvPr/>
        </p:nvCxnSpPr>
        <p:spPr>
          <a:xfrm>
            <a:off x="5972423" y="2403835"/>
            <a:ext cx="0" cy="3247536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>
            <a:extLst>
              <a:ext uri="{FF2B5EF4-FFF2-40B4-BE49-F238E27FC236}">
                <a16:creationId xmlns:a16="http://schemas.microsoft.com/office/drawing/2014/main" id="{FF778580-A3BD-45CA-84A5-9C0A4AD3EFAA}"/>
              </a:ext>
            </a:extLst>
          </p:cNvPr>
          <p:cNvCxnSpPr>
            <a:cxnSpLocks/>
          </p:cNvCxnSpPr>
          <p:nvPr/>
        </p:nvCxnSpPr>
        <p:spPr>
          <a:xfrm>
            <a:off x="6586736" y="2403835"/>
            <a:ext cx="0" cy="3247536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>
            <a:extLst>
              <a:ext uri="{FF2B5EF4-FFF2-40B4-BE49-F238E27FC236}">
                <a16:creationId xmlns:a16="http://schemas.microsoft.com/office/drawing/2014/main" id="{FAC02B47-AC77-4083-8A39-8AB1E5F9C35F}"/>
              </a:ext>
            </a:extLst>
          </p:cNvPr>
          <p:cNvCxnSpPr>
            <a:cxnSpLocks/>
          </p:cNvCxnSpPr>
          <p:nvPr/>
        </p:nvCxnSpPr>
        <p:spPr>
          <a:xfrm>
            <a:off x="7219903" y="2403835"/>
            <a:ext cx="0" cy="3247536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>
            <a:extLst>
              <a:ext uri="{FF2B5EF4-FFF2-40B4-BE49-F238E27FC236}">
                <a16:creationId xmlns:a16="http://schemas.microsoft.com/office/drawing/2014/main" id="{F86F4958-6F42-4767-A249-C93E676B299B}"/>
              </a:ext>
            </a:extLst>
          </p:cNvPr>
          <p:cNvCxnSpPr>
            <a:cxnSpLocks/>
          </p:cNvCxnSpPr>
          <p:nvPr/>
        </p:nvCxnSpPr>
        <p:spPr>
          <a:xfrm>
            <a:off x="7890778" y="2403835"/>
            <a:ext cx="0" cy="3247536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id="{638CDB3A-B8B8-4A1C-A697-D401C9BCD010}"/>
              </a:ext>
            </a:extLst>
          </p:cNvPr>
          <p:cNvCxnSpPr>
            <a:cxnSpLocks/>
          </p:cNvCxnSpPr>
          <p:nvPr/>
        </p:nvCxnSpPr>
        <p:spPr>
          <a:xfrm flipH="1">
            <a:off x="4140480" y="2403835"/>
            <a:ext cx="6184355" cy="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>
            <a:extLst>
              <a:ext uri="{FF2B5EF4-FFF2-40B4-BE49-F238E27FC236}">
                <a16:creationId xmlns:a16="http://schemas.microsoft.com/office/drawing/2014/main" id="{E59BEA1A-5D72-4A96-A519-4B5E9DBF868C}"/>
              </a:ext>
            </a:extLst>
          </p:cNvPr>
          <p:cNvCxnSpPr>
            <a:cxnSpLocks/>
          </p:cNvCxnSpPr>
          <p:nvPr/>
        </p:nvCxnSpPr>
        <p:spPr>
          <a:xfrm>
            <a:off x="10326840" y="2147435"/>
            <a:ext cx="0" cy="25640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ZoneTexte 97">
            <a:extLst>
              <a:ext uri="{FF2B5EF4-FFF2-40B4-BE49-F238E27FC236}">
                <a16:creationId xmlns:a16="http://schemas.microsoft.com/office/drawing/2014/main" id="{688F2FCA-33F3-490D-9580-D9B851FEB459}"/>
              </a:ext>
            </a:extLst>
          </p:cNvPr>
          <p:cNvSpPr txBox="1"/>
          <p:nvPr/>
        </p:nvSpPr>
        <p:spPr>
          <a:xfrm>
            <a:off x="5328996" y="1816935"/>
            <a:ext cx="2509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thermocouples</a:t>
            </a:r>
          </a:p>
        </p:txBody>
      </p:sp>
      <p:sp>
        <p:nvSpPr>
          <p:cNvPr id="99" name="ZoneTexte 98">
            <a:extLst>
              <a:ext uri="{FF2B5EF4-FFF2-40B4-BE49-F238E27FC236}">
                <a16:creationId xmlns:a16="http://schemas.microsoft.com/office/drawing/2014/main" id="{97FE368D-0213-4FFC-A3A5-6E383B4695D9}"/>
              </a:ext>
            </a:extLst>
          </p:cNvPr>
          <p:cNvSpPr txBox="1"/>
          <p:nvPr/>
        </p:nvSpPr>
        <p:spPr>
          <a:xfrm>
            <a:off x="197873" y="4471585"/>
            <a:ext cx="3557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Mélanges acide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palmitique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 thymol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BEBE97AD-115C-481B-833B-900D26A15FC6}"/>
              </a:ext>
            </a:extLst>
          </p:cNvPr>
          <p:cNvSpPr txBox="1"/>
          <p:nvPr/>
        </p:nvSpPr>
        <p:spPr>
          <a:xfrm>
            <a:off x="9863471" y="4049232"/>
            <a:ext cx="1598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Décapeur thermique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E261A768-F691-4FBC-90BB-5D057D9375B6}"/>
              </a:ext>
            </a:extLst>
          </p:cNvPr>
          <p:cNvSpPr txBox="1"/>
          <p:nvPr/>
        </p:nvSpPr>
        <p:spPr>
          <a:xfrm>
            <a:off x="707661" y="2676793"/>
            <a:ext cx="2740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Tubes double paroi</a:t>
            </a:r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91029133-FDAB-49D9-BA3F-777DEFF1EF6A}"/>
              </a:ext>
            </a:extLst>
          </p:cNvPr>
          <p:cNvCxnSpPr>
            <a:cxnSpLocks/>
          </p:cNvCxnSpPr>
          <p:nvPr/>
        </p:nvCxnSpPr>
        <p:spPr>
          <a:xfrm flipV="1">
            <a:off x="3227816" y="2954190"/>
            <a:ext cx="68212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écapeur thermique Bosch - EasyHeat 500 (1600W, débit d'air: 240 / 450  l/min, température: 300/500°C) - Cdiscount Bricolag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38449">
            <a:off x="8637475" y="4936533"/>
            <a:ext cx="2454753" cy="2454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ctangle 48"/>
          <p:cNvSpPr/>
          <p:nvPr/>
        </p:nvSpPr>
        <p:spPr>
          <a:xfrm>
            <a:off x="0" y="0"/>
            <a:ext cx="12192000" cy="119857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Acquisition de courbes de refroidissement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4" name="Image 93">
            <a:extLst>
              <a:ext uri="{FF2B5EF4-FFF2-40B4-BE49-F238E27FC236}">
                <a16:creationId xmlns:a16="http://schemas.microsoft.com/office/drawing/2014/main" id="{ED88ED3A-1259-4255-B0E1-A689034AE0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8375" y="421413"/>
            <a:ext cx="2312919" cy="180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77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162747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Portion du diagramme binaire eau-NaCl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5247" y="2058266"/>
            <a:ext cx="11081505" cy="417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55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4389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Diagramme binaire à point indifférent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06374" y="1343891"/>
            <a:ext cx="7705725" cy="540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51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4389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Diagramme binaire avec miscibilité nulle à l’état solide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4288" y="1517073"/>
            <a:ext cx="12220575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24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ZoneTexte 50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1" name="ZoneText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18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7" name="Connecteur droit 26"/>
          <p:cNvSpPr/>
          <p:nvPr/>
        </p:nvSpPr>
        <p:spPr>
          <a:xfrm>
            <a:off x="6947254" y="1602336"/>
            <a:ext cx="0" cy="4585965"/>
          </a:xfrm>
          <a:prstGeom prst="line">
            <a:avLst/>
          </a:prstGeom>
          <a:noFill/>
          <a:ln w="38100">
            <a:solidFill>
              <a:srgbClr val="00B05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 flipH="1">
            <a:off x="6952839" y="1602336"/>
            <a:ext cx="0" cy="780847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11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4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onnecteur droit 26"/>
          <p:cNvSpPr/>
          <p:nvPr/>
        </p:nvSpPr>
        <p:spPr>
          <a:xfrm>
            <a:off x="6947254" y="1602336"/>
            <a:ext cx="0" cy="4585965"/>
          </a:xfrm>
          <a:prstGeom prst="line">
            <a:avLst/>
          </a:prstGeom>
          <a:noFill/>
          <a:ln w="38100">
            <a:solidFill>
              <a:srgbClr val="00B05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 flipH="1">
            <a:off x="6952839" y="1602336"/>
            <a:ext cx="0" cy="780847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53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necteur droit 28"/>
          <p:cNvCxnSpPr/>
          <p:nvPr/>
        </p:nvCxnSpPr>
        <p:spPr>
          <a:xfrm flipV="1">
            <a:off x="2093787" y="5290390"/>
            <a:ext cx="4853467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necteur droit 2"/>
          <p:cNvSpPr/>
          <p:nvPr/>
        </p:nvSpPr>
        <p:spPr>
          <a:xfrm flipV="1">
            <a:off x="840525" y="1136279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4" name="Connecteur droit 3"/>
          <p:cNvSpPr/>
          <p:nvPr/>
        </p:nvSpPr>
        <p:spPr>
          <a:xfrm flipV="1">
            <a:off x="840525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326" y="1180542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51326" y="5885517"/>
            <a:ext cx="33382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7" name="Connecteur droit 6"/>
          <p:cNvSpPr/>
          <p:nvPr/>
        </p:nvSpPr>
        <p:spPr>
          <a:xfrm>
            <a:off x="1030115" y="2374655"/>
            <a:ext cx="245796" cy="292836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8" name="Connecteur droit 7"/>
          <p:cNvSpPr/>
          <p:nvPr/>
        </p:nvSpPr>
        <p:spPr>
          <a:xfrm flipH="1">
            <a:off x="1275912" y="5303014"/>
            <a:ext cx="1088465" cy="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9" name="Connecteur droit 8"/>
          <p:cNvSpPr/>
          <p:nvPr/>
        </p:nvSpPr>
        <p:spPr>
          <a:xfrm>
            <a:off x="2364376" y="5303014"/>
            <a:ext cx="435388" cy="653080"/>
          </a:xfrm>
          <a:prstGeom prst="line">
            <a:avLst/>
          </a:prstGeom>
          <a:noFill/>
          <a:ln w="28575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0" name="Connecteur droit 9"/>
          <p:cNvSpPr/>
          <p:nvPr/>
        </p:nvSpPr>
        <p:spPr>
          <a:xfrm flipV="1">
            <a:off x="6947254" y="1136277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6947254" y="6188301"/>
            <a:ext cx="4571557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49843" y="1176968"/>
            <a:ext cx="470466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2C3E5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4" name="Connecteur droit 13"/>
          <p:cNvSpPr/>
          <p:nvPr/>
        </p:nvSpPr>
        <p:spPr>
          <a:xfrm flipV="1">
            <a:off x="11039885" y="1139760"/>
            <a:ext cx="0" cy="504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847" tIns="54423" rIns="108847" bIns="5442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71326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>
                <a:solidFill>
                  <a:srgbClr val="00A933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0820419" y="6159810"/>
            <a:ext cx="425005" cy="581769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ea typeface="Segoe UI" pitchFamily="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5" name="Forme libre 44"/>
          <p:cNvSpPr/>
          <p:nvPr/>
        </p:nvSpPr>
        <p:spPr>
          <a:xfrm rot="2700000">
            <a:off x="6859761" y="5208234"/>
            <a:ext cx="170671" cy="17023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10800"/>
              <a:gd name="f9" fmla="val -2147483647"/>
              <a:gd name="f10" fmla="val 2147483647"/>
              <a:gd name="f11" fmla="+- 0 0 0"/>
              <a:gd name="f12" fmla="abs f4"/>
              <a:gd name="f13" fmla="abs f5"/>
              <a:gd name="f14" fmla="abs f6"/>
              <a:gd name="f15" fmla="pin 0 f0 10800"/>
              <a:gd name="f16" fmla="*/ f11 f1 1"/>
              <a:gd name="f17" fmla="?: f12 f4 1"/>
              <a:gd name="f18" fmla="?: f13 f5 1"/>
              <a:gd name="f19" fmla="?: f14 f6 1"/>
              <a:gd name="f20" fmla="*/ f15 10799 1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*/ f20 1 10800"/>
              <a:gd name="f27" fmla="+- f21 0 f2"/>
              <a:gd name="f28" fmla="min f23 f22"/>
              <a:gd name="f29" fmla="*/ f24 1 f19"/>
              <a:gd name="f30" fmla="*/ f25 1 f19"/>
              <a:gd name="f31" fmla="val f26"/>
              <a:gd name="f32" fmla="+- f29 0 f26"/>
              <a:gd name="f33" fmla="+- f30 0 f26"/>
              <a:gd name="f34" fmla="*/ f15 f28 1"/>
              <a:gd name="f35" fmla="*/ f7 f28 1"/>
              <a:gd name="f36" fmla="*/ f31 f28 1"/>
              <a:gd name="f37" fmla="*/ f29 f28 1"/>
              <a:gd name="f38" fmla="*/ f30 f28 1"/>
              <a:gd name="f39" fmla="*/ 10800 f28 1"/>
              <a:gd name="f40" fmla="*/ f32 f28 1"/>
              <a:gd name="f41" fmla="*/ f33 f28 1"/>
            </a:gdLst>
            <a:ahLst>
              <a:ahXY gdRefX="f0" minX="f7" maxX="f8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9" y="f35"/>
              </a:cxn>
              <a:cxn ang="f27">
                <a:pos x="f35" y="f39"/>
              </a:cxn>
              <a:cxn ang="f27">
                <a:pos x="f39" y="f38"/>
              </a:cxn>
              <a:cxn ang="f27">
                <a:pos x="f37" y="f39"/>
              </a:cxn>
            </a:cxnLst>
            <a:rect l="f36" t="f36" r="f40" b="f41"/>
            <a:pathLst>
              <a:path>
                <a:moveTo>
                  <a:pt x="f36" y="f35"/>
                </a:moveTo>
                <a:lnTo>
                  <a:pt x="f40" y="f35"/>
                </a:lnTo>
                <a:lnTo>
                  <a:pt x="f40" y="f36"/>
                </a:lnTo>
                <a:lnTo>
                  <a:pt x="f37" y="f36"/>
                </a:lnTo>
                <a:lnTo>
                  <a:pt x="f37" y="f41"/>
                </a:lnTo>
                <a:lnTo>
                  <a:pt x="f40" y="f41"/>
                </a:lnTo>
                <a:lnTo>
                  <a:pt x="f40" y="f38"/>
                </a:lnTo>
                <a:lnTo>
                  <a:pt x="f36" y="f38"/>
                </a:lnTo>
                <a:lnTo>
                  <a:pt x="f36" y="f41"/>
                </a:lnTo>
                <a:lnTo>
                  <a:pt x="f35" y="f41"/>
                </a:lnTo>
                <a:lnTo>
                  <a:pt x="f35" y="f36"/>
                </a:lnTo>
                <a:lnTo>
                  <a:pt x="f36" y="f36"/>
                </a:lnTo>
                <a:lnTo>
                  <a:pt x="f36" y="f35"/>
                </a:lnTo>
                <a:close/>
              </a:path>
            </a:pathLst>
          </a:custGeom>
          <a:solidFill>
            <a:srgbClr val="FFFFFF"/>
          </a:solidFill>
          <a:ln w="38100">
            <a:solidFill>
              <a:srgbClr val="00A933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2C3E50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/>
              <p:cNvSpPr txBox="1"/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ZoneText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0" y="1843097"/>
                <a:ext cx="1220863" cy="470713"/>
              </a:xfrm>
              <a:prstGeom prst="rect">
                <a:avLst/>
              </a:prstGeom>
              <a:blipFill>
                <a:blip r:embed="rId4"/>
                <a:stretch>
                  <a:fillRect b="-2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68"/>
          <p:cNvCxnSpPr/>
          <p:nvPr/>
        </p:nvCxnSpPr>
        <p:spPr>
          <a:xfrm>
            <a:off x="743855" y="5303014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/>
              <p:cNvSpPr txBox="1"/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𝐵𝑖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ZoneText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0" y="5023985"/>
                <a:ext cx="567078" cy="4311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onnecteur droit 26"/>
          <p:cNvSpPr/>
          <p:nvPr/>
        </p:nvSpPr>
        <p:spPr>
          <a:xfrm>
            <a:off x="6947254" y="1602336"/>
            <a:ext cx="0" cy="4585965"/>
          </a:xfrm>
          <a:prstGeom prst="line">
            <a:avLst/>
          </a:prstGeom>
          <a:noFill/>
          <a:ln w="38100">
            <a:solidFill>
              <a:srgbClr val="00B050"/>
            </a:solidFill>
            <a:prstDash val="solid"/>
          </a:ln>
        </p:spPr>
        <p:txBody>
          <a:bodyPr vert="horz" wrap="none" lIns="113636" tIns="59213" rIns="113636" bIns="59213" anchor="ctr" anchorCtr="0" compatLnSpc="0">
            <a:noAutofit/>
          </a:bodyPr>
          <a:lstStyle/>
          <a:p>
            <a:pPr algn="ctr"/>
            <a:endParaRPr lang="fr-FR" sz="3200">
              <a:solidFill>
                <a:srgbClr val="1ABC9C"/>
              </a:solidFill>
              <a:latin typeface="Times New Roman" panose="02020603050405020304" pitchFamily="18" charset="0"/>
              <a:ea typeface="Segoe UI" pitchFamily="2"/>
              <a:cs typeface="Times New Roman" panose="02020603050405020304" pitchFamily="18" charset="0"/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 flipH="1">
            <a:off x="6952839" y="1602336"/>
            <a:ext cx="0" cy="780847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ZoneTexte 23"/>
              <p:cNvSpPr txBox="1"/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08847" tIns="54423" rIns="108847" bIns="54423" anchor="ctr" anchorCtr="0" compatLnSpc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𝑆𝑖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Segoe UI" pitchFamily="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488" y="6118928"/>
                <a:ext cx="813316" cy="53085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0" y="0"/>
            <a:ext cx="12192000" cy="93764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 diagramme binaire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Si-Ge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79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Colis</Template>
  <TotalTime>3829</TotalTime>
  <Words>2744</Words>
  <Application>Microsoft Office PowerPoint</Application>
  <PresentationFormat>Grand écran</PresentationFormat>
  <Paragraphs>676</Paragraphs>
  <Slides>55</Slides>
  <Notes>46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55</vt:i4>
      </vt:variant>
    </vt:vector>
  </HeadingPairs>
  <TitlesOfParts>
    <vt:vector size="63" baseType="lpstr">
      <vt:lpstr>Amiri</vt:lpstr>
      <vt:lpstr>Arial</vt:lpstr>
      <vt:lpstr>Calibri</vt:lpstr>
      <vt:lpstr>Cambria Math</vt:lpstr>
      <vt:lpstr>Gill Sans MT</vt:lpstr>
      <vt:lpstr>Segoe UI</vt:lpstr>
      <vt:lpstr>Times New Roman</vt:lpstr>
      <vt:lpstr>Parcel</vt:lpstr>
      <vt:lpstr>LC18 : Corps Purs et Diagrammes Binaires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DIHYA</dc:creator>
  <cp:lastModifiedBy>DIHYA</cp:lastModifiedBy>
  <cp:revision>61</cp:revision>
  <dcterms:created xsi:type="dcterms:W3CDTF">2021-05-02T19:25:15Z</dcterms:created>
  <dcterms:modified xsi:type="dcterms:W3CDTF">2021-05-23T15:08:31Z</dcterms:modified>
</cp:coreProperties>
</file>