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12" r:id="rId4"/>
    <p:sldId id="259" r:id="rId5"/>
    <p:sldId id="258" r:id="rId6"/>
    <p:sldId id="266" r:id="rId7"/>
    <p:sldId id="276" r:id="rId8"/>
    <p:sldId id="302" r:id="rId9"/>
    <p:sldId id="303" r:id="rId10"/>
    <p:sldId id="311" r:id="rId11"/>
    <p:sldId id="273" r:id="rId12"/>
    <p:sldId id="281" r:id="rId13"/>
    <p:sldId id="289" r:id="rId14"/>
    <p:sldId id="290" r:id="rId15"/>
    <p:sldId id="291" r:id="rId16"/>
    <p:sldId id="292" r:id="rId17"/>
    <p:sldId id="296" r:id="rId18"/>
    <p:sldId id="293" r:id="rId19"/>
    <p:sldId id="295" r:id="rId20"/>
    <p:sldId id="307" r:id="rId21"/>
    <p:sldId id="268" r:id="rId22"/>
    <p:sldId id="272" r:id="rId23"/>
    <p:sldId id="279" r:id="rId24"/>
    <p:sldId id="280" r:id="rId25"/>
    <p:sldId id="278" r:id="rId26"/>
    <p:sldId id="297" r:id="rId27"/>
    <p:sldId id="298" r:id="rId28"/>
    <p:sldId id="313" r:id="rId29"/>
    <p:sldId id="318" r:id="rId30"/>
    <p:sldId id="316" r:id="rId31"/>
    <p:sldId id="317" r:id="rId32"/>
    <p:sldId id="310" r:id="rId33"/>
    <p:sldId id="309" r:id="rId34"/>
    <p:sldId id="315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40D8"/>
    <a:srgbClr val="04AC18"/>
    <a:srgbClr val="10E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8DA8B-7E29-4336-92F2-7E59E60A76A9}" type="datetimeFigureOut">
              <a:rPr lang="fr-FR" smtClean="0"/>
              <a:t>10/05/2021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5A83C-EDC6-4BF9-B922-E35B4F84AE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02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A83C-EDC6-4BF9-B922-E35B4F84AEE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41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A83C-EDC6-4BF9-B922-E35B4F84AEE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61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A83C-EDC6-4BF9-B922-E35B4F84AEE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28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0A627-FE54-4475-8035-116A0703AF1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383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A83C-EDC6-4BF9-B922-E35B4F84AEE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11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A83C-EDC6-4BF9-B922-E35B4F84AEE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053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78c06e17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78c06e17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219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06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2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20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8716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0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09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11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82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81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8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9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06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10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AA8A4-7E59-4B62-826F-C99EDE29AD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4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.png"/><Relationship Id="rId7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71268" y="526211"/>
            <a:ext cx="10449464" cy="913411"/>
          </a:xfrm>
        </p:spPr>
        <p:txBody>
          <a:bodyPr>
            <a:normAutofit/>
          </a:bodyPr>
          <a:lstStyle/>
          <a:p>
            <a:r>
              <a:rPr lang="fr-FR" sz="5400" b="1" u="sng" dirty="0" smtClean="0"/>
              <a:t>LC 01 : Liaisons chimiques (Lycée).</a:t>
            </a:r>
            <a:endParaRPr lang="fr-FR" sz="5400" b="1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4989" y="2411592"/>
            <a:ext cx="9144000" cy="1655762"/>
          </a:xfrm>
        </p:spPr>
        <p:txBody>
          <a:bodyPr/>
          <a:lstStyle/>
          <a:p>
            <a:pPr algn="l"/>
            <a:r>
              <a:rPr lang="fr-FR" u="sng" dirty="0" smtClean="0"/>
              <a:t>Prérequis :</a:t>
            </a:r>
            <a:r>
              <a:rPr lang="fr-FR" dirty="0" smtClean="0"/>
              <a:t>		Electronégativité (Pauling).</a:t>
            </a:r>
          </a:p>
          <a:p>
            <a:pPr algn="l"/>
            <a:r>
              <a:rPr lang="fr-FR" dirty="0"/>
              <a:t>	</a:t>
            </a:r>
            <a:r>
              <a:rPr lang="fr-FR" dirty="0" smtClean="0"/>
              <a:t>		Règle de l’octet, du </a:t>
            </a:r>
            <a:r>
              <a:rPr lang="fr-FR" dirty="0" err="1" smtClean="0"/>
              <a:t>duet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5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10</a:t>
            </a:fld>
            <a:endParaRPr lang="fr-FR"/>
          </a:p>
        </p:txBody>
      </p:sp>
      <p:pic>
        <p:nvPicPr>
          <p:cNvPr id="3" name="Google Shape;94;p18"/>
          <p:cNvPicPr preferRelativeResize="0"/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06540" y="1734064"/>
            <a:ext cx="5474749" cy="395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92;p18"/>
          <p:cNvPicPr preferRelativeResize="0"/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935623" y="1304834"/>
            <a:ext cx="5097561" cy="38814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8190" y="5186296"/>
                <a:ext cx="2918812" cy="56470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Cristal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𝑁𝑎𝐶𝑙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𝑠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</m:sSub>
                  </m:oMath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90" y="5186296"/>
                <a:ext cx="2918812" cy="564706"/>
              </a:xfrm>
              <a:prstGeom prst="rect">
                <a:avLst/>
              </a:prstGeom>
              <a:blipFill rotWithShape="0">
                <a:blip r:embed="rId5"/>
                <a:stretch>
                  <a:fillRect l="-4167" t="-2128" b="-297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84311" y="5186296"/>
                <a:ext cx="6227795" cy="5974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Dissolution en</a:t>
                </a:r>
                <a14:m>
                  <m:oMath xmlns:m="http://schemas.openxmlformats.org/officeDocument/2006/math">
                    <m:r>
                      <a:rPr lang="fr-FR" sz="2800" b="0" i="0" smtClean="0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𝑁𝑎</m:t>
                        </m:r>
                      </m:e>
                      <m:sub>
                        <m:d>
                          <m:dPr>
                            <m:ctrlPr>
                              <a:rPr lang="fr-FR" sz="2800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fr-FR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𝐶𝑙</m:t>
                        </m:r>
                      </m:e>
                      <m:sub>
                        <m:r>
                          <a:rPr lang="fr-FR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800" i="1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dans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r>
                      <a:rPr lang="fr-FR" sz="2800" b="0" i="1" smtClean="0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𝑂</m:t>
                    </m:r>
                  </m:oMath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311" y="5186296"/>
                <a:ext cx="6227795" cy="597408"/>
              </a:xfrm>
              <a:prstGeom prst="rect">
                <a:avLst/>
              </a:prstGeom>
              <a:blipFill rotWithShape="0">
                <a:blip r:embed="rId6"/>
                <a:stretch>
                  <a:fillRect l="-1855" b="-26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60229" y="311946"/>
            <a:ext cx="8839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Particularité de la </a:t>
            </a:r>
            <a:r>
              <a:rPr lang="fr-FR" sz="3200" b="1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 ionique</a:t>
            </a:r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la dissolution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5330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11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41" y="383311"/>
            <a:ext cx="4373294" cy="49743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363" y="1829322"/>
            <a:ext cx="1605951" cy="15996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54293" y="5595388"/>
            <a:ext cx="6862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Johannes </a:t>
            </a:r>
            <a:r>
              <a:rPr lang="fr-FR" sz="2800" dirty="0" err="1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Diderik</a:t>
            </a:r>
            <a:r>
              <a:rPr lang="fr-FR" sz="2800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van der </a:t>
            </a:r>
            <a:r>
              <a:rPr lang="fr-FR" sz="2800" dirty="0" err="1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Waals</a:t>
            </a:r>
            <a:r>
              <a:rPr lang="fr-FR" sz="2800" dirty="0">
                <a:solidFill>
                  <a:schemeClr val="bg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(1837-1923)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90947" y="3429000"/>
            <a:ext cx="504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 DECODE" panose="02000000000000000000" pitchFamily="2" charset="0"/>
                <a:ea typeface="Amiri" panose="00000500000000000000" pitchFamily="2" charset="-78"/>
                <a:cs typeface="Amiri" panose="00000500000000000000" pitchFamily="2" charset="-78"/>
              </a:rPr>
              <a:t>Prix Nobel en 1910 </a:t>
            </a:r>
          </a:p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 DECODE" panose="02000000000000000000" pitchFamily="2" charset="0"/>
                <a:ea typeface="Amiri" panose="00000500000000000000" pitchFamily="2" charset="-78"/>
                <a:cs typeface="Amiri" panose="00000500000000000000" pitchFamily="2" charset="-78"/>
              </a:rPr>
              <a:t>pour avoir dépassé le modèle du gaz parfait </a:t>
            </a:r>
            <a:endParaRPr lang="fr-FR" sz="3200" b="1" dirty="0">
              <a:solidFill>
                <a:schemeClr val="bg1"/>
              </a:solidFill>
              <a:latin typeface="AR DECODE" panose="02000000000000000000" pitchFamily="2" charset="0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42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0549" y="268232"/>
            <a:ext cx="1058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Interactions de Van der </a:t>
            </a:r>
            <a:r>
              <a:rPr lang="fr-FR" sz="32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Waals</a:t>
            </a:r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application aux mélanges.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09" y="853007"/>
            <a:ext cx="6850380" cy="5273040"/>
          </a:xfrm>
          <a:prstGeom prst="rect">
            <a:avLst/>
          </a:prstGeom>
        </p:spPr>
      </p:pic>
      <p:cxnSp>
        <p:nvCxnSpPr>
          <p:cNvPr id="22" name="Connecteur droit avec flèche 21"/>
          <p:cNvCxnSpPr/>
          <p:nvPr/>
        </p:nvCxnSpPr>
        <p:spPr>
          <a:xfrm flipH="1">
            <a:off x="7889450" y="3939540"/>
            <a:ext cx="881695" cy="1181100"/>
          </a:xfrm>
          <a:prstGeom prst="straightConnector1">
            <a:avLst/>
          </a:prstGeom>
          <a:ln w="19050">
            <a:solidFill>
              <a:srgbClr val="04AC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694330" y="2529840"/>
            <a:ext cx="2061050" cy="2549099"/>
          </a:xfrm>
          <a:prstGeom prst="straightConnector1">
            <a:avLst/>
          </a:prstGeom>
          <a:ln w="19050">
            <a:solidFill>
              <a:srgbClr val="04AC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223410" y="5120640"/>
            <a:ext cx="1034890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8765430" y="3943350"/>
            <a:ext cx="492870" cy="0"/>
          </a:xfrm>
          <a:prstGeom prst="line">
            <a:avLst/>
          </a:prstGeom>
          <a:ln w="19050">
            <a:solidFill>
              <a:srgbClr val="04AC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8748234" y="2533650"/>
            <a:ext cx="510066" cy="0"/>
          </a:xfrm>
          <a:prstGeom prst="line">
            <a:avLst/>
          </a:prstGeom>
          <a:ln w="19050">
            <a:solidFill>
              <a:srgbClr val="04AC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1802686" y="5152136"/>
            <a:ext cx="1227345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1802892" y="4684776"/>
            <a:ext cx="3048638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V="1">
            <a:off x="4038600" y="3744976"/>
            <a:ext cx="812930" cy="369824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>
            <a:off x="1802892" y="2419096"/>
            <a:ext cx="3114678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>
            <a:off x="1802892" y="3485896"/>
            <a:ext cx="1557339" cy="0"/>
          </a:xfrm>
          <a:prstGeom prst="straightConnector1">
            <a:avLst/>
          </a:prstGeom>
          <a:ln w="1905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91059" y="2046491"/>
            <a:ext cx="1305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Entonnoir </a:t>
            </a:r>
          </a:p>
          <a:p>
            <a:pPr algn="ctr"/>
            <a:r>
              <a:rPr lang="fr-FR" sz="20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à liquide</a:t>
            </a:r>
            <a:endParaRPr lang="fr-FR" sz="2000" dirty="0">
              <a:solidFill>
                <a:srgbClr val="0000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6388" y="3275717"/>
            <a:ext cx="1696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Noix + anneau</a:t>
            </a:r>
            <a:endParaRPr lang="fr-FR" sz="2000" dirty="0">
              <a:solidFill>
                <a:srgbClr val="0000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4405" y="3757107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Ampoule à </a:t>
            </a:r>
          </a:p>
          <a:p>
            <a:pPr algn="ctr"/>
            <a:r>
              <a:rPr lang="fr-FR" sz="20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décanter</a:t>
            </a:r>
            <a:endParaRPr lang="fr-FR" sz="2000" dirty="0">
              <a:solidFill>
                <a:srgbClr val="0000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1802686" y="4112895"/>
            <a:ext cx="2237819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38160" y="4481195"/>
            <a:ext cx="1358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Erlenmeyer</a:t>
            </a:r>
            <a:endParaRPr lang="fr-FR" sz="2000" dirty="0">
              <a:solidFill>
                <a:srgbClr val="0000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819801" y="4948891"/>
            <a:ext cx="982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Potence</a:t>
            </a:r>
            <a:endParaRPr lang="fr-FR" sz="2000" dirty="0">
              <a:solidFill>
                <a:srgbClr val="0000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258041" y="4916775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Becher</a:t>
            </a:r>
            <a:endParaRPr lang="fr-FR" sz="2000" dirty="0">
              <a:solidFill>
                <a:srgbClr val="0000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9262596" y="3536274"/>
                <a:ext cx="1816587" cy="827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04AC1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  </m:t>
                    </m:r>
                    <m:sSubSup>
                      <m:sSubSupPr>
                        <m:ctrlPr>
                          <a:rPr lang="fr-FR" sz="200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𝐶𝑢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</a:t>
                </a:r>
              </a:p>
              <a:p>
                <a:pPr algn="ctr"/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𝑆𝑂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4(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25mL</a:t>
                </a:r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596" y="3536274"/>
                <a:ext cx="1816587" cy="827791"/>
              </a:xfrm>
              <a:prstGeom prst="rect">
                <a:avLst/>
              </a:prstGeom>
              <a:blipFill rotWithShape="0">
                <a:blip r:embed="rId4"/>
                <a:stretch>
                  <a:fillRect r="-3020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9265519" y="2301673"/>
                <a:ext cx="2420343" cy="44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04AC1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  </m:t>
                    </m:r>
                    <m:sSubSup>
                      <m:sSubSupPr>
                        <m:ctrlP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3(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25mL</a:t>
                </a:r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fr-FR" sz="2000" dirty="0">
                  <a:solidFill>
                    <a:srgbClr val="04AC18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519" y="2301673"/>
                <a:ext cx="2420343" cy="441403"/>
              </a:xfrm>
              <a:prstGeom prst="rect">
                <a:avLst/>
              </a:prstGeom>
              <a:blipFill rotWithShape="0">
                <a:blip r:embed="rId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62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60" y="941907"/>
            <a:ext cx="6423660" cy="520446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13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0549" y="268232"/>
            <a:ext cx="1058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Interactions de Van der </a:t>
            </a:r>
            <a:r>
              <a:rPr lang="fr-FR" sz="32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Waals</a:t>
            </a:r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application aux mélanges.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085210" y="3719576"/>
            <a:ext cx="4170550" cy="0"/>
          </a:xfrm>
          <a:prstGeom prst="straightConnector1">
            <a:avLst/>
          </a:prstGeom>
          <a:ln w="19050">
            <a:solidFill>
              <a:srgbClr val="04AC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55380" y="3296120"/>
                <a:ext cx="2382512" cy="827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04AC1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  </m:t>
                    </m:r>
                    <m:sSubSup>
                      <m:sSubSupPr>
                        <m:ctrlPr>
                          <a:rPr lang="fr-FR" sz="200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𝐶𝑢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𝑆𝑂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4(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3(</m:t>
                        </m:r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50mL</a:t>
                </a:r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380" y="3296120"/>
                <a:ext cx="2382512" cy="827791"/>
              </a:xfrm>
              <a:prstGeom prst="rect">
                <a:avLst/>
              </a:prstGeom>
              <a:blipFill rotWithShape="0">
                <a:blip r:embed="rId3"/>
                <a:stretch>
                  <a:fillRect r="-2302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8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10" y="878407"/>
            <a:ext cx="6568440" cy="52578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14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0549" y="268232"/>
            <a:ext cx="1058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Interactions de Van der </a:t>
            </a:r>
            <a:r>
              <a:rPr lang="fr-FR" sz="32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Waals</a:t>
            </a:r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application aux mélanges.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268630" y="4867234"/>
                <a:ext cx="1763881" cy="421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12</m:t>
                        </m:r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30mL</a:t>
                </a:r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630" y="4867234"/>
                <a:ext cx="1763881" cy="421590"/>
              </a:xfrm>
              <a:prstGeom prst="rect">
                <a:avLst/>
              </a:prstGeom>
              <a:blipFill rotWithShape="0">
                <a:blip r:embed="rId3"/>
                <a:stretch>
                  <a:fillRect r="-275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avec flèche 16"/>
          <p:cNvCxnSpPr/>
          <p:nvPr/>
        </p:nvCxnSpPr>
        <p:spPr>
          <a:xfrm flipH="1">
            <a:off x="7250376" y="5101336"/>
            <a:ext cx="2016630" cy="0"/>
          </a:xfrm>
          <a:prstGeom prst="straightConnector1">
            <a:avLst/>
          </a:prstGeom>
          <a:ln w="19050">
            <a:solidFill>
              <a:srgbClr val="04AC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5085210" y="3719576"/>
            <a:ext cx="4170550" cy="0"/>
          </a:xfrm>
          <a:prstGeom prst="straightConnector1">
            <a:avLst/>
          </a:prstGeom>
          <a:ln w="19050">
            <a:solidFill>
              <a:srgbClr val="04AC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255380" y="3296120"/>
                <a:ext cx="2382512" cy="827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04AC1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  </m:t>
                    </m:r>
                    <m:sSubSup>
                      <m:sSubSupPr>
                        <m:ctrlPr>
                          <a:rPr lang="fr-FR" sz="200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𝐶𝑢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𝑆𝑂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4(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3(</m:t>
                        </m:r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50mL</a:t>
                </a:r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380" y="3296120"/>
                <a:ext cx="2382512" cy="827791"/>
              </a:xfrm>
              <a:prstGeom prst="rect">
                <a:avLst/>
              </a:prstGeom>
              <a:blipFill rotWithShape="0">
                <a:blip r:embed="rId4"/>
                <a:stretch>
                  <a:fillRect r="-2302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6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80" y="982547"/>
            <a:ext cx="6301740" cy="517398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15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0549" y="268232"/>
            <a:ext cx="1058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Interactions de Van der </a:t>
            </a:r>
            <a:r>
              <a:rPr lang="fr-FR" sz="32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Waals</a:t>
            </a:r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application aux mélanges.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68630" y="4867234"/>
                <a:ext cx="1763881" cy="421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12</m:t>
                        </m:r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2</a:t>
                </a:r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0mL</a:t>
                </a:r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8630" y="4867234"/>
                <a:ext cx="1763881" cy="421590"/>
              </a:xfrm>
              <a:prstGeom prst="rect">
                <a:avLst/>
              </a:prstGeom>
              <a:blipFill rotWithShape="0">
                <a:blip r:embed="rId3"/>
                <a:stretch>
                  <a:fillRect r="-2759" b="-2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/>
          <p:nvPr/>
        </p:nvCxnSpPr>
        <p:spPr>
          <a:xfrm flipH="1">
            <a:off x="7250376" y="5101336"/>
            <a:ext cx="2016630" cy="0"/>
          </a:xfrm>
          <a:prstGeom prst="straightConnector1">
            <a:avLst/>
          </a:prstGeom>
          <a:ln w="19050">
            <a:solidFill>
              <a:srgbClr val="04AC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085210" y="3719576"/>
            <a:ext cx="4170550" cy="0"/>
          </a:xfrm>
          <a:prstGeom prst="straightConnector1">
            <a:avLst/>
          </a:prstGeom>
          <a:ln w="19050">
            <a:solidFill>
              <a:srgbClr val="04AC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250115" y="3296120"/>
                <a:ext cx="2880725" cy="827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04AC1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</m:t>
                    </m:r>
                    <m:sSub>
                      <m:sSubPr>
                        <m:ctrlP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12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4AC1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04AC1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  </m:t>
                    </m:r>
                    <m:sSubSup>
                      <m:sSubSupPr>
                        <m:ctrlPr>
                          <a:rPr lang="fr-FR" sz="200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𝐶𝑢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dirty="0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𝑆𝑂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4(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3(</m:t>
                        </m:r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04AC1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r>
                  <a:rPr lang="fr-FR" sz="20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6</a:t>
                </a:r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0mL</a:t>
                </a:r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115" y="3296120"/>
                <a:ext cx="2880725" cy="827791"/>
              </a:xfrm>
              <a:prstGeom prst="rect">
                <a:avLst/>
              </a:prstGeom>
              <a:blipFill rotWithShape="0">
                <a:blip r:embed="rId4"/>
                <a:stretch>
                  <a:fillRect r="-1691"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732514" y="1600101"/>
                <a:ext cx="1984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−</m:t>
                          </m:r>
                        </m:sup>
                      </m:sSubSup>
                      <m:r>
                        <a:rPr lang="fr-F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iri" panose="00000500000000000000" pitchFamily="2" charset="-78"/>
                        </a:rPr>
                        <m:t>⇌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iri" panose="00000500000000000000" pitchFamily="2" charset="-78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iri" panose="000005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  <m:t>𝐼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514" y="1600101"/>
                <a:ext cx="198451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0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023187"/>
            <a:ext cx="6537960" cy="509778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16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0549" y="268232"/>
            <a:ext cx="1058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Interactions de Van der </a:t>
            </a:r>
            <a:r>
              <a:rPr lang="fr-FR" sz="32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Waals</a:t>
            </a:r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application aux mélanges.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066922" y="3847592"/>
            <a:ext cx="4170550" cy="0"/>
          </a:xfrm>
          <a:prstGeom prst="straightConnector1">
            <a:avLst/>
          </a:prstGeom>
          <a:ln w="19050">
            <a:solidFill>
              <a:srgbClr val="04AC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235523" y="3634448"/>
                <a:ext cx="2727029" cy="80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</m:t>
                    </m:r>
                    <m:r>
                      <a:rPr lang="fr-FR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sSubSup>
                      <m:sSubSupPr>
                        <m:ctrlPr>
                          <a:rPr lang="fr-FR" sz="20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𝐶𝑢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0B0F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𝑆𝑂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4(</m:t>
                        </m:r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0B0F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</m:sup>
                    </m:sSubSup>
                    <m:r>
                      <a:rPr lang="fr-FR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  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50mL</a:t>
                </a:r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523" y="3634448"/>
                <a:ext cx="2727029" cy="809902"/>
              </a:xfrm>
              <a:prstGeom prst="rect">
                <a:avLst/>
              </a:prstGeom>
              <a:blipFill rotWithShape="0">
                <a:blip r:embed="rId3"/>
                <a:stretch>
                  <a:fillRect r="-2013" b="-127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eur droit avec flèche 11"/>
          <p:cNvCxnSpPr/>
          <p:nvPr/>
        </p:nvCxnSpPr>
        <p:spPr>
          <a:xfrm flipH="1">
            <a:off x="5073018" y="3103880"/>
            <a:ext cx="4170550" cy="0"/>
          </a:xfrm>
          <a:prstGeom prst="straightConnector1">
            <a:avLst/>
          </a:prstGeom>
          <a:ln w="19050">
            <a:solidFill>
              <a:srgbClr val="04AC1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275197" y="2888977"/>
                <a:ext cx="2075312" cy="421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12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EC40D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EC40D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EC40D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</m:t>
                    </m:r>
                  </m:oMath>
                </a14:m>
                <a:r>
                  <a:rPr lang="fr-FR" sz="2000" dirty="0" smtClean="0">
                    <a:solidFill>
                      <a:srgbClr val="EC40D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r>
                      <a:rPr lang="fr-FR" sz="2000" b="0" i="1" dirty="0" smtClean="0">
                        <a:solidFill>
                          <a:srgbClr val="04AC1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</m:oMath>
                </a14:m>
                <a:r>
                  <a:rPr lang="fr-FR" sz="20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10mL</a:t>
                </a:r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197" y="2888977"/>
                <a:ext cx="2075312" cy="421590"/>
              </a:xfrm>
              <a:prstGeom prst="rect">
                <a:avLst/>
              </a:prstGeom>
              <a:blipFill rotWithShape="0">
                <a:blip r:embed="rId4"/>
                <a:stretch>
                  <a:fillRect t="-1449" r="-2353" b="-275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32514" y="1600101"/>
                <a:ext cx="19845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</m:ctrlPr>
                        </m:sSubSup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𝐼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3</m:t>
                          </m:r>
                        </m:sub>
                        <m:sup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miri" panose="00000500000000000000" pitchFamily="2" charset="-78"/>
                              <a:cs typeface="Amiri" panose="00000500000000000000" pitchFamily="2" charset="-78"/>
                            </a:rPr>
                            <m:t>−</m:t>
                          </m:r>
                        </m:sup>
                      </m:sSubSup>
                      <m:r>
                        <a:rPr lang="fr-F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iri" panose="00000500000000000000" pitchFamily="2" charset="-78"/>
                        </a:rPr>
                        <m:t>⇌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iri" panose="00000500000000000000" pitchFamily="2" charset="-78"/>
                        </a:rPr>
                        <m:t> </m:t>
                      </m:r>
                      <m:sSub>
                        <m:sSubPr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  <m:t>2</m:t>
                          </m:r>
                        </m:sub>
                      </m:sSub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iri" panose="00000500000000000000" pitchFamily="2" charset="-78"/>
                        </a:rPr>
                        <m:t>+</m:t>
                      </m:r>
                      <m:sSup>
                        <m:sSupPr>
                          <m:ctrlP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  <m:t>𝐼</m:t>
                          </m:r>
                        </m:e>
                        <m:sup>
                          <m:r>
                            <a:rPr lang="fr-F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iri" panose="00000500000000000000" pitchFamily="2" charset="-78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514" y="1600101"/>
                <a:ext cx="198451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5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86" y="1010995"/>
            <a:ext cx="6423660" cy="508254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17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0549" y="268232"/>
            <a:ext cx="1058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Interactions de Van der </a:t>
            </a:r>
            <a:r>
              <a:rPr lang="fr-FR" sz="32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Waals</a:t>
            </a:r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application aux mélanges.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57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984250"/>
            <a:ext cx="6675120" cy="512826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18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0549" y="268232"/>
            <a:ext cx="1058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Interactions de Van der </a:t>
            </a:r>
            <a:r>
              <a:rPr lang="fr-FR" sz="32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Waals</a:t>
            </a:r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application aux mélanges.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35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19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0549" y="268232"/>
            <a:ext cx="10581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Interactions de Van der </a:t>
            </a:r>
            <a:r>
              <a:rPr lang="fr-FR" sz="3200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Waals</a:t>
            </a:r>
            <a:r>
              <a:rPr lang="fr-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application aux mélanges.</a:t>
            </a:r>
            <a:endParaRPr lang="fr-FR"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643" t="2044" r="13693" b="6333"/>
          <a:stretch/>
        </p:blipFill>
        <p:spPr>
          <a:xfrm>
            <a:off x="3355848" y="1581912"/>
            <a:ext cx="5051642" cy="3995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10600" y="3713906"/>
                <a:ext cx="3299301" cy="790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EC40D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organique </a:t>
                </a:r>
                <a:r>
                  <a:rPr lang="fr-FR" sz="2400" u="sng" dirty="0" smtClean="0">
                    <a:solidFill>
                      <a:srgbClr val="EC40D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apolaire</a:t>
                </a:r>
                <a:r>
                  <a:rPr lang="fr-FR" sz="2400" dirty="0" smtClean="0">
                    <a:solidFill>
                      <a:srgbClr val="EC40D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</a:t>
                </a:r>
              </a:p>
              <a:p>
                <a:pPr algn="ctr"/>
                <a:r>
                  <a:rPr lang="fr-FR" sz="2000" dirty="0" smtClean="0">
                    <a:solidFill>
                      <a:srgbClr val="EC40D8"/>
                    </a:solidFill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</m:t>
                        </m:r>
                      </m:e>
                      <m:sub>
                        <m: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i="1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12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EC40D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EC40D8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EC40D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</m:t>
                    </m:r>
                  </m:oMath>
                </a14:m>
                <a:r>
                  <a:rPr lang="fr-FR" sz="2000" dirty="0" smtClean="0">
                    <a:solidFill>
                      <a:srgbClr val="EC40D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EC40D8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r>
                      <a:rPr lang="fr-FR" sz="2000" b="0" i="1" dirty="0" smtClean="0">
                        <a:solidFill>
                          <a:srgbClr val="04AC18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</m:oMath>
                </a14:m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713906"/>
                <a:ext cx="3299301" cy="790922"/>
              </a:xfrm>
              <a:prstGeom prst="rect">
                <a:avLst/>
              </a:prstGeom>
              <a:blipFill rotWithShape="0">
                <a:blip r:embed="rId3"/>
                <a:stretch>
                  <a:fillRect l="-2588" t="-6154" r="-22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6787" y="3579876"/>
                <a:ext cx="3005951" cy="15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2400" dirty="0" smtClean="0">
                    <a:solidFill>
                      <a:srgbClr val="00B0F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Phase aqueuse </a:t>
                </a:r>
                <a:r>
                  <a:rPr lang="fr-FR" sz="2400" u="sng" dirty="0" smtClean="0">
                    <a:solidFill>
                      <a:srgbClr val="00B0F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polaire</a:t>
                </a:r>
                <a:r>
                  <a:rPr lang="fr-FR" sz="2400" dirty="0" smtClean="0">
                    <a:solidFill>
                      <a:srgbClr val="00B0F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𝑂</m:t>
                        </m:r>
                      </m:e>
                      <m:sub>
                        <m:d>
                          <m:dPr>
                            <m:ctrlPr>
                              <a:rPr lang="fr-FR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𝑙</m:t>
                            </m:r>
                          </m:e>
                        </m:d>
                      </m:sub>
                    </m:sSub>
                    <m:r>
                      <a:rPr lang="fr-FR" sz="20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</m:t>
                    </m:r>
                    <m:r>
                      <a:rPr lang="fr-FR" sz="20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 </m:t>
                    </m:r>
                    <m:sSubSup>
                      <m:sSubSupPr>
                        <m:ctrlPr>
                          <a:rPr lang="fr-FR" sz="20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𝐶𝑢</m:t>
                        </m:r>
                      </m:e>
                      <m:sub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0B0F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:endParaRPr lang="fr-FR" sz="2000" i="1" dirty="0" smtClean="0">
                  <a:solidFill>
                    <a:srgbClr val="00B0F0"/>
                  </a:solidFill>
                  <a:latin typeface="Cambria Math" panose="02040503050406030204" pitchFamily="18" charset="0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𝑆𝑂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4(</m:t>
                        </m:r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2−</m:t>
                        </m:r>
                      </m:sup>
                    </m:sSubSup>
                  </m:oMath>
                </a14:m>
                <a:r>
                  <a:rPr lang="fr-FR" sz="2000" dirty="0" smtClean="0">
                    <a:solidFill>
                      <a:srgbClr val="00B0F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3</m:t>
                        </m:r>
                        <m:d>
                          <m:dPr>
                            <m:ctrlPr>
                              <a:rPr lang="fr-F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Amiri" panose="00000500000000000000" pitchFamily="2" charset="-78"/>
                                <a:cs typeface="Amiri" panose="00000500000000000000" pitchFamily="2" charset="-78"/>
                              </a:rPr>
                              <m:t>𝑎𝑞</m:t>
                            </m:r>
                          </m:e>
                        </m:d>
                      </m:sub>
                      <m:sup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</m:sup>
                    </m:sSubSup>
                    <m:r>
                      <a:rPr lang="fr-FR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,  </m:t>
                    </m:r>
                    <m:sSubSup>
                      <m:sSubSupPr>
                        <m:ctrlP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SupPr>
                      <m:e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𝐼</m:t>
                        </m:r>
                      </m:e>
                      <m:sub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(</m:t>
                        </m:r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𝑎𝑞</m:t>
                        </m:r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)</m:t>
                        </m:r>
                      </m:sub>
                      <m:sup>
                        <m:r>
                          <a:rPr lang="fr-FR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−</m:t>
                        </m:r>
                      </m:sup>
                    </m:sSubSup>
                  </m:oMath>
                </a14:m>
                <a:endParaRPr lang="fr-FR" sz="2000" dirty="0" smtClean="0">
                  <a:solidFill>
                    <a:srgbClr val="00B0F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algn="ctr"/>
                <a:r>
                  <a:rPr lang="fr-FR" sz="2000" dirty="0" smtClean="0">
                    <a:solidFill>
                      <a:srgbClr val="04AC18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fr-FR" sz="20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87" y="3579876"/>
                <a:ext cx="3005951" cy="1504899"/>
              </a:xfrm>
              <a:prstGeom prst="rect">
                <a:avLst/>
              </a:prstGeom>
              <a:blipFill rotWithShape="0">
                <a:blip r:embed="rId4"/>
                <a:stretch>
                  <a:fillRect l="-2637" t="-3239" r="-26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6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</a:t>
            </a:fld>
            <a:endParaRPr lang="fr-FR"/>
          </a:p>
        </p:txBody>
      </p:sp>
      <p:sp>
        <p:nvSpPr>
          <p:cNvPr id="19" name="Google Shape;60;p14"/>
          <p:cNvSpPr txBox="1"/>
          <p:nvPr/>
        </p:nvSpPr>
        <p:spPr>
          <a:xfrm>
            <a:off x="1262400" y="1698426"/>
            <a:ext cx="9667200" cy="1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Average"/>
              </a:rPr>
              <a:t>When forces acting between two atoms or groups of atoms lead to the formation of a </a:t>
            </a:r>
            <a:r>
              <a:rPr lang="fr" sz="2800" u="sng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Average"/>
              </a:rPr>
              <a:t>stable</a:t>
            </a:r>
            <a:r>
              <a:rPr lang="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Average"/>
              </a:rPr>
              <a:t> independent molecular entity, a chemical bond is considered to exist between these atoms or groups.</a:t>
            </a:r>
            <a:endParaRPr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  <a:sym typeface="Average"/>
            </a:endParaRPr>
          </a:p>
        </p:txBody>
      </p:sp>
      <p:sp>
        <p:nvSpPr>
          <p:cNvPr id="22" name="Google Shape;61;p14"/>
          <p:cNvSpPr txBox="1"/>
          <p:nvPr/>
        </p:nvSpPr>
        <p:spPr>
          <a:xfrm>
            <a:off x="4928435" y="5046767"/>
            <a:ext cx="5761134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IUPAC. Compendium of Chemical Terminology.</a:t>
            </a:r>
            <a:endParaRPr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09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 l="11960" t="19542" r="8988" b="13437"/>
          <a:stretch/>
        </p:blipFill>
        <p:spPr>
          <a:xfrm>
            <a:off x="642301" y="2270734"/>
            <a:ext cx="10907367" cy="303526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642301" y="1449997"/>
            <a:ext cx="2064000" cy="76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Phase aqueuse (témoin)</a:t>
            </a:r>
            <a:endParaRPr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2605717" y="1449733"/>
            <a:ext cx="2064000" cy="10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Phase aqueuse </a:t>
            </a:r>
            <a:endParaRPr lang="fr" sz="20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</a:t>
            </a:r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thiodène</a:t>
            </a:r>
            <a:endParaRPr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4613317" y="1449733"/>
            <a:ext cx="2064000" cy="10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Phase aqueuse </a:t>
            </a:r>
            <a:endParaRPr lang="fr" sz="20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</a:t>
            </a:r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soude</a:t>
            </a:r>
            <a:endParaRPr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7248235" y="1449733"/>
            <a:ext cx="2293600" cy="10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Phase organique (témoin)</a:t>
            </a:r>
            <a:endParaRPr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9340168" y="1449733"/>
            <a:ext cx="2293600" cy="10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Phase organique </a:t>
            </a:r>
            <a:endParaRPr lang="fr" sz="20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</a:t>
            </a:r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soude</a:t>
            </a:r>
            <a:endParaRPr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415584" y="40953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r" sz="3200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Caractérisation de l’extraction de </a:t>
            </a:r>
            <a:r>
              <a:rPr lang="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l’iode.</a:t>
            </a:r>
            <a:endParaRPr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2706301" y="5306000"/>
            <a:ext cx="2005432" cy="109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 de coloration </a:t>
            </a:r>
            <a:r>
              <a:rPr lang="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bleue</a:t>
            </a:r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nuit : </a:t>
            </a:r>
          </a:p>
          <a:p>
            <a:pPr algn="ctr"/>
            <a:r>
              <a:rPr lang="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 </a:t>
            </a:r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I</a:t>
            </a:r>
            <a:r>
              <a:rPr lang="fr" sz="2000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fr" sz="2000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  <a:endParaRPr sz="2000" baseline="30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4445820" y="5268583"/>
            <a:ext cx="2655600" cy="117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Précipité de Cu(OH)</a:t>
            </a:r>
            <a:r>
              <a:rPr lang="fr" sz="2000" baseline="-25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(s</a:t>
            </a:r>
            <a:r>
              <a:rPr lang="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) :</a:t>
            </a:r>
            <a:endParaRPr lang="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Présence </a:t>
            </a:r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 Cu</a:t>
            </a:r>
            <a:r>
              <a:rPr lang="fr" sz="2000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2+</a:t>
            </a:r>
            <a:endParaRPr sz="2000" baseline="30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9057736" y="5305999"/>
            <a:ext cx="3060997" cy="1439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 de précipité</a:t>
            </a:r>
            <a:endParaRPr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ctr"/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= Cu</a:t>
            </a:r>
            <a:r>
              <a:rPr lang="fr" sz="2000" baseline="30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2+</a:t>
            </a:r>
            <a:r>
              <a:rPr lang="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en concentration insuffisante pour précipiter</a:t>
            </a:r>
            <a:endParaRPr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38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834085" y="200751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51623" y="132740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51623" y="200751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51623" y="268761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95729" y="132740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95729" y="200751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95729" y="268761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4396153" y="174094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592545" y="219596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395004" y="239992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773853" y="174094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774720" y="239992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948439" y="219596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274911" y="132740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274911" y="200751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274911" y="268761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919017" y="132740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919017" y="200751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919017" y="268761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3119441" y="174094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315833" y="219596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118292" y="239992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497141" y="174094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2498008" y="239992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671727" y="219596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016119" y="219596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618484" y="2002554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19017" y="448344"/>
            <a:ext cx="1170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Butane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905838" y="3197805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7974247" y="2262798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9092488" y="242707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458623" y="2676339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7978400" y="3143898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H="1">
            <a:off x="8827811" y="2658228"/>
            <a:ext cx="295365" cy="122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8815782" y="3029951"/>
            <a:ext cx="193188" cy="2278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>
            <a:off x="8333097" y="3008598"/>
            <a:ext cx="207706" cy="200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8308004" y="2127037"/>
            <a:ext cx="210612" cy="177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8322803" y="2591348"/>
            <a:ext cx="195813" cy="194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7726957" y="2453825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7726957" y="2512245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7309694" y="226778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6" name="Connecteur droit 55"/>
          <p:cNvCxnSpPr/>
          <p:nvPr/>
        </p:nvCxnSpPr>
        <p:spPr>
          <a:xfrm flipH="1">
            <a:off x="7301246" y="2248573"/>
            <a:ext cx="210612" cy="177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7313273" y="2507108"/>
            <a:ext cx="195813" cy="194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7974247" y="1267401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8855439" y="124317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8444808" y="178139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cxnSp>
        <p:nvCxnSpPr>
          <p:cNvPr id="62" name="Connecteur droit 61"/>
          <p:cNvCxnSpPr/>
          <p:nvPr/>
        </p:nvCxnSpPr>
        <p:spPr>
          <a:xfrm flipH="1">
            <a:off x="8787950" y="1607113"/>
            <a:ext cx="140289" cy="226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>
            <a:off x="8827811" y="2077255"/>
            <a:ext cx="318143" cy="731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333097" y="1645635"/>
            <a:ext cx="192342" cy="202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9092488" y="193935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7545259" y="341798"/>
                <a:ext cx="272115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Propanone </a:t>
                </a:r>
                <a:r>
                  <a:rPr lang="fr-FR" sz="1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(= acétone, </a:t>
                </a:r>
                <a:r>
                  <a:rPr lang="fr-FR" sz="1400" dirty="0" err="1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diméthylcétone</a:t>
                </a:r>
                <a:r>
                  <a:rPr lang="fr-FR" sz="1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i="1" smtClean="0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β</m:t>
                    </m:r>
                  </m:oMath>
                </a14:m>
                <a:r>
                  <a:rPr lang="fr-FR" sz="1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-cétopropane)</a:t>
                </a:r>
                <a:endParaRPr lang="fr-FR" sz="1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259" y="341798"/>
                <a:ext cx="2721158" cy="738664"/>
              </a:xfrm>
              <a:prstGeom prst="rect">
                <a:avLst/>
              </a:prstGeom>
              <a:blipFill rotWithShape="0">
                <a:blip r:embed="rId2"/>
                <a:stretch>
                  <a:fillRect l="-4709" t="-8264" b="-90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2371671" y="5580040"/>
                <a:ext cx="20148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𝑒𝑏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=−0,5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</a:t>
                </a:r>
                <a:endParaRPr lang="fr-FR" sz="24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71" y="5580040"/>
                <a:ext cx="201484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04" t="-6579" r="-392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7969685" y="5468233"/>
                <a:ext cx="17231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𝑒𝑏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=56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</a:t>
                </a:r>
                <a:endParaRPr lang="fr-FR" sz="24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685" y="5468233"/>
                <a:ext cx="17231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07" t="-6579" r="-4594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180434" y="3948561"/>
                <a:ext cx="2397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𝑀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=58,12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g/mol</a:t>
                </a:r>
                <a:endParaRPr lang="fr-FR" sz="24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34" y="3948561"/>
                <a:ext cx="239732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763" t="-6667" r="-3053" b="-3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406532" y="3943448"/>
                <a:ext cx="2397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𝑀</m:t>
                    </m:r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=58,08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g/mol</a:t>
                </a:r>
                <a:endParaRPr lang="fr-FR" sz="24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532" y="3943448"/>
                <a:ext cx="239732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763" t="-6579" r="-3053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/>
          <p:cNvSpPr/>
          <p:nvPr/>
        </p:nvSpPr>
        <p:spPr>
          <a:xfrm>
            <a:off x="2215598" y="4730220"/>
            <a:ext cx="250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Apolaire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London 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176213" y="4720757"/>
            <a:ext cx="4639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Keesom + Debye + London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911618" y="2653806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618" y="2653806"/>
                <a:ext cx="51007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571" t="-6579" r="-15476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347114" y="2674427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114" y="2674427"/>
                <a:ext cx="46038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947" t="-6667" r="-18421" b="-3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Multiplier 65"/>
          <p:cNvSpPr/>
          <p:nvPr/>
        </p:nvSpPr>
        <p:spPr>
          <a:xfrm>
            <a:off x="7443949" y="2374143"/>
            <a:ext cx="181014" cy="192705"/>
          </a:xfrm>
          <a:prstGeom prst="mathMultiply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Multiplier 66"/>
          <p:cNvSpPr/>
          <p:nvPr/>
        </p:nvSpPr>
        <p:spPr>
          <a:xfrm>
            <a:off x="8114509" y="2385573"/>
            <a:ext cx="181014" cy="19270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4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21" grpId="0"/>
      <p:bldP spid="22" grpId="0"/>
      <p:bldP spid="23" grpId="0"/>
      <p:bldP spid="24" grpId="0"/>
      <p:bldP spid="25" grpId="0"/>
      <p:bldP spid="35" grpId="0"/>
      <p:bldP spid="36" grpId="0"/>
      <p:bldP spid="40" grpId="0"/>
      <p:bldP spid="42" grpId="0"/>
      <p:bldP spid="43" grpId="0"/>
      <p:bldP spid="44" grpId="0"/>
      <p:bldP spid="45" grpId="0"/>
      <p:bldP spid="55" grpId="0"/>
      <p:bldP spid="58" grpId="0"/>
      <p:bldP spid="59" grpId="0"/>
      <p:bldP spid="6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61" grpId="0"/>
      <p:bldP spid="64" grpId="0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38222" y="187496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maléique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6529" y="179417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fumarique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582564" y="3151438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8000000">
            <a:off x="3064607" y="288249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288231" y="2613548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8000000">
            <a:off x="2132954" y="2344603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3600000">
            <a:off x="3064606" y="2344603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20979" y="175341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779934" y="171529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78342" y="171529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198587" y="2037535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555649" y="3087938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605410" y="2617237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500529" y="2567873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500529" y="2651611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130926" y="242077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84843" y="244562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83251" y="244562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2724529" y="179628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4500000">
            <a:off x="2514245" y="17195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7200000">
            <a:off x="3176605" y="164571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900000">
            <a:off x="3290129" y="182654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3600000">
            <a:off x="4425386" y="260214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900000">
            <a:off x="4375211" y="237825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382455" y="248164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382455" y="2770293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594765" y="2545147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300432" y="2007257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8000000">
            <a:off x="8145155" y="1738312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433180" y="114712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8210788" y="1431244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8567850" y="2481647"/>
            <a:ext cx="635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7617611" y="2010946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097044" y="183933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295452" y="183933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8736730" y="118999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4500000">
            <a:off x="8526446" y="111321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394656" y="1875356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394656" y="2164002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240047" y="626662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 Z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278651" y="588219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 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9188951" y="2471706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9501809" y="3003629"/>
            <a:ext cx="676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8000000">
            <a:off x="9076807" y="326303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9171541" y="2955968"/>
            <a:ext cx="304519" cy="52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10331753" y="284024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0095995" y="284024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83" name="Connecteur droit 82"/>
          <p:cNvCxnSpPr/>
          <p:nvPr/>
        </p:nvCxnSpPr>
        <p:spPr>
          <a:xfrm>
            <a:off x="10195199" y="2876268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10195199" y="3164914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8976681" y="35699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4500000">
            <a:off x="9189058" y="362694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8926984" y="343256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839159" y="2702999"/>
                <a:ext cx="679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2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159" y="2702999"/>
                <a:ext cx="67999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703" t="-6579" r="-12613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5326" y="2663190"/>
                <a:ext cx="679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2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326" y="2663190"/>
                <a:ext cx="67999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703" t="-6579" r="-12613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294599" y="2093072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99" y="2093072"/>
                <a:ext cx="46038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947" t="-6579" r="-1842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337434" y="1396485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434" y="1396485"/>
                <a:ext cx="46038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947" t="-6579" r="-1842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3075938" y="1342615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938" y="1342615"/>
                <a:ext cx="460382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000" t="-6579" r="-1866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294532" y="2096626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32" y="2096626"/>
                <a:ext cx="46038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947" t="-6579" r="-1842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Connecteur droit 102"/>
          <p:cNvCxnSpPr/>
          <p:nvPr/>
        </p:nvCxnSpPr>
        <p:spPr>
          <a:xfrm>
            <a:off x="2337434" y="2613548"/>
            <a:ext cx="116309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Multiplier 103"/>
          <p:cNvSpPr/>
          <p:nvPr/>
        </p:nvSpPr>
        <p:spPr>
          <a:xfrm>
            <a:off x="2805366" y="2517195"/>
            <a:ext cx="181014" cy="19270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8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93" grpId="0"/>
      <p:bldP spid="94" grpId="0"/>
      <p:bldP spid="96" grpId="0"/>
      <p:bldP spid="97" grpId="0"/>
      <p:bldP spid="98" grpId="0"/>
      <p:bldP spid="1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23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38222" y="187496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maléique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6529" y="179417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fumarique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582564" y="3151438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8000000">
            <a:off x="3064607" y="288249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288231" y="2613548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8000000">
            <a:off x="2132954" y="2344603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3600000">
            <a:off x="3064606" y="2344603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20979" y="175341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779934" y="171529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78342" y="171529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198587" y="2037535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555649" y="3087938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605410" y="2617237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500529" y="2567873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500529" y="2651611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130926" y="242077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84843" y="244562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83251" y="244562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2724529" y="179628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4500000">
            <a:off x="2514245" y="17195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7200000">
            <a:off x="3176605" y="164571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900000">
            <a:off x="3290129" y="182654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3600000">
            <a:off x="4425386" y="260214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900000">
            <a:off x="4375211" y="237825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382455" y="248164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382455" y="2770293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594765" y="2545147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300432" y="2007257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8000000">
            <a:off x="8145155" y="1738312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433180" y="114712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8210788" y="1431244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8567850" y="2481647"/>
            <a:ext cx="635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7617611" y="2010946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097044" y="183933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295452" y="183933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8736730" y="118999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4500000">
            <a:off x="8526446" y="111321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394656" y="1875356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394656" y="2164002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240047" y="626662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 Z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278651" y="588219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 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9188951" y="2471706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9501809" y="3003629"/>
            <a:ext cx="676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8000000">
            <a:off x="9076807" y="326303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9171541" y="2955968"/>
            <a:ext cx="304519" cy="52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10331753" y="284024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0095995" y="284024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83" name="Connecteur droit 82"/>
          <p:cNvCxnSpPr/>
          <p:nvPr/>
        </p:nvCxnSpPr>
        <p:spPr>
          <a:xfrm>
            <a:off x="10195199" y="2876268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10195199" y="3164914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8976681" y="35699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4500000">
            <a:off x="9189058" y="362694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8926984" y="343256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294599" y="2093072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599" y="2093072"/>
                <a:ext cx="46038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3947" t="-6579" r="-1842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2337434" y="1396485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434" y="1396485"/>
                <a:ext cx="46038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947" t="-6579" r="-1842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3075938" y="1342615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938" y="1342615"/>
                <a:ext cx="46038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000" t="-6579" r="-1866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4294532" y="2096626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532" y="2096626"/>
                <a:ext cx="46038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947" t="-6579" r="-1842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Multiplier 103"/>
          <p:cNvSpPr/>
          <p:nvPr/>
        </p:nvSpPr>
        <p:spPr>
          <a:xfrm>
            <a:off x="2805366" y="2517195"/>
            <a:ext cx="181014" cy="19270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" name="Connecteur droit 72"/>
          <p:cNvCxnSpPr/>
          <p:nvPr/>
        </p:nvCxnSpPr>
        <p:spPr>
          <a:xfrm>
            <a:off x="3380429" y="1952231"/>
            <a:ext cx="850492" cy="525579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V="1">
            <a:off x="1612470" y="1984250"/>
            <a:ext cx="808509" cy="528556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Multiplier 87"/>
          <p:cNvSpPr/>
          <p:nvPr/>
        </p:nvSpPr>
        <p:spPr>
          <a:xfrm>
            <a:off x="1952304" y="2131172"/>
            <a:ext cx="181014" cy="192705"/>
          </a:xfrm>
          <a:prstGeom prst="mathMultiply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Multiplier 89"/>
          <p:cNvSpPr/>
          <p:nvPr/>
        </p:nvSpPr>
        <p:spPr>
          <a:xfrm>
            <a:off x="3733069" y="2132973"/>
            <a:ext cx="181014" cy="192705"/>
          </a:xfrm>
          <a:prstGeom prst="mathMultiply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2889245" y="2483192"/>
                <a:ext cx="679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4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245" y="2483192"/>
                <a:ext cx="67999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679" t="-6579" r="-1160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4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38222" y="187496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maléique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6529" y="179417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fumarique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582564" y="3151438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8000000">
            <a:off x="3064607" y="288249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288231" y="2613548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8000000">
            <a:off x="2132954" y="2344603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3600000">
            <a:off x="3064606" y="2344603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20979" y="175341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779934" y="171529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78342" y="171529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198587" y="2037535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555649" y="3087938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605410" y="2617237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500529" y="2567873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500529" y="2651611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130926" y="242077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84843" y="244562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83251" y="244562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2724529" y="179628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4500000">
            <a:off x="2514245" y="17195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7200000">
            <a:off x="3176605" y="164571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900000">
            <a:off x="3290129" y="182654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3600000">
            <a:off x="4425386" y="260214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900000">
            <a:off x="4375211" y="237825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382455" y="248164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382455" y="2770293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594765" y="2545147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300432" y="2007257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8000000">
            <a:off x="8145155" y="1738312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433180" y="114712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8210788" y="1431244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8567850" y="2481647"/>
            <a:ext cx="635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7617611" y="2010946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097044" y="183933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295452" y="183933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8736730" y="118999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4500000">
            <a:off x="8526446" y="111321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394656" y="1875356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394656" y="2164002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240047" y="626662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 Z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278651" y="588219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 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9188951" y="2471706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9501809" y="3003629"/>
            <a:ext cx="676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8000000">
            <a:off x="9076807" y="326303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9171541" y="2955968"/>
            <a:ext cx="304519" cy="52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10331753" y="284024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0095995" y="284024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83" name="Connecteur droit 82"/>
          <p:cNvCxnSpPr/>
          <p:nvPr/>
        </p:nvCxnSpPr>
        <p:spPr>
          <a:xfrm>
            <a:off x="10195199" y="2876268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10195199" y="3164914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8976681" y="35699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4500000">
            <a:off x="9189058" y="362694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8926984" y="343256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104" name="Multiplier 103"/>
          <p:cNvSpPr/>
          <p:nvPr/>
        </p:nvSpPr>
        <p:spPr>
          <a:xfrm>
            <a:off x="2805366" y="2517195"/>
            <a:ext cx="181014" cy="19270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Multiplier 87"/>
          <p:cNvSpPr/>
          <p:nvPr/>
        </p:nvSpPr>
        <p:spPr>
          <a:xfrm>
            <a:off x="1952304" y="2131172"/>
            <a:ext cx="181014" cy="192705"/>
          </a:xfrm>
          <a:prstGeom prst="mathMultiply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Multiplier 89"/>
          <p:cNvSpPr/>
          <p:nvPr/>
        </p:nvSpPr>
        <p:spPr>
          <a:xfrm>
            <a:off x="3733069" y="2132973"/>
            <a:ext cx="181014" cy="192705"/>
          </a:xfrm>
          <a:prstGeom prst="mathMultiply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1593806" y="1800218"/>
                <a:ext cx="630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2</m:t>
                    </m:r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806" y="1800218"/>
                <a:ext cx="630301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923" t="-6579" r="-13462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3530000" y="1805774"/>
                <a:ext cx="630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2</m:t>
                    </m:r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00" y="1805774"/>
                <a:ext cx="63030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942" t="-6579" r="-14563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Connecteur droit 94"/>
          <p:cNvCxnSpPr/>
          <p:nvPr/>
        </p:nvCxnSpPr>
        <p:spPr>
          <a:xfrm>
            <a:off x="2089843" y="2226794"/>
            <a:ext cx="1686701" cy="1801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2889245" y="2483192"/>
                <a:ext cx="679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4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245" y="2483192"/>
                <a:ext cx="67999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679" t="-6579" r="-1160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1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838222" y="187496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maléique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56529" y="179417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fumarique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2582564" y="3151438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8000000">
            <a:off x="3064607" y="288249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288231" y="2613548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8000000">
            <a:off x="2132954" y="2344603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3600000">
            <a:off x="3064606" y="2344603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420979" y="175341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779934" y="171529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78342" y="171529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2198587" y="2037535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555649" y="3087938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1605410" y="2617237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3500529" y="2567873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500529" y="2651611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130926" y="242077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84843" y="244562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283251" y="244562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2724529" y="179628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4500000">
            <a:off x="2514245" y="17195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7200000">
            <a:off x="3176605" y="164571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900000">
            <a:off x="3290129" y="182654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3600000">
            <a:off x="4425386" y="260214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900000">
            <a:off x="4375211" y="237825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1382455" y="248164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382455" y="2770293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594765" y="2545147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300432" y="2007257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8000000">
            <a:off x="8145155" y="1738312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8433180" y="114712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8210788" y="1431244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8567850" y="2481647"/>
            <a:ext cx="635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7617611" y="2010946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097044" y="183933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295452" y="183933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8736730" y="118999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4500000">
            <a:off x="8526446" y="111321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7394656" y="1875356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7394656" y="2164002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240047" y="626662"/>
            <a:ext cx="1438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 Z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278651" y="588219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Isomère 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2" name="Connecteur droit 71"/>
          <p:cNvCxnSpPr/>
          <p:nvPr/>
        </p:nvCxnSpPr>
        <p:spPr>
          <a:xfrm>
            <a:off x="9188951" y="2471706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9501809" y="3003629"/>
            <a:ext cx="676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8000000">
            <a:off x="9076807" y="326303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9171541" y="2955968"/>
            <a:ext cx="304519" cy="52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10331753" y="284024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10095995" y="284024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83" name="Connecteur droit 82"/>
          <p:cNvCxnSpPr/>
          <p:nvPr/>
        </p:nvCxnSpPr>
        <p:spPr>
          <a:xfrm>
            <a:off x="10195199" y="2876268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10195199" y="3164914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8976681" y="356990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4500000">
            <a:off x="9189058" y="362694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8926984" y="343256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78" name="Rectangle 77"/>
          <p:cNvSpPr/>
          <p:nvPr/>
        </p:nvSpPr>
        <p:spPr>
          <a:xfrm>
            <a:off x="900175" y="4620547"/>
            <a:ext cx="4639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Polaire 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Keesom + Debye + London</a:t>
            </a:r>
          </a:p>
          <a:p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916402" y="4619257"/>
            <a:ext cx="2411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Apolaire 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London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8222823" y="5421873"/>
                <a:ext cx="2005998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𝑓𝑢𝑠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=287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</a:t>
                </a:r>
                <a:endParaRPr lang="fr-FR" sz="24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823" y="5421873"/>
                <a:ext cx="2005998" cy="491288"/>
              </a:xfrm>
              <a:prstGeom prst="rect">
                <a:avLst/>
              </a:prstGeom>
              <a:blipFill rotWithShape="0">
                <a:blip r:embed="rId2"/>
                <a:stretch>
                  <a:fillRect l="-912" t="-1235" r="-3647" b="-29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1945551" y="5505483"/>
                <a:ext cx="2238433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𝑓𝑢𝑠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=134,8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</a:t>
                </a:r>
                <a:endParaRPr lang="fr-FR" sz="24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51" y="5505483"/>
                <a:ext cx="2238433" cy="491288"/>
              </a:xfrm>
              <a:prstGeom prst="rect">
                <a:avLst/>
              </a:prstGeom>
              <a:blipFill rotWithShape="0">
                <a:blip r:embed="rId3"/>
                <a:stretch>
                  <a:fillRect l="-545" t="-1235" r="-3542" b="-29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Multiplier 105"/>
          <p:cNvSpPr/>
          <p:nvPr/>
        </p:nvSpPr>
        <p:spPr>
          <a:xfrm>
            <a:off x="2805003" y="2138785"/>
            <a:ext cx="181014" cy="192705"/>
          </a:xfrm>
          <a:prstGeom prst="mathMultiply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889245" y="2483192"/>
                <a:ext cx="679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4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245" y="2483192"/>
                <a:ext cx="67999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679" t="-6579" r="-1160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Multiplier 87"/>
          <p:cNvSpPr/>
          <p:nvPr/>
        </p:nvSpPr>
        <p:spPr>
          <a:xfrm>
            <a:off x="2805366" y="2517195"/>
            <a:ext cx="181014" cy="19270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2982105" y="2024218"/>
                <a:ext cx="6303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4</m:t>
                    </m:r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05" y="2024218"/>
                <a:ext cx="63030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923" t="-6579" r="-13462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Multiplier 90"/>
          <p:cNvSpPr/>
          <p:nvPr/>
        </p:nvSpPr>
        <p:spPr>
          <a:xfrm>
            <a:off x="8741433" y="2336037"/>
            <a:ext cx="337882" cy="359705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8879942" y="2013620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942" y="2013620"/>
                <a:ext cx="510076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614" t="-6579" r="-1686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8534242" y="2016766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242" y="2016766"/>
                <a:ext cx="460382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000" t="-6579" r="-1866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5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7" grpId="0"/>
      <p:bldP spid="91" grpId="0" animBg="1"/>
      <p:bldP spid="92" grpId="0"/>
      <p:bldP spid="1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125256" y="183590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fumarique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2269819" y="2284878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1975486" y="1746988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8000000">
            <a:off x="1820209" y="1478043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2108234" y="88685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1885842" y="1170975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2242904" y="2221378"/>
            <a:ext cx="635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292665" y="1750677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772098" y="157906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970506" y="157906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2" name="Connecteur droit 61"/>
          <p:cNvCxnSpPr/>
          <p:nvPr/>
        </p:nvCxnSpPr>
        <p:spPr>
          <a:xfrm>
            <a:off x="2411784" y="92972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rot="4500000">
            <a:off x="2201500" y="85294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1069710" y="161508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1069710" y="1903733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2864005" y="2211437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176863" y="2743360"/>
            <a:ext cx="676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8000000">
            <a:off x="2751861" y="3002765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2846595" y="2695699"/>
            <a:ext cx="304519" cy="52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4006807" y="257997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771049" y="257997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83" name="Connecteur droit 82"/>
          <p:cNvCxnSpPr/>
          <p:nvPr/>
        </p:nvCxnSpPr>
        <p:spPr>
          <a:xfrm>
            <a:off x="3870253" y="2615999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3870253" y="2904645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2651735" y="3309637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rot="4500000">
            <a:off x="2864112" y="336667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2602038" y="317229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540752" y="3673302"/>
                <a:ext cx="3703578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𝑓𝑢𝑠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=287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 </a:t>
                </a: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(&gt; 134,8 °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C)</a:t>
                </a:r>
                <a:endParaRPr lang="fr-FR" sz="2400" dirty="0">
                  <a:solidFill>
                    <a:schemeClr val="tx1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752" y="3673302"/>
                <a:ext cx="3703578" cy="491288"/>
              </a:xfrm>
              <a:prstGeom prst="rect">
                <a:avLst/>
              </a:prstGeom>
              <a:blipFill rotWithShape="0">
                <a:blip r:embed="rId2"/>
                <a:stretch>
                  <a:fillRect l="-329" t="-1250" r="-1316" b="-31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cteur droit 66"/>
          <p:cNvCxnSpPr/>
          <p:nvPr/>
        </p:nvCxnSpPr>
        <p:spPr>
          <a:xfrm>
            <a:off x="4648835" y="4498283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4354502" y="3960393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rot="18000000">
            <a:off x="4199225" y="3691448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4487250" y="310026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95" name="Connecteur droit 94"/>
          <p:cNvCxnSpPr/>
          <p:nvPr/>
        </p:nvCxnSpPr>
        <p:spPr>
          <a:xfrm flipV="1">
            <a:off x="4264858" y="3384380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4621920" y="4434783"/>
            <a:ext cx="6355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3671681" y="3964082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3151114" y="379247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3349522" y="379247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00" name="Connecteur droit 99"/>
          <p:cNvCxnSpPr/>
          <p:nvPr/>
        </p:nvCxnSpPr>
        <p:spPr>
          <a:xfrm>
            <a:off x="4790800" y="3143131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rot="4500000">
            <a:off x="4580516" y="3066351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3448726" y="3828492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3448726" y="4117138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5243021" y="4424842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5555879" y="4956765"/>
            <a:ext cx="6769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rot="18000000">
            <a:off x="5130877" y="5216170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 flipV="1">
            <a:off x="5225611" y="4909104"/>
            <a:ext cx="304519" cy="52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ZoneTexte 109"/>
          <p:cNvSpPr txBox="1"/>
          <p:nvPr/>
        </p:nvSpPr>
        <p:spPr>
          <a:xfrm>
            <a:off x="6385823" y="479338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6150065" y="479338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12" name="Connecteur droit 111"/>
          <p:cNvCxnSpPr/>
          <p:nvPr/>
        </p:nvCxnSpPr>
        <p:spPr>
          <a:xfrm>
            <a:off x="6249269" y="4829404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6249269" y="5118050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030751" y="552304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rot="4500000">
            <a:off x="5243128" y="558007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ZoneTexte 115"/>
          <p:cNvSpPr txBox="1"/>
          <p:nvPr/>
        </p:nvSpPr>
        <p:spPr>
          <a:xfrm>
            <a:off x="4981054" y="538569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4278204" y="2880616"/>
            <a:ext cx="330372" cy="27802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2887315" y="3469669"/>
            <a:ext cx="362615" cy="40854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6546881" y="2359253"/>
            <a:ext cx="536822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Toutes les 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liaisons hydrogènes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sont </a:t>
            </a:r>
            <a:r>
              <a:rPr lang="fr-FR" sz="24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inter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moléculaires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les molécules sont fortement liées les unes aux autres.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5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130062" y="187496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maléique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970065" y="2627905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18000000">
            <a:off x="2452108" y="2358961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675732" y="2090015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18000000">
            <a:off x="1520455" y="1821070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3600000">
            <a:off x="2452107" y="1821070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808480" y="1229884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67435" y="119176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365843" y="119176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1586088" y="1514002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943150" y="2564405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992911" y="2093704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888030" y="2044340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888030" y="2128078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518427" y="1897246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472344" y="192209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0752" y="192209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2112030" y="127275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rot="4500000">
            <a:off x="1901746" y="1195973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7200000">
            <a:off x="2564106" y="112217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900000">
            <a:off x="2677630" y="130300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3600000">
            <a:off x="3812887" y="2078611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900000">
            <a:off x="3762712" y="185472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769956" y="1958114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769956" y="2246760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4065897" y="5237884"/>
                <a:ext cx="3641061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𝑇</m:t>
                        </m:r>
                      </m:e>
                      <m:sub>
                        <m:r>
                          <a:rPr lang="fr-F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𝑓𝑢𝑠</m:t>
                        </m:r>
                      </m:sub>
                    </m:sSub>
                    <m:r>
                      <a:rPr lang="fr-F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=134,8</m:t>
                    </m:r>
                  </m:oMath>
                </a14:m>
                <a:r>
                  <a:rPr lang="fr-FR" sz="2400" dirty="0" smtClean="0">
                    <a:solidFill>
                      <a:schemeClr val="tx1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 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(&lt;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287</m:t>
                    </m:r>
                  </m:oMath>
                </a14:m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°C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)</a:t>
                </a:r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97" y="5237884"/>
                <a:ext cx="3641061" cy="491288"/>
              </a:xfrm>
              <a:prstGeom prst="rect">
                <a:avLst/>
              </a:prstGeom>
              <a:blipFill rotWithShape="0">
                <a:blip r:embed="rId2"/>
                <a:stretch>
                  <a:fillRect l="-503" t="-1235" r="-1675" b="-296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Connecteur droit 57"/>
          <p:cNvCxnSpPr/>
          <p:nvPr/>
        </p:nvCxnSpPr>
        <p:spPr>
          <a:xfrm>
            <a:off x="5585932" y="3145604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rot="18000000">
            <a:off x="6067975" y="2876660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5291599" y="2607714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18000000">
            <a:off x="5136322" y="2338769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3600000">
            <a:off x="6067974" y="2338769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5424347" y="1747583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83302" y="170946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5981710" y="170946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5201955" y="2031701"/>
            <a:ext cx="333620" cy="5778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>
            <a:off x="5559017" y="3082104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4608778" y="2611403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6503897" y="2562039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6503897" y="2645777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7134294" y="2414945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4088211" y="243979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4286619" y="243979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95" name="Connecteur droit 94"/>
          <p:cNvCxnSpPr/>
          <p:nvPr/>
        </p:nvCxnSpPr>
        <p:spPr>
          <a:xfrm>
            <a:off x="5727897" y="179045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rot="4500000">
            <a:off x="5517613" y="171367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rot="7200000">
            <a:off x="6179973" y="163987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rot="1800000">
            <a:off x="6279876" y="186304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rot="3600000">
            <a:off x="7428754" y="259631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 rot="18900000">
            <a:off x="7378579" y="237242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4385823" y="2475813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4385823" y="2764459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6541443" y="3458301"/>
            <a:ext cx="5368222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 partie des 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liaisons hydrogènes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sont </a:t>
            </a:r>
            <a:r>
              <a:rPr lang="fr-FR" sz="24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intra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moléculaires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les molécules sont plus faiblement liées entre elles.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4" name="Connecteur droit 103"/>
          <p:cNvCxnSpPr/>
          <p:nvPr/>
        </p:nvCxnSpPr>
        <p:spPr>
          <a:xfrm>
            <a:off x="3829899" y="2167995"/>
            <a:ext cx="371376" cy="41118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V="1">
            <a:off x="5747560" y="1870581"/>
            <a:ext cx="202537" cy="896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2116372" y="1345428"/>
            <a:ext cx="202537" cy="896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 vers le bas 9"/>
          <p:cNvSpPr/>
          <p:nvPr/>
        </p:nvSpPr>
        <p:spPr>
          <a:xfrm>
            <a:off x="2160528" y="811742"/>
            <a:ext cx="139841" cy="3909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Flèche vers le bas 106"/>
          <p:cNvSpPr/>
          <p:nvPr/>
        </p:nvSpPr>
        <p:spPr>
          <a:xfrm>
            <a:off x="5764750" y="1390997"/>
            <a:ext cx="139841" cy="39092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016794" y="1067589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intra</a:t>
            </a:r>
            <a:r>
              <a:rPr lang="fr-FR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moléculaires</a:t>
            </a:r>
            <a:endParaRPr lang="fr-FR" dirty="0"/>
          </a:p>
        </p:txBody>
      </p:sp>
      <p:sp>
        <p:nvSpPr>
          <p:cNvPr id="108" name="Rectangle 107"/>
          <p:cNvSpPr/>
          <p:nvPr/>
        </p:nvSpPr>
        <p:spPr>
          <a:xfrm>
            <a:off x="1438700" y="46342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intra</a:t>
            </a:r>
            <a:r>
              <a:rPr lang="fr-FR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2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35" y="1112300"/>
            <a:ext cx="3799535" cy="495957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28</a:t>
            </a:fld>
            <a:endParaRPr lang="fr-FR"/>
          </a:p>
        </p:txBody>
      </p:sp>
      <p:sp>
        <p:nvSpPr>
          <p:cNvPr id="20" name="Google Shape;178;p23"/>
          <p:cNvSpPr txBox="1">
            <a:spLocks noGrp="1"/>
          </p:cNvSpPr>
          <p:nvPr>
            <p:ph type="title"/>
          </p:nvPr>
        </p:nvSpPr>
        <p:spPr>
          <a:xfrm>
            <a:off x="415584" y="40953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Chromatographie sur couche mince (CCM) : le principe</a:t>
            </a:r>
            <a:endParaRPr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4560" y="1097280"/>
            <a:ext cx="457200" cy="500888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 rot="10800000">
            <a:off x="3474720" y="2057400"/>
            <a:ext cx="558800" cy="94996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4181724" y="2034123"/>
            <a:ext cx="2529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Force de capillarité</a:t>
            </a:r>
            <a:endParaRPr lang="fr-FR" sz="2400" dirty="0">
              <a:solidFill>
                <a:srgbClr val="0000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7840" y="3096617"/>
            <a:ext cx="3286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00B0F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Éluant apolaire aprotique</a:t>
            </a:r>
            <a:endParaRPr lang="fr-FR" sz="2400" dirty="0">
              <a:solidFill>
                <a:srgbClr val="00B0F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4271" y="6163166"/>
            <a:ext cx="4240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chemeClr val="accent4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Gel de Silice : polaire et </a:t>
            </a:r>
            <a:r>
              <a:rPr lang="fr-FR" sz="2400" dirty="0" err="1" smtClean="0">
                <a:solidFill>
                  <a:schemeClr val="accent4">
                    <a:lumMod val="50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protique</a:t>
            </a:r>
            <a:endParaRPr lang="fr-FR" sz="2400" dirty="0">
              <a:solidFill>
                <a:schemeClr val="accent4">
                  <a:lumMod val="50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1656565" y="2200275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16200000">
            <a:off x="1807060" y="2055495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rot="19800000">
            <a:off x="2659162" y="2590018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rot="1800000">
            <a:off x="2661067" y="2751943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885290" y="2196682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rot="16200000">
            <a:off x="2763619" y="2064067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rot="19800000">
            <a:off x="2662496" y="1630819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800000">
            <a:off x="2664401" y="1792744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19800000">
            <a:off x="2615275" y="3543722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1800000">
            <a:off x="2617180" y="3705647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877979" y="3150386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rot="16200000">
            <a:off x="2756308" y="3017771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19800000">
            <a:off x="2616490" y="4506375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rot="1800000">
            <a:off x="2618395" y="4668300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2879194" y="4113039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rot="16200000">
            <a:off x="2757523" y="3980424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9800000">
            <a:off x="2650682" y="5472812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800000">
            <a:off x="2652587" y="5634737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2882906" y="5073380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16200000">
            <a:off x="2761235" y="4940765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656549" y="4113039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rot="16200000">
            <a:off x="1807044" y="3968259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1650453" y="3158490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16200000">
            <a:off x="1794852" y="3288030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656549" y="5084826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rot="16200000">
            <a:off x="1800948" y="5214366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rot="14400000">
            <a:off x="3452582" y="5102807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rot="20700000">
            <a:off x="3391622" y="5268542"/>
            <a:ext cx="0" cy="1464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381760" y="3007360"/>
            <a:ext cx="3534710" cy="2983230"/>
          </a:xfrm>
          <a:prstGeom prst="rect">
            <a:avLst/>
          </a:pr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5507614" y="3879923"/>
            <a:ext cx="3363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Molécules de l’échantillon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 flipH="1">
            <a:off x="4489398" y="4104144"/>
            <a:ext cx="1040818" cy="5262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760" y="2336799"/>
            <a:ext cx="10515600" cy="1757681"/>
          </a:xfrm>
        </p:spPr>
        <p:txBody>
          <a:bodyPr>
            <a:normAutofit/>
          </a:bodyPr>
          <a:lstStyle/>
          <a:p>
            <a:r>
              <a:rPr lang="fr-FR" sz="2800" i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https://chem.libretexts.org/Bookshelves/Organic_Chemistry/Book%3A_Organic_Chemistry_Lab_Techniques_(Nichols)/02%3A_Chromatography/2.03%3A_Thin_Layer_Chromatography_(TLC)/2.3D%3A_Separation_Theory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3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3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953882" y="1814733"/>
            <a:ext cx="163902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611593" y="1814733"/>
            <a:ext cx="163902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24950" y="1470804"/>
            <a:ext cx="81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5495" y="1470803"/>
            <a:ext cx="81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Arc 9"/>
          <p:cNvSpPr/>
          <p:nvPr/>
        </p:nvSpPr>
        <p:spPr>
          <a:xfrm>
            <a:off x="2920041" y="1341407"/>
            <a:ext cx="773503" cy="1428799"/>
          </a:xfrm>
          <a:prstGeom prst="arc">
            <a:avLst>
              <a:gd name="adj1" fmla="val 13042424"/>
              <a:gd name="adj2" fmla="val 1903272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2878921" y="1642793"/>
            <a:ext cx="73829" cy="144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flipH="1">
            <a:off x="2007151" y="1341406"/>
            <a:ext cx="720233" cy="1428799"/>
          </a:xfrm>
          <a:prstGeom prst="arc">
            <a:avLst>
              <a:gd name="adj1" fmla="val 13140084"/>
              <a:gd name="adj2" fmla="val 1903272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2701290" y="1650682"/>
            <a:ext cx="60743" cy="136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455324" y="1547973"/>
            <a:ext cx="81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007524" y="1547973"/>
            <a:ext cx="810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6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765210" y="1896684"/>
            <a:ext cx="690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096000" y="4031377"/>
            <a:ext cx="4593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Longueur de liaison :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74pm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5311917" y="1623884"/>
            <a:ext cx="987222" cy="54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096000" y="4806815"/>
            <a:ext cx="4663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Energie de liaison :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436kJ/mol 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094206" y="3255939"/>
                <a:ext cx="2637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Dihydrogène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206" y="3255939"/>
                <a:ext cx="2637517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861" t="-814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8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4"/>
          <a:stretch/>
        </p:blipFill>
        <p:spPr>
          <a:xfrm>
            <a:off x="317947" y="1452880"/>
            <a:ext cx="10620810" cy="333676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30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rot="4500000">
            <a:off x="6574790" y="2327395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708140" y="2416930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2700000">
            <a:off x="8578850" y="1704460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8100000">
            <a:off x="8388350" y="1712080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2700000">
            <a:off x="1579880" y="2313889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8100000">
            <a:off x="1389380" y="2321509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4500000">
            <a:off x="1527302" y="3735571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660652" y="3825106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78;p23"/>
          <p:cNvSpPr txBox="1">
            <a:spLocks noGrp="1"/>
          </p:cNvSpPr>
          <p:nvPr>
            <p:ph type="title"/>
          </p:nvPr>
        </p:nvSpPr>
        <p:spPr>
          <a:xfrm>
            <a:off x="415584" y="40953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Chromatographie sur couche mince (CCM) : prédiction  </a:t>
            </a:r>
            <a:endParaRPr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73420" y="4052500"/>
            <a:ext cx="1226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Protique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03512" y="4036401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rotique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87858" y="3556601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78523" y="3556601"/>
            <a:ext cx="1213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55858" y="3556601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79912" y="4036401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rotique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9734" y="2914436"/>
            <a:ext cx="5304730" cy="47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9318998" y="2969670"/>
            <a:ext cx="1526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Ethylbenzène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93391" y="2969670"/>
            <a:ext cx="196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Alcool benzylique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1377" y="2986027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Benzaldéhyde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520" y="1056640"/>
            <a:ext cx="5029200" cy="490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4"/>
          <a:stretch/>
        </p:blipFill>
        <p:spPr>
          <a:xfrm>
            <a:off x="317947" y="1452880"/>
            <a:ext cx="10620810" cy="3336764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31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>
          <a:xfrm rot="4500000">
            <a:off x="6574790" y="2327395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708140" y="2416930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2700000">
            <a:off x="8578850" y="1704460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8100000">
            <a:off x="8388350" y="1712080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rot="2700000">
            <a:off x="1579880" y="2313889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8100000">
            <a:off x="1389380" y="2321509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rot="4500000">
            <a:off x="1527302" y="3735571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660652" y="3825106"/>
            <a:ext cx="119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78;p23"/>
          <p:cNvSpPr txBox="1">
            <a:spLocks noGrp="1"/>
          </p:cNvSpPr>
          <p:nvPr>
            <p:ph type="title"/>
          </p:nvPr>
        </p:nvSpPr>
        <p:spPr>
          <a:xfrm>
            <a:off x="415584" y="40953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r" sz="32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Chromatographie sur couche mince (CCM) : prédiction </a:t>
            </a:r>
            <a:endParaRPr sz="32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73420" y="4052500"/>
            <a:ext cx="1226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Protique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03512" y="4036401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rotique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87858" y="3556601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478523" y="3556601"/>
            <a:ext cx="1213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55858" y="3556601"/>
            <a:ext cx="1035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79912" y="4036401"/>
            <a:ext cx="1404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</a:t>
            </a:r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rotique</a:t>
            </a:r>
            <a:endParaRPr lang="fr-FR" sz="24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9734" y="2914436"/>
            <a:ext cx="5304730" cy="47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9318998" y="2969670"/>
            <a:ext cx="1526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Ethylbenzène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93391" y="2969670"/>
            <a:ext cx="1960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Alcool benzylique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1377" y="2986027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Benzaldéhyde</a:t>
            </a:r>
            <a:endParaRPr lang="fr-FR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02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5057" y="2564862"/>
            <a:ext cx="3881886" cy="1325563"/>
          </a:xfrm>
        </p:spPr>
        <p:txBody>
          <a:bodyPr>
            <a:normAutofit/>
          </a:bodyPr>
          <a:lstStyle/>
          <a:p>
            <a:r>
              <a:rPr lang="fr-FR" sz="8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Annexes</a:t>
            </a:r>
            <a:endParaRPr lang="fr-FR" sz="8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0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xmlns="" id="{A199A660-0F0B-4DFB-A27D-FBFB48A7F100}"/>
              </a:ext>
            </a:extLst>
          </p:cNvPr>
          <p:cNvCxnSpPr>
            <a:cxnSpLocks/>
          </p:cNvCxnSpPr>
          <p:nvPr/>
        </p:nvCxnSpPr>
        <p:spPr>
          <a:xfrm flipV="1">
            <a:off x="1938946" y="6223101"/>
            <a:ext cx="8280000" cy="5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xmlns="" id="{41D30967-3897-477D-BA0F-1DE6EAEA5CF4}"/>
              </a:ext>
            </a:extLst>
          </p:cNvPr>
          <p:cNvCxnSpPr>
            <a:cxnSpLocks/>
          </p:cNvCxnSpPr>
          <p:nvPr/>
        </p:nvCxnSpPr>
        <p:spPr>
          <a:xfrm flipV="1">
            <a:off x="1949741" y="1351764"/>
            <a:ext cx="979" cy="4896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2076D722-3094-44BD-88E6-B0DDCB414F03}"/>
              </a:ext>
            </a:extLst>
          </p:cNvPr>
          <p:cNvCxnSpPr>
            <a:cxnSpLocks/>
          </p:cNvCxnSpPr>
          <p:nvPr/>
        </p:nvCxnSpPr>
        <p:spPr>
          <a:xfrm>
            <a:off x="1938946" y="4242528"/>
            <a:ext cx="445169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="" id="{42BB38D9-F998-49A4-AAF5-D495B75C388A}"/>
                  </a:ext>
                </a:extLst>
              </p:cNvPr>
              <p:cNvSpPr txBox="1"/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42BB38D9-F998-49A4-AAF5-D495B75C3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604" y="852450"/>
                <a:ext cx="85420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="" id="{435DC474-8A9C-4170-BB83-5985BD6889C9}"/>
                  </a:ext>
                </a:extLst>
              </p:cNvPr>
              <p:cNvSpPr txBox="1"/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𝑝𝐻</m:t>
                      </m:r>
                    </m:oMath>
                  </m:oMathPara>
                </a14:m>
                <a:endParaRPr lang="fr-FR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435DC474-8A9C-4170-BB83-5985BD68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978" y="5958146"/>
                <a:ext cx="56194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81788AA4-4B03-47A4-8AD1-7FCA49F50482}"/>
                  </a:ext>
                </a:extLst>
              </p:cNvPr>
              <p:cNvSpPr txBox="1"/>
              <p:nvPr/>
            </p:nvSpPr>
            <p:spPr>
              <a:xfrm>
                <a:off x="2354976" y="3676267"/>
                <a:ext cx="787010" cy="404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788AA4-4B03-47A4-8AD1-7FCA49F50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76" y="3676267"/>
                <a:ext cx="787010" cy="404919"/>
              </a:xfrm>
              <a:prstGeom prst="rect">
                <a:avLst/>
              </a:prstGeom>
              <a:blipFill rotWithShape="0">
                <a:blip r:embed="rId4"/>
                <a:stretch>
                  <a:fillRect l="-7752" r="-6977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="" id="{B5A39436-226E-4794-820C-AF868992DA72}"/>
                  </a:ext>
                </a:extLst>
              </p:cNvPr>
              <p:cNvSpPr txBox="1"/>
              <p:nvPr/>
            </p:nvSpPr>
            <p:spPr>
              <a:xfrm>
                <a:off x="4593894" y="5008606"/>
                <a:ext cx="896849" cy="788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40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A39436-226E-4794-820C-AF868992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894" y="5008606"/>
                <a:ext cx="896849" cy="7882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1D03FBA-A850-4EB2-AF92-82DD04F3E690}"/>
              </a:ext>
            </a:extLst>
          </p:cNvPr>
          <p:cNvSpPr txBox="1"/>
          <p:nvPr/>
        </p:nvSpPr>
        <p:spPr>
          <a:xfrm>
            <a:off x="1244031" y="436833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683C5CC-841E-46D7-B775-BA98AF165E6E}"/>
              </a:ext>
            </a:extLst>
          </p:cNvPr>
          <p:cNvSpPr txBox="1"/>
          <p:nvPr/>
        </p:nvSpPr>
        <p:spPr>
          <a:xfrm>
            <a:off x="1227602" y="3691542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3F672132-4378-4B4C-97A8-3BECEA435D58}"/>
              </a:ext>
            </a:extLst>
          </p:cNvPr>
          <p:cNvSpPr txBox="1"/>
          <p:nvPr/>
        </p:nvSpPr>
        <p:spPr>
          <a:xfrm>
            <a:off x="1231068" y="303505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90810135-7258-40CF-8846-95E36927ED4E}"/>
              </a:ext>
            </a:extLst>
          </p:cNvPr>
          <p:cNvSpPr txBox="1"/>
          <p:nvPr/>
        </p:nvSpPr>
        <p:spPr>
          <a:xfrm>
            <a:off x="1215021" y="2348105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650E8118-3D27-4951-9AB4-64A6A40478B2}"/>
              </a:ext>
            </a:extLst>
          </p:cNvPr>
          <p:cNvSpPr txBox="1"/>
          <p:nvPr/>
        </p:nvSpPr>
        <p:spPr>
          <a:xfrm>
            <a:off x="1225657" y="1692393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4E1B5818-4F60-42D1-857A-1F02A7623137}"/>
              </a:ext>
            </a:extLst>
          </p:cNvPr>
          <p:cNvSpPr txBox="1"/>
          <p:nvPr/>
        </p:nvSpPr>
        <p:spPr>
          <a:xfrm>
            <a:off x="1249846" y="508821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graphicFrame>
        <p:nvGraphicFramePr>
          <p:cNvPr id="48" name="Tableau 48">
            <a:extLst>
              <a:ext uri="{FF2B5EF4-FFF2-40B4-BE49-F238E27FC236}">
                <a16:creationId xmlns:a16="http://schemas.microsoft.com/office/drawing/2014/main" xmlns="" id="{E548B339-7F26-454F-90FA-E5D1233424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9593" y="6212941"/>
          <a:ext cx="8712000" cy="1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000">
                  <a:extLst>
                    <a:ext uri="{9D8B030D-6E8A-4147-A177-3AD203B41FA5}">
                      <a16:colId xmlns:a16="http://schemas.microsoft.com/office/drawing/2014/main" xmlns="" val="133644832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4960406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695502101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200116415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52137301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3085900704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2381917727"/>
                    </a:ext>
                  </a:extLst>
                </a:gridCol>
                <a:gridCol w="1089000">
                  <a:extLst>
                    <a:ext uri="{9D8B030D-6E8A-4147-A177-3AD203B41FA5}">
                      <a16:colId xmlns:a16="http://schemas.microsoft.com/office/drawing/2014/main" xmlns="" val="1102161114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69052108"/>
                  </a:ext>
                </a:extLst>
              </a:tr>
            </a:tbl>
          </a:graphicData>
        </a:graphic>
      </p:graphicFrame>
      <p:graphicFrame>
        <p:nvGraphicFramePr>
          <p:cNvPr id="52" name="Tableau 52">
            <a:extLst>
              <a:ext uri="{FF2B5EF4-FFF2-40B4-BE49-F238E27FC236}">
                <a16:creationId xmlns:a16="http://schemas.microsoft.com/office/drawing/2014/main" xmlns="" id="{199448EF-CCA4-48EA-A79E-047F93871FA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46568" y="1202994"/>
          <a:ext cx="208280" cy="537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00405681"/>
                    </a:ext>
                  </a:extLst>
                </a:gridCol>
              </a:tblGrid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15038094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1397806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18057722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93055817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9965595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40187849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4381783"/>
                  </a:ext>
                </a:extLst>
              </a:tr>
              <a:tr h="672000"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37858207"/>
                  </a:ext>
                </a:extLst>
              </a:tr>
            </a:tbl>
          </a:graphicData>
        </a:graphic>
      </p:graphicFrame>
      <p:sp>
        <p:nvSpPr>
          <p:cNvPr id="53" name="ZoneTexte 52">
            <a:extLst>
              <a:ext uri="{FF2B5EF4-FFF2-40B4-BE49-F238E27FC236}">
                <a16:creationId xmlns:a16="http://schemas.microsoft.com/office/drawing/2014/main" xmlns="" id="{FE03C52B-352F-49C5-A75C-5FC91D1B5C9F}"/>
              </a:ext>
            </a:extLst>
          </p:cNvPr>
          <p:cNvSpPr txBox="1"/>
          <p:nvPr/>
        </p:nvSpPr>
        <p:spPr>
          <a:xfrm>
            <a:off x="2883227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xmlns="" id="{5291B489-2F9A-4B16-BA30-759485C3D0ED}"/>
              </a:ext>
            </a:extLst>
          </p:cNvPr>
          <p:cNvSpPr txBox="1"/>
          <p:nvPr/>
        </p:nvSpPr>
        <p:spPr>
          <a:xfrm>
            <a:off x="3944948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xmlns="" id="{00B99FD9-AF1B-4057-A7CD-EA264A3F227D}"/>
              </a:ext>
            </a:extLst>
          </p:cNvPr>
          <p:cNvSpPr txBox="1"/>
          <p:nvPr/>
        </p:nvSpPr>
        <p:spPr>
          <a:xfrm>
            <a:off x="5041995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88B30A0F-7E48-441B-BB9E-BCEF3D867345}"/>
              </a:ext>
            </a:extLst>
          </p:cNvPr>
          <p:cNvSpPr txBox="1"/>
          <p:nvPr/>
        </p:nvSpPr>
        <p:spPr>
          <a:xfrm>
            <a:off x="6136161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62B07359-3827-475E-9788-3AE2A23AA685}"/>
              </a:ext>
            </a:extLst>
          </p:cNvPr>
          <p:cNvSpPr txBox="1"/>
          <p:nvPr/>
        </p:nvSpPr>
        <p:spPr>
          <a:xfrm>
            <a:off x="7177562" y="6403101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6B798AB2-0B00-4B68-A402-76E5963E8ADD}"/>
              </a:ext>
            </a:extLst>
          </p:cNvPr>
          <p:cNvSpPr txBox="1"/>
          <p:nvPr/>
        </p:nvSpPr>
        <p:spPr>
          <a:xfrm>
            <a:off x="8264800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xmlns="" id="{5846E9C8-0268-4CF2-881B-53E60B3C7EAA}"/>
              </a:ext>
            </a:extLst>
          </p:cNvPr>
          <p:cNvSpPr txBox="1"/>
          <p:nvPr/>
        </p:nvSpPr>
        <p:spPr>
          <a:xfrm>
            <a:off x="9326521" y="6395528"/>
            <a:ext cx="49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xmlns="" id="{1D6D626E-0E1D-484A-8A53-4D1CD576D57D}"/>
              </a:ext>
            </a:extLst>
          </p:cNvPr>
          <p:cNvCxnSpPr>
            <a:cxnSpLocks/>
          </p:cNvCxnSpPr>
          <p:nvPr/>
        </p:nvCxnSpPr>
        <p:spPr>
          <a:xfrm>
            <a:off x="6390640" y="4242528"/>
            <a:ext cx="3037840" cy="4775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64AA5274-EF3F-4CC0-90A7-E4842E70A208}"/>
              </a:ext>
            </a:extLst>
          </p:cNvPr>
          <p:cNvSpPr txBox="1"/>
          <p:nvPr/>
        </p:nvSpPr>
        <p:spPr>
          <a:xfrm>
            <a:off x="1174487" y="5711000"/>
            <a:ext cx="582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-0,4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xmlns="" id="{0FC76215-EDE2-4ABA-BBB5-C80B800587D0}"/>
              </a:ext>
            </a:extLst>
          </p:cNvPr>
          <p:cNvCxnSpPr>
            <a:cxnSpLocks/>
          </p:cNvCxnSpPr>
          <p:nvPr/>
        </p:nvCxnSpPr>
        <p:spPr>
          <a:xfrm>
            <a:off x="2442858" y="3266927"/>
            <a:ext cx="3967930" cy="97560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xmlns="" id="{77DEF4DB-D368-4A52-A0D9-F610F4E82DDA}"/>
              </a:ext>
            </a:extLst>
          </p:cNvPr>
          <p:cNvCxnSpPr>
            <a:cxnSpLocks/>
          </p:cNvCxnSpPr>
          <p:nvPr/>
        </p:nvCxnSpPr>
        <p:spPr>
          <a:xfrm flipH="1" flipV="1">
            <a:off x="1926378" y="3153916"/>
            <a:ext cx="526640" cy="1130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xmlns="" id="{95800A22-84BB-4D9D-B6D8-886DAAE9670B}"/>
              </a:ext>
            </a:extLst>
          </p:cNvPr>
          <p:cNvCxnSpPr>
            <a:cxnSpLocks/>
          </p:cNvCxnSpPr>
          <p:nvPr/>
        </p:nvCxnSpPr>
        <p:spPr>
          <a:xfrm flipV="1">
            <a:off x="2431745" y="1877059"/>
            <a:ext cx="0" cy="1368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xmlns="" id="{610FCC36-CBD1-4230-A518-0864584EAA36}"/>
                  </a:ext>
                </a:extLst>
              </p:cNvPr>
              <p:cNvSpPr txBox="1"/>
              <p:nvPr/>
            </p:nvSpPr>
            <p:spPr>
              <a:xfrm>
                <a:off x="5664668" y="2953691"/>
                <a:ext cx="1009635" cy="418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𝐼</m:t>
                      </m:r>
                      <m:sSubSup>
                        <m:sSub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ZoneTexte 9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0FCC36-CBD1-4230-A518-0864584EA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668" y="2953691"/>
                <a:ext cx="1009635" cy="418961"/>
              </a:xfrm>
              <a:prstGeom prst="rect">
                <a:avLst/>
              </a:prstGeom>
              <a:blipFill rotWithShape="0">
                <a:blip r:embed="rId6"/>
                <a:stretch>
                  <a:fillRect l="-6024" r="-4819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xmlns="" id="{839E1878-BBF0-490B-9914-098D2D093B24}"/>
                  </a:ext>
                </a:extLst>
              </p:cNvPr>
              <p:cNvSpPr txBox="1"/>
              <p:nvPr/>
            </p:nvSpPr>
            <p:spPr>
              <a:xfrm>
                <a:off x="2526929" y="1283337"/>
                <a:ext cx="1234056" cy="404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latin typeface="Cambria Math" panose="02040503050406030204" pitchFamily="18" charset="0"/>
                        </a:rPr>
                        <m:t>𝐻𝐼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39E1878-BBF0-490B-9914-098D2D093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929" y="1283337"/>
                <a:ext cx="1234056" cy="404919"/>
              </a:xfrm>
              <a:prstGeom prst="rect">
                <a:avLst/>
              </a:prstGeom>
              <a:blipFill rotWithShape="0">
                <a:blip r:embed="rId7"/>
                <a:stretch>
                  <a:fillRect l="-5446" r="-3960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xmlns="" id="{FC82675B-5245-414B-A686-F6B1D2A4EF0E}"/>
              </a:ext>
            </a:extLst>
          </p:cNvPr>
          <p:cNvCxnSpPr>
            <a:cxnSpLocks/>
          </p:cNvCxnSpPr>
          <p:nvPr/>
        </p:nvCxnSpPr>
        <p:spPr>
          <a:xfrm flipH="1">
            <a:off x="2153893" y="1690797"/>
            <a:ext cx="778927" cy="8693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xmlns="" id="{25954DE6-D25D-4FF1-B17D-E72FAB0A7EB8}"/>
                  </a:ext>
                </a:extLst>
              </p:cNvPr>
              <p:cNvSpPr txBox="1"/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𝑡𝑟𝑎𝑣𝑎𝑖𝑙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=0,1 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fr-F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25954DE6-D25D-4FF1-B17D-E72FAB0A7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144" y="1127912"/>
                <a:ext cx="3004220" cy="369332"/>
              </a:xfrm>
              <a:prstGeom prst="rect">
                <a:avLst/>
              </a:prstGeom>
              <a:blipFill>
                <a:blip r:embed="rId8"/>
                <a:stretch>
                  <a:fillRect l="-2033" r="-610" b="-163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34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870217" y="3996179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rot="18000000">
            <a:off x="2352260" y="3727235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575884" y="3458289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8000000">
            <a:off x="1420607" y="318934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rot="3600000">
            <a:off x="2352259" y="3189344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675557" y="208662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77907" y="142931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1606829" y="2925369"/>
            <a:ext cx="344003" cy="595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843302" y="3936489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018874" y="2233723"/>
            <a:ext cx="5207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018874" y="2295696"/>
            <a:ext cx="5207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468931" y="207646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664122" y="1428078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14984" y="208404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23" name="Connecteur droit 22"/>
          <p:cNvCxnSpPr/>
          <p:nvPr/>
        </p:nvCxnSpPr>
        <p:spPr>
          <a:xfrm rot="4500000">
            <a:off x="2383543" y="138370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9900000">
            <a:off x="2570402" y="144773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20700000">
            <a:off x="2337000" y="157410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3600000">
            <a:off x="3743071" y="2257834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18900000">
            <a:off x="3713216" y="202886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rot="18000000">
            <a:off x="1307334" y="2199622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rot="1800000">
            <a:off x="1348160" y="2383486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875297" y="2919219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7200000" flipV="1">
            <a:off x="2439404" y="2923463"/>
            <a:ext cx="344003" cy="595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rot="18000000">
            <a:off x="2354685" y="2656955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2558538" y="1711461"/>
            <a:ext cx="240165" cy="420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558335" y="4006910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rot="18000000">
            <a:off x="6040378" y="3737966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264002" y="3469020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rot="18000000">
            <a:off x="5108725" y="3200075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rot="3600000">
            <a:off x="6040377" y="3200075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363675" y="209736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966025" y="144004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4" name="Connecteur droit 53"/>
          <p:cNvCxnSpPr/>
          <p:nvPr/>
        </p:nvCxnSpPr>
        <p:spPr>
          <a:xfrm flipV="1">
            <a:off x="5294947" y="2936100"/>
            <a:ext cx="344003" cy="595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>
            <a:off x="5531420" y="3947220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4581181" y="3472709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6706992" y="2244454"/>
            <a:ext cx="5207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6706992" y="2306427"/>
            <a:ext cx="5207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7157049" y="2087200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060614" y="330109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259022" y="3301097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63" name="Connecteur droit 62"/>
          <p:cNvCxnSpPr/>
          <p:nvPr/>
        </p:nvCxnSpPr>
        <p:spPr>
          <a:xfrm rot="4500000">
            <a:off x="6071661" y="139444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rot="9900000">
            <a:off x="6258520" y="1458466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 rot="20700000">
            <a:off x="6025118" y="1584840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 rot="3600000">
            <a:off x="7431189" y="2268565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 rot="18900000">
            <a:off x="7401334" y="2039599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4358226" y="3337119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>
            <a:off x="4358226" y="3625765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>
            <a:off x="5563415" y="2929950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rot="7200000" flipV="1">
            <a:off x="6127522" y="2934194"/>
            <a:ext cx="344003" cy="595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rot="18000000">
            <a:off x="6042803" y="2667686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6246656" y="1722192"/>
            <a:ext cx="240165" cy="420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8946381" y="3607312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rot="18000000">
            <a:off x="9428424" y="3338368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8652048" y="3069422"/>
            <a:ext cx="312858" cy="5418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rot="18000000">
            <a:off x="8496771" y="2800477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rot="3600000">
            <a:off x="9428423" y="2800477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9751721" y="169776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9354071" y="1040451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81" name="Connecteur droit 80"/>
          <p:cNvCxnSpPr/>
          <p:nvPr/>
        </p:nvCxnSpPr>
        <p:spPr>
          <a:xfrm flipV="1">
            <a:off x="8682993" y="2536502"/>
            <a:ext cx="344003" cy="595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>
            <a:off x="8919466" y="3547622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rot="18000000">
            <a:off x="8448275" y="3894846"/>
            <a:ext cx="7012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>
            <a:off x="10095038" y="1844856"/>
            <a:ext cx="5207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10095038" y="1906829"/>
            <a:ext cx="52073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10545095" y="1687602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8056822" y="414422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8255230" y="4144229"/>
            <a:ext cx="39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90" name="Connecteur droit 89"/>
          <p:cNvCxnSpPr/>
          <p:nvPr/>
        </p:nvCxnSpPr>
        <p:spPr>
          <a:xfrm rot="4500000">
            <a:off x="9459707" y="99484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rot="9900000">
            <a:off x="9646566" y="1058868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 rot="20700000">
            <a:off x="9413164" y="1185242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 rot="3600000">
            <a:off x="10819235" y="1868967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rot="18900000">
            <a:off x="10789380" y="1640001"/>
            <a:ext cx="55407" cy="2067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8354434" y="4180251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8354434" y="4468897"/>
            <a:ext cx="1984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8951461" y="2530352"/>
            <a:ext cx="637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rot="7200000" flipV="1">
            <a:off x="9515568" y="2534596"/>
            <a:ext cx="344003" cy="595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rot="18000000">
            <a:off x="9430849" y="2268088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9634702" y="1322594"/>
            <a:ext cx="240165" cy="420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1975657" y="1653855"/>
            <a:ext cx="335527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rot="3600000">
            <a:off x="1585058" y="1725457"/>
            <a:ext cx="240165" cy="4207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 rot="14400000">
            <a:off x="1424566" y="2652429"/>
            <a:ext cx="6211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1220751" y="258207"/>
            <a:ext cx="2173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2-nitrophénol</a:t>
            </a:r>
          </a:p>
          <a:p>
            <a:pPr algn="ctr"/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(ortho)</a:t>
            </a:r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050695" y="281489"/>
            <a:ext cx="2173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-nitrophénol</a:t>
            </a:r>
          </a:p>
          <a:p>
            <a:pPr algn="ctr"/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(méta)</a:t>
            </a:r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851878" y="229703"/>
            <a:ext cx="21739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4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-nitrophénol</a:t>
            </a:r>
          </a:p>
          <a:p>
            <a:pPr algn="ctr"/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(para)</a:t>
            </a:r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10310" y="5627554"/>
            <a:ext cx="3139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Perd en </a:t>
            </a:r>
            <a:r>
              <a:rPr lang="fr-FR" sz="2000" dirty="0" err="1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proticité</a:t>
            </a:r>
            <a:r>
              <a:rPr lang="fr-FR" sz="20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par </a:t>
            </a:r>
            <a:r>
              <a:rPr lang="fr-FR" sz="20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liaisons</a:t>
            </a:r>
          </a:p>
          <a:p>
            <a:pPr algn="ctr"/>
            <a:r>
              <a:rPr lang="fr-FR" sz="20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hydrogène </a:t>
            </a:r>
            <a:r>
              <a:rPr lang="fr-FR" sz="2000" b="1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intra</a:t>
            </a:r>
            <a:r>
              <a:rPr lang="fr-FR" sz="2000" dirty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moléculaire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5250357" y="5781442"/>
            <a:ext cx="1053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Protique</a:t>
            </a:r>
            <a:endParaRPr lang="fr-FR" sz="20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038338" y="5781442"/>
            <a:ext cx="1053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err="1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Protique</a:t>
            </a:r>
            <a:endParaRPr lang="fr-FR" sz="20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18851" y="4838234"/>
            <a:ext cx="2970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Charge partielles proches : </a:t>
            </a:r>
          </a:p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faiblement polaire</a:t>
            </a:r>
            <a:endParaRPr lang="fr-FR" sz="20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330507" y="4986080"/>
            <a:ext cx="893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</a:t>
            </a:r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</a:t>
            </a:r>
            <a:endParaRPr lang="fr-FR" sz="20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8067281" y="4827688"/>
            <a:ext cx="3106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Charge partielles éloignées : </a:t>
            </a:r>
          </a:p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fortement polaire</a:t>
            </a:r>
            <a:endParaRPr lang="fr-FR" sz="20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4" name="Ellipse 123"/>
          <p:cNvSpPr/>
          <p:nvPr/>
        </p:nvSpPr>
        <p:spPr>
          <a:xfrm>
            <a:off x="2892426" y="2382317"/>
            <a:ext cx="190531" cy="190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6" name="Connecteur droit 125"/>
          <p:cNvCxnSpPr/>
          <p:nvPr/>
        </p:nvCxnSpPr>
        <p:spPr>
          <a:xfrm>
            <a:off x="2930308" y="2473905"/>
            <a:ext cx="1146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rot="16200000">
            <a:off x="2930326" y="2476581"/>
            <a:ext cx="1146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lipse 127"/>
          <p:cNvSpPr/>
          <p:nvPr/>
        </p:nvSpPr>
        <p:spPr>
          <a:xfrm>
            <a:off x="6598794" y="2412797"/>
            <a:ext cx="190531" cy="190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9" name="Connecteur droit 128"/>
          <p:cNvCxnSpPr/>
          <p:nvPr/>
        </p:nvCxnSpPr>
        <p:spPr>
          <a:xfrm>
            <a:off x="6636676" y="2504385"/>
            <a:ext cx="1146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rot="16200000">
            <a:off x="6636694" y="2507061"/>
            <a:ext cx="1146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e 130"/>
          <p:cNvSpPr/>
          <p:nvPr/>
        </p:nvSpPr>
        <p:spPr>
          <a:xfrm>
            <a:off x="9994266" y="2034845"/>
            <a:ext cx="190531" cy="1905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2" name="Connecteur droit 131"/>
          <p:cNvCxnSpPr/>
          <p:nvPr/>
        </p:nvCxnSpPr>
        <p:spPr>
          <a:xfrm>
            <a:off x="10032148" y="2126433"/>
            <a:ext cx="1146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rot="16200000">
            <a:off x="10032166" y="2129109"/>
            <a:ext cx="1146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/>
          <p:cNvSpPr/>
          <p:nvPr/>
        </p:nvSpPr>
        <p:spPr>
          <a:xfrm>
            <a:off x="9323706" y="870509"/>
            <a:ext cx="190531" cy="1905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FF"/>
              </a:solidFill>
            </a:endParaRPr>
          </a:p>
        </p:txBody>
      </p:sp>
      <p:cxnSp>
        <p:nvCxnSpPr>
          <p:cNvPr id="135" name="Connecteur droit 134"/>
          <p:cNvCxnSpPr/>
          <p:nvPr/>
        </p:nvCxnSpPr>
        <p:spPr>
          <a:xfrm>
            <a:off x="9361588" y="962097"/>
            <a:ext cx="114644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/>
          <p:cNvSpPr/>
          <p:nvPr/>
        </p:nvSpPr>
        <p:spPr>
          <a:xfrm>
            <a:off x="5909946" y="1297229"/>
            <a:ext cx="190531" cy="1905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FF"/>
              </a:solidFill>
            </a:endParaRPr>
          </a:p>
        </p:txBody>
      </p:sp>
      <p:cxnSp>
        <p:nvCxnSpPr>
          <p:cNvPr id="138" name="Connecteur droit 137"/>
          <p:cNvCxnSpPr/>
          <p:nvPr/>
        </p:nvCxnSpPr>
        <p:spPr>
          <a:xfrm>
            <a:off x="5947828" y="1388817"/>
            <a:ext cx="114644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/>
          <p:cNvSpPr/>
          <p:nvPr/>
        </p:nvSpPr>
        <p:spPr>
          <a:xfrm>
            <a:off x="2252346" y="1262939"/>
            <a:ext cx="190531" cy="19053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FF"/>
              </a:solidFill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>
            <a:off x="2290228" y="1354527"/>
            <a:ext cx="114644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4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953882" y="1814733"/>
            <a:ext cx="163902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611593" y="1814733"/>
            <a:ext cx="163902" cy="16390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97148" y="1470804"/>
            <a:ext cx="1138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</a:t>
            </a:r>
            <a:endParaRPr lang="fr-FR" sz="6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5495" y="1470803"/>
            <a:ext cx="1081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</a:t>
            </a:r>
            <a:endParaRPr lang="fr-FR" sz="6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" name="Arc 9"/>
          <p:cNvSpPr/>
          <p:nvPr/>
        </p:nvSpPr>
        <p:spPr>
          <a:xfrm>
            <a:off x="2920041" y="1341407"/>
            <a:ext cx="773503" cy="1428799"/>
          </a:xfrm>
          <a:prstGeom prst="arc">
            <a:avLst>
              <a:gd name="adj1" fmla="val 13042424"/>
              <a:gd name="adj2" fmla="val 1903272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2878921" y="1642793"/>
            <a:ext cx="73829" cy="1440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flipH="1">
            <a:off x="2007151" y="1341406"/>
            <a:ext cx="720233" cy="1428799"/>
          </a:xfrm>
          <a:prstGeom prst="arc">
            <a:avLst>
              <a:gd name="adj1" fmla="val 13140084"/>
              <a:gd name="adj2" fmla="val 1903272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2701290" y="1650682"/>
            <a:ext cx="60743" cy="1362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455324" y="1533927"/>
            <a:ext cx="109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</a:t>
            </a:r>
            <a:endParaRPr lang="fr-FR" sz="6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674250" y="1547973"/>
            <a:ext cx="1144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He</a:t>
            </a:r>
            <a:endParaRPr lang="fr-FR" sz="6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7765210" y="1896684"/>
            <a:ext cx="6901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096000" y="3310029"/>
                <a:ext cx="44023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dirty="0" err="1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Dihélium</a:t>
                </a:r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𝐻𝑒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est instable !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10029"/>
                <a:ext cx="4402347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770" t="-9302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èche droite 1"/>
          <p:cNvSpPr/>
          <p:nvPr/>
        </p:nvSpPr>
        <p:spPr>
          <a:xfrm>
            <a:off x="5311917" y="1623884"/>
            <a:ext cx="987222" cy="54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2812758">
            <a:off x="4651141" y="1810252"/>
            <a:ext cx="2027207" cy="776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8211265">
            <a:off x="4730709" y="1810251"/>
            <a:ext cx="2027207" cy="776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3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68501" y="128427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68501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268501" y="264448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4395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95069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12607" y="128427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912607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12607" y="264448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556713" y="128427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56713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556713" y="264448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2757137" y="169781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2953529" y="215283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2755988" y="235679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134837" y="169781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1472856" y="169781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135704" y="235679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487137" y="235679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309423" y="215283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1665317" y="2155407"/>
            <a:ext cx="25879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1021211" y="215283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4865865" y="136581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311563" y="1893989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894288" y="236581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6887260" y="282899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63543" y="1415142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955669" y="1893989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916463" y="189897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6429751" y="230753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949528" y="2775089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6798938" y="2235634"/>
            <a:ext cx="200097" cy="1766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786910" y="2661142"/>
            <a:ext cx="193188" cy="2278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304225" y="2639789"/>
            <a:ext cx="207706" cy="2008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6289426" y="1758228"/>
            <a:ext cx="210612" cy="1775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5253356" y="1737102"/>
            <a:ext cx="161616" cy="2179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 flipH="1">
            <a:off x="5253356" y="2222539"/>
            <a:ext cx="144976" cy="194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6304225" y="2222539"/>
            <a:ext cx="195813" cy="1946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5708379" y="2085016"/>
            <a:ext cx="25879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5708379" y="2143436"/>
            <a:ext cx="25879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/>
          <p:cNvSpPr txBox="1"/>
          <p:nvPr/>
        </p:nvSpPr>
        <p:spPr>
          <a:xfrm>
            <a:off x="9045363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401257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0971931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9689469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10333575" y="1284273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10333575" y="1964380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10333575" y="2644487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7" name="Connecteur droit 86"/>
          <p:cNvCxnSpPr/>
          <p:nvPr/>
        </p:nvCxnSpPr>
        <p:spPr>
          <a:xfrm>
            <a:off x="10533999" y="169781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10730391" y="215283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10532850" y="2356795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10086285" y="215283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9442179" y="2155407"/>
            <a:ext cx="25879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8798073" y="2152838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9442179" y="2102067"/>
            <a:ext cx="25879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9442179" y="2212895"/>
            <a:ext cx="25879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403707" y="421000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</a:t>
            </a:r>
            <a:r>
              <a:rPr lang="fr-FR" sz="28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ane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5305533" y="428861"/>
            <a:ext cx="1462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</a:t>
            </a:r>
            <a:r>
              <a:rPr lang="fr-FR" sz="2800" dirty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è</a:t>
            </a:r>
            <a:r>
              <a:rPr lang="fr-FR" sz="2800" dirty="0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9293139" y="428861"/>
            <a:ext cx="1476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</a:t>
            </a:r>
            <a:r>
              <a:rPr lang="fr-FR" sz="2800" dirty="0" err="1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y</a:t>
            </a:r>
            <a:r>
              <a:rPr lang="fr-FR" sz="2800" dirty="0" err="1" smtClean="0">
                <a:solidFill>
                  <a:srgbClr val="00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36795" y="3688357"/>
            <a:ext cx="291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E-simple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: </a:t>
            </a:r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345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kJ/mol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624257" y="3694188"/>
            <a:ext cx="294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E-double : </a:t>
            </a:r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615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kJ/mol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8711719" y="3688356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E-triple : </a:t>
            </a:r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812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kJ/mol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36795" y="4700656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-simple : </a:t>
            </a:r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154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pm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733317" y="4700656"/>
            <a:ext cx="233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L-triple : </a:t>
            </a:r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120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pm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620629" y="4700656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L-double : </a:t>
            </a:r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134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pm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58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17919" y="390107"/>
            <a:ext cx="943239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Molécule 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polaire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ou 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apolaire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?</a:t>
            </a:r>
          </a:p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Déterminer la polarité des liaisons.</a:t>
            </a:r>
          </a:p>
          <a:p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-Si le centre géométrique des charges partielles 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positives 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et 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négatives 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ne sont pas </a:t>
            </a:r>
          </a:p>
          <a:p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confondus, la molécule est polaire. </a:t>
            </a:r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932318" y="2840061"/>
            <a:ext cx="760130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627080" y="2655395"/>
                <a:ext cx="5434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Δχ</m:t>
                      </m:r>
                    </m:oMath>
                  </m:oMathPara>
                </a14:m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080" y="2655395"/>
                <a:ext cx="54346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494" r="-6742" b="-3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4136473" y="2758110"/>
            <a:ext cx="0" cy="1639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688915" y="2758110"/>
            <a:ext cx="0" cy="1639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864741" y="3003963"/>
                <a:ext cx="5434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0,4</m:t>
                      </m:r>
                    </m:oMath>
                  </m:oMathPara>
                </a14:m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741" y="3003963"/>
                <a:ext cx="54346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742" r="-674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433201" y="3024727"/>
                <a:ext cx="5434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1,7</m:t>
                      </m:r>
                    </m:oMath>
                  </m:oMathPara>
                </a14:m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201" y="3024727"/>
                <a:ext cx="54346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556" r="-6667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2325778" y="2214495"/>
            <a:ext cx="140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70692" y="2218656"/>
            <a:ext cx="140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2163" y="2983643"/>
            <a:ext cx="1648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 de charge </a:t>
            </a:r>
          </a:p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partielle</a:t>
            </a:r>
            <a:endParaRPr lang="fr-FR" sz="20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93204" y="2981078"/>
            <a:ext cx="2291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Présence de charges </a:t>
            </a:r>
          </a:p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partielles opposées</a:t>
            </a:r>
            <a:endParaRPr lang="fr-FR" sz="20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94015" y="4558552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932615" y="457465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3295927" y="464901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258455" y="4625253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971811" y="4558926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618127" y="4758627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294015" y="4556262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294015" y="4960122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978558" y="4982982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6562750" y="4902164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086845" y="4448368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6377613" y="4427041"/>
            <a:ext cx="134212" cy="177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6083945" y="4429975"/>
            <a:ext cx="181191" cy="156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5931992" y="4760575"/>
            <a:ext cx="226306" cy="199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 flipV="1">
            <a:off x="6435795" y="4753118"/>
            <a:ext cx="202719" cy="202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577552" y="4902164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165251" y="4769838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251" y="4769838"/>
                <a:ext cx="510076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571" t="-6579" r="-1666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6045145" y="3973357"/>
                <a:ext cx="615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rgbClr val="0000FF"/>
                    </a:solidFill>
                    <a:ea typeface="Amiri" panose="00000500000000000000" pitchFamily="2" charset="-78"/>
                    <a:cs typeface="Amiri" panose="00000500000000000000" pitchFamily="2" charset="-78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145" y="3973357"/>
                <a:ext cx="61587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5842" t="-18421" r="-1287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6916011" y="4787089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011" y="4787089"/>
                <a:ext cx="51007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614" t="-6579" r="-1686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/>
          <p:cNvSpPr txBox="1"/>
          <p:nvPr/>
        </p:nvSpPr>
        <p:spPr>
          <a:xfrm>
            <a:off x="737557" y="2609228"/>
            <a:ext cx="140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</a:t>
            </a:r>
            <a:endParaRPr lang="fr-FR" sz="24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974368" y="5102814"/>
            <a:ext cx="588382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5" grpId="0"/>
      <p:bldP spid="49" grpId="0"/>
      <p:bldP spid="50" grpId="0"/>
      <p:bldP spid="62" grpId="0"/>
      <p:bldP spid="81" grpId="0"/>
      <p:bldP spid="82" grpId="0"/>
      <p:bldP spid="83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17919" y="390107"/>
            <a:ext cx="92464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Molécule 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polaire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ou 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apolaire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?</a:t>
            </a:r>
          </a:p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Déterminer la polarité des liaisons.</a:t>
            </a:r>
          </a:p>
          <a:p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-Si le centre géométrique des charges partielles positive et négative ne sont pas </a:t>
            </a:r>
          </a:p>
          <a:p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	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confondus, la molécule est polaire. </a:t>
            </a:r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1932318" y="2840061"/>
            <a:ext cx="7601309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627080" y="2655395"/>
                <a:ext cx="5434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Δχ</m:t>
                      </m:r>
                    </m:oMath>
                  </m:oMathPara>
                </a14:m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7080" y="2655395"/>
                <a:ext cx="543464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494" r="-6742" b="-3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4136473" y="2758110"/>
            <a:ext cx="0" cy="1639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688915" y="2758110"/>
            <a:ext cx="0" cy="1639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864741" y="3003963"/>
                <a:ext cx="5434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0,4</m:t>
                      </m:r>
                    </m:oMath>
                  </m:oMathPara>
                </a14:m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741" y="3003963"/>
                <a:ext cx="54346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6742" r="-674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433201" y="3024727"/>
                <a:ext cx="5434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1,7</m:t>
                      </m:r>
                    </m:oMath>
                  </m:oMathPara>
                </a14:m>
                <a:endParaRPr lang="fr-FR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201" y="3024727"/>
                <a:ext cx="54346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556" r="-6667" b="-65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oneTexte 14"/>
          <p:cNvSpPr txBox="1"/>
          <p:nvPr/>
        </p:nvSpPr>
        <p:spPr>
          <a:xfrm>
            <a:off x="2325778" y="2214495"/>
            <a:ext cx="140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70692" y="2218656"/>
            <a:ext cx="140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</a:t>
            </a:r>
            <a:r>
              <a:rPr lang="fr-FR" sz="24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olaire</a:t>
            </a:r>
            <a:endParaRPr lang="fr-FR" sz="24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22163" y="2983643"/>
            <a:ext cx="16482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Pas de charge </a:t>
            </a:r>
          </a:p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partielle</a:t>
            </a:r>
            <a:endParaRPr lang="fr-FR" sz="20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93204" y="2981078"/>
            <a:ext cx="2291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Présence de charges </a:t>
            </a:r>
          </a:p>
          <a:p>
            <a:pPr algn="ctr"/>
            <a:r>
              <a:rPr lang="fr-FR" sz="2000" dirty="0" smtClean="0">
                <a:solidFill>
                  <a:srgbClr val="FFC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partielles opposées</a:t>
            </a:r>
            <a:endParaRPr lang="fr-FR" sz="2000" dirty="0">
              <a:solidFill>
                <a:srgbClr val="FFC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294015" y="4558552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932615" y="4574656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3295927" y="4649014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2258455" y="4625253"/>
            <a:ext cx="0" cy="2616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971811" y="4558926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618127" y="4758627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294015" y="4556262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294015" y="4960122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978558" y="4982982"/>
            <a:ext cx="2587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6562750" y="4902164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086845" y="4448368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</a:p>
        </p:txBody>
      </p:sp>
      <p:cxnSp>
        <p:nvCxnSpPr>
          <p:cNvPr id="51" name="Connecteur droit 50"/>
          <p:cNvCxnSpPr/>
          <p:nvPr/>
        </p:nvCxnSpPr>
        <p:spPr>
          <a:xfrm>
            <a:off x="6377613" y="4427041"/>
            <a:ext cx="134212" cy="177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6083945" y="4429975"/>
            <a:ext cx="181191" cy="156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5931992" y="4760575"/>
            <a:ext cx="226306" cy="199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 flipV="1">
            <a:off x="6435795" y="4753118"/>
            <a:ext cx="202719" cy="2023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5577552" y="4902164"/>
            <a:ext cx="3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6013085" y="5276225"/>
                <a:ext cx="679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2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085" y="5276225"/>
                <a:ext cx="67999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786" t="-6667" r="-12500" b="-3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6045145" y="3973357"/>
                <a:ext cx="615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rgbClr val="0000FF"/>
                    </a:solidFill>
                    <a:ea typeface="Amiri" panose="00000500000000000000" pitchFamily="2" charset="-78"/>
                    <a:cs typeface="Amiri" panose="00000500000000000000" pitchFamily="2" charset="-78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145" y="3973357"/>
                <a:ext cx="61587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5842" t="-18421" r="-1287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/>
          <p:cNvSpPr txBox="1"/>
          <p:nvPr/>
        </p:nvSpPr>
        <p:spPr>
          <a:xfrm>
            <a:off x="737557" y="2609228"/>
            <a:ext cx="1406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Liaison</a:t>
            </a:r>
            <a:endParaRPr lang="fr-FR" sz="2400" dirty="0">
              <a:solidFill>
                <a:srgbClr val="7030A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5974368" y="5102814"/>
            <a:ext cx="588382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ultiplier 42"/>
          <p:cNvSpPr/>
          <p:nvPr/>
        </p:nvSpPr>
        <p:spPr>
          <a:xfrm>
            <a:off x="6215976" y="4554602"/>
            <a:ext cx="181014" cy="192705"/>
          </a:xfrm>
          <a:prstGeom prst="mathMultiply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Multiplier 43"/>
          <p:cNvSpPr/>
          <p:nvPr/>
        </p:nvSpPr>
        <p:spPr>
          <a:xfrm>
            <a:off x="6215976" y="5007992"/>
            <a:ext cx="181014" cy="192705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9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1.bp.blogspot.com/-kxYmwcC_7HQ/Xj9P2ClE7rI/AAAAAAAABiY/x3X-Z6Jqx4IeGS4YZZbKlRc6uYHVqLl2ACLcBGAsYHQ/s1600/Screen%2BShot%2B2020-02-08%2Bat%2B7.17.39%2B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https://1.bp.blogspot.com/-kxYmwcC_7HQ/Xj9P2ClE7rI/AAAAAAAABiY/x3X-Z6Jqx4IeGS4YZZbKlRc6uYHVqLl2ACLcBGAsYHQ/s1600/Screen%2BShot%2B2020-02-08%2Bat%2B7.17.39%2BPM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680" y="1104290"/>
            <a:ext cx="4787096" cy="48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302838">
            <a:off x="393893" y="1352439"/>
            <a:ext cx="4955179" cy="338837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42096" y="322150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18385" y="2178148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232656" y="2178147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433043" y="331065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433043" y="1617366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851534" y="3858509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857436" y="4245910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260095" y="3599579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818451" y="552286"/>
                <a:ext cx="43525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=2,2       </m:t>
                      </m:r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=3,44 </m:t>
                      </m:r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51" y="552286"/>
                <a:ext cx="4352538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1120" t="-2857" b="-12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6546812" y="505633"/>
                <a:ext cx="44966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=2,45</m:t>
                      </m:r>
                      <m:r>
                        <a:rPr lang="fr-FR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fr-F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=3,16 </m:t>
                      </m:r>
                    </m:oMath>
                  </m:oMathPara>
                </a14:m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812" y="505633"/>
                <a:ext cx="4496680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1355" t="-5634" b="-112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427213" y="1617366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213" y="1617366"/>
                <a:ext cx="510076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3571" t="-6579" r="-1666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93204" y="4338242"/>
                <a:ext cx="615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dirty="0" smtClean="0">
                    <a:solidFill>
                      <a:srgbClr val="0000FF"/>
                    </a:solidFill>
                    <a:ea typeface="Amiri" panose="00000500000000000000" pitchFamily="2" charset="-78"/>
                    <a:cs typeface="Amiri" panose="00000500000000000000" pitchFamily="2" charset="-78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204" y="4338242"/>
                <a:ext cx="615874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5842" t="-18667" r="-12871" b="-3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22580" y="1635635"/>
                <a:ext cx="5100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80" y="1635635"/>
                <a:ext cx="510076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614" t="-6579" r="-1686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968043" y="3046626"/>
                <a:ext cx="6799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4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+</a:t>
                </a:r>
                <a:endParaRPr lang="fr-FR" sz="2400" dirty="0">
                  <a:solidFill>
                    <a:srgbClr val="FF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043" y="3046626"/>
                <a:ext cx="679994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786" t="-6579" r="-12500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671067" y="3890654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067" y="3890654"/>
                <a:ext cx="460382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3947" t="-6579" r="-1842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700498" y="5219794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498" y="5219794"/>
                <a:ext cx="460382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3947" t="-6579" r="-1842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751197" y="4274007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1197" y="4274007"/>
                <a:ext cx="460382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4000" t="-6579" r="-18667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107624" y="1260513"/>
                <a:ext cx="4603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Amiri" panose="00000500000000000000" pitchFamily="2" charset="-78"/>
                        <a:cs typeface="Amiri" panose="00000500000000000000" pitchFamily="2" charset="-78"/>
                      </a:rPr>
                      <m:t>δ</m:t>
                    </m:r>
                  </m:oMath>
                </a14:m>
                <a:r>
                  <a:rPr lang="fr-FR" sz="2400" dirty="0" smtClean="0">
                    <a:solidFill>
                      <a:srgbClr val="0000FF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-</a:t>
                </a:r>
                <a:endParaRPr lang="fr-FR" sz="2400" dirty="0">
                  <a:solidFill>
                    <a:srgbClr val="0000FF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7624" y="1260513"/>
                <a:ext cx="460382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3947" t="-6579" r="-18421" b="-328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Liaisons chimiques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A8A4-7E59-4B62-826F-C99EDE29AD2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3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2603" y="1551894"/>
            <a:ext cx="8166078" cy="3390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0791" y="4961373"/>
            <a:ext cx="3112134" cy="180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r="38150"/>
          <a:stretch>
            <a:fillRect/>
          </a:stretch>
        </p:blipFill>
        <p:spPr>
          <a:xfrm>
            <a:off x="7092928" y="1307175"/>
            <a:ext cx="4193388" cy="3673540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Rectangle"/>
          <p:cNvSpPr/>
          <p:nvPr/>
        </p:nvSpPr>
        <p:spPr>
          <a:xfrm>
            <a:off x="7626850" y="4523094"/>
            <a:ext cx="1894851" cy="2515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Rectangle"/>
          <p:cNvSpPr/>
          <p:nvPr/>
        </p:nvSpPr>
        <p:spPr>
          <a:xfrm>
            <a:off x="7132704" y="4319310"/>
            <a:ext cx="4153611" cy="613028"/>
          </a:xfrm>
          <a:prstGeom prst="rect">
            <a:avLst/>
          </a:prstGeom>
          <a:ln w="152400">
            <a:solidFill>
              <a:srgbClr val="10E229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>
              <a:solidFill>
                <a:srgbClr val="10E229"/>
              </a:solidFill>
            </a:endParaRPr>
          </a:p>
        </p:txBody>
      </p:sp>
      <p:sp>
        <p:nvSpPr>
          <p:cNvPr id="14" name="Rectangle"/>
          <p:cNvSpPr/>
          <p:nvPr/>
        </p:nvSpPr>
        <p:spPr>
          <a:xfrm>
            <a:off x="7132705" y="3122762"/>
            <a:ext cx="4153610" cy="818957"/>
          </a:xfrm>
          <a:prstGeom prst="rect">
            <a:avLst/>
          </a:prstGeom>
          <a:ln w="152400">
            <a:solidFill>
              <a:schemeClr val="accent1">
                <a:hueOff val="114395"/>
                <a:lumOff val="-24975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" name="Ovale"/>
          <p:cNvSpPr/>
          <p:nvPr/>
        </p:nvSpPr>
        <p:spPr>
          <a:xfrm>
            <a:off x="2408495" y="1450388"/>
            <a:ext cx="717074" cy="1484948"/>
          </a:xfrm>
          <a:prstGeom prst="ellipse">
            <a:avLst/>
          </a:prstGeom>
          <a:ln w="635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" name="Ovale"/>
          <p:cNvSpPr/>
          <p:nvPr/>
        </p:nvSpPr>
        <p:spPr>
          <a:xfrm>
            <a:off x="5152328" y="1801193"/>
            <a:ext cx="706742" cy="2410460"/>
          </a:xfrm>
          <a:prstGeom prst="ellipse">
            <a:avLst/>
          </a:prstGeom>
          <a:ln w="63500">
            <a:solidFill>
              <a:srgbClr val="10E229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C=O"/>
          <p:cNvSpPr txBox="1"/>
          <p:nvPr/>
        </p:nvSpPr>
        <p:spPr>
          <a:xfrm>
            <a:off x="4371662" y="3569006"/>
            <a:ext cx="89928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r>
              <a:rPr sz="3200" dirty="0">
                <a:solidFill>
                  <a:srgbClr val="10E229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C=O</a:t>
            </a:r>
          </a:p>
        </p:txBody>
      </p:sp>
      <p:sp>
        <p:nvSpPr>
          <p:cNvPr id="18" name="C-H"/>
          <p:cNvSpPr txBox="1"/>
          <p:nvPr/>
        </p:nvSpPr>
        <p:spPr>
          <a:xfrm>
            <a:off x="1712627" y="2699362"/>
            <a:ext cx="81592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sz="32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C-H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8663603" y="5056761"/>
            <a:ext cx="134212" cy="177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8369935" y="5059695"/>
            <a:ext cx="181191" cy="156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9109301" y="6442737"/>
            <a:ext cx="134212" cy="1776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 flipV="1">
            <a:off x="8815633" y="6445671"/>
            <a:ext cx="181191" cy="156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60229" y="311946"/>
            <a:ext cx="6724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Spectroscopie Infra-Rouge (IR) :</a:t>
            </a:r>
            <a:endParaRPr lang="fr-FR" sz="3600" b="1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0229" y="5447580"/>
            <a:ext cx="6439922" cy="954107"/>
          </a:xfrm>
          <a:prstGeom prst="rect">
            <a:avLst/>
          </a:prstGeom>
          <a:ln w="19050">
            <a:solidFill>
              <a:srgbClr val="EC40D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À une liaison chimique correspond une bande, que l’on peut donc identifier.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043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933</Words>
  <Application>Microsoft Office PowerPoint</Application>
  <PresentationFormat>Grand écran</PresentationFormat>
  <Paragraphs>481</Paragraphs>
  <Slides>34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4" baseType="lpstr">
      <vt:lpstr>Amiri</vt:lpstr>
      <vt:lpstr>AR DECODE</vt:lpstr>
      <vt:lpstr>Arial</vt:lpstr>
      <vt:lpstr>Average</vt:lpstr>
      <vt:lpstr>Calibri</vt:lpstr>
      <vt:lpstr>Calibri Light</vt:lpstr>
      <vt:lpstr>Cambria Math</vt:lpstr>
      <vt:lpstr>Helvetica Neue Medium</vt:lpstr>
      <vt:lpstr>Times New Roman</vt:lpstr>
      <vt:lpstr>Thème Office</vt:lpstr>
      <vt:lpstr>LC 01 : Liaisons chimiques (Lycée).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Caractérisation de l’extraction de l’iode.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Chromatographie sur couche mince (CCM) : le principe</vt:lpstr>
      <vt:lpstr>https://chem.libretexts.org/Bookshelves/Organic_Chemistry/Book%3A_Organic_Chemistry_Lab_Techniques_(Nichols)/02%3A_Chromatography/2.03%3A_Thin_Layer_Chromatography_(TLC)/2.3D%3A_Separation_Theory</vt:lpstr>
      <vt:lpstr>Chromatographie sur couche mince (CCM) : prédiction  </vt:lpstr>
      <vt:lpstr>Chromatographie sur couche mince (CCM) : prédiction </vt:lpstr>
      <vt:lpstr>Annexes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01 : Liaisons chimiques (Lycée).</dc:title>
  <dc:creator>Elio Thellier</dc:creator>
  <cp:lastModifiedBy>Elio Thellier</cp:lastModifiedBy>
  <cp:revision>81</cp:revision>
  <dcterms:created xsi:type="dcterms:W3CDTF">2021-04-15T12:26:29Z</dcterms:created>
  <dcterms:modified xsi:type="dcterms:W3CDTF">2021-05-10T17:46:44Z</dcterms:modified>
</cp:coreProperties>
</file>