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0" r:id="rId4"/>
    <p:sldId id="279" r:id="rId5"/>
    <p:sldId id="278" r:id="rId6"/>
    <p:sldId id="277" r:id="rId7"/>
    <p:sldId id="258" r:id="rId8"/>
    <p:sldId id="257" r:id="rId9"/>
    <p:sldId id="270" r:id="rId10"/>
    <p:sldId id="271" r:id="rId11"/>
    <p:sldId id="285" r:id="rId12"/>
    <p:sldId id="266" r:id="rId13"/>
    <p:sldId id="281" r:id="rId14"/>
    <p:sldId id="282" r:id="rId15"/>
    <p:sldId id="259" r:id="rId16"/>
    <p:sldId id="272" r:id="rId17"/>
    <p:sldId id="267" r:id="rId18"/>
    <p:sldId id="283" r:id="rId19"/>
    <p:sldId id="261" r:id="rId20"/>
    <p:sldId id="287" r:id="rId21"/>
    <p:sldId id="284" r:id="rId22"/>
    <p:sldId id="268" r:id="rId23"/>
    <p:sldId id="264" r:id="rId24"/>
    <p:sldId id="273" r:id="rId25"/>
    <p:sldId id="274" r:id="rId26"/>
    <p:sldId id="275" r:id="rId27"/>
    <p:sldId id="276" r:id="rId28"/>
    <p:sldId id="26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0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12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26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4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7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9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9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4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76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0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30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B438-AFA7-408A-8B65-7E2A66BF2C57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2D21-3653-4105-B967-5034089B0A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5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"/><Relationship Id="rId4" Type="http://schemas.openxmlformats.org/officeDocument/2006/relationships/image" Target="../media/image11.t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"/><Relationship Id="rId4" Type="http://schemas.openxmlformats.org/officeDocument/2006/relationships/image" Target="../media/image2.t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LC 10 : Séparations, purifications, contrôles de pureté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lycée</a:t>
            </a:r>
          </a:p>
          <a:p>
            <a:r>
              <a:rPr lang="fr-FR" dirty="0" smtClean="0"/>
              <a:t>Prérequis : Réactions acido-basiques, solubilité, interactions de Van der </a:t>
            </a:r>
            <a:r>
              <a:rPr lang="fr-FR" dirty="0" err="1" smtClean="0"/>
              <a:t>Waals</a:t>
            </a:r>
            <a:r>
              <a:rPr lang="fr-FR" dirty="0" smtClean="0"/>
              <a:t>, CCM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3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Extraction liquide-liquide : expérience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31200" b="30044"/>
          <a:stretch/>
        </p:blipFill>
        <p:spPr>
          <a:xfrm rot="5400000">
            <a:off x="3511250" y="3053440"/>
            <a:ext cx="5169501" cy="2047882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639235" y="3671047"/>
            <a:ext cx="2675965" cy="2689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146612" y="3415553"/>
            <a:ext cx="2232213" cy="40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5977217" y="4791829"/>
            <a:ext cx="2698375" cy="33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51374" y="2270901"/>
            <a:ext cx="2665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Alcool benzylique dans l’éther (phase organique)</a:t>
            </a:r>
            <a:endParaRPr lang="fr-FR" sz="3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850130" y="3415553"/>
            <a:ext cx="25036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Benzoate dans l’eau (phase aqueuse)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1" y="4825446"/>
            <a:ext cx="1534127" cy="15881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42" y="1777080"/>
            <a:ext cx="1921624" cy="15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Extraction liquide-liquide : protocole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06" y="1690688"/>
            <a:ext cx="5388349" cy="47533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81635" y="2635624"/>
            <a:ext cx="1734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Techniques expérimentales en chimie</a:t>
            </a:r>
            <a:r>
              <a:rPr lang="fr-FR" dirty="0" smtClean="0"/>
              <a:t>, </a:t>
            </a:r>
            <a:r>
              <a:rPr lang="fr-FR" dirty="0" err="1" smtClean="0"/>
              <a:t>Dunod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5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4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aqueuse obtenue après acidification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37163" r="11634" b="17761"/>
          <a:stretch/>
        </p:blipFill>
        <p:spPr>
          <a:xfrm rot="5400000">
            <a:off x="6088971" y="2916918"/>
            <a:ext cx="4881330" cy="2428871"/>
          </a:xfrm>
        </p:spPr>
      </p:pic>
      <p:sp>
        <p:nvSpPr>
          <p:cNvPr id="7" name="ZoneTexte 6"/>
          <p:cNvSpPr txBox="1"/>
          <p:nvPr/>
        </p:nvSpPr>
        <p:spPr>
          <a:xfrm>
            <a:off x="2683669" y="4131353"/>
            <a:ext cx="27860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L’acide benzoïque a précipité, il reste l’eau</a:t>
            </a:r>
            <a:endParaRPr lang="fr-FR" sz="32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705472" y="5300663"/>
            <a:ext cx="2652716" cy="24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57" y="1850984"/>
            <a:ext cx="2711386" cy="21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Filtration : schémas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86"/>
          <a:stretch/>
        </p:blipFill>
        <p:spPr>
          <a:xfrm>
            <a:off x="916882" y="1690688"/>
            <a:ext cx="10358236" cy="44862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48875" y="1027906"/>
            <a:ext cx="214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Physque</a:t>
            </a:r>
            <a:r>
              <a:rPr lang="fr-FR" u="sng" dirty="0" smtClean="0"/>
              <a:t> chimie enseignement de spécialité, Première générale</a:t>
            </a:r>
            <a:r>
              <a:rPr lang="fr-FR" dirty="0" smtClean="0"/>
              <a:t>, Nathan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3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Filtration : expérience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2935" y="2277129"/>
            <a:ext cx="4751294" cy="3563470"/>
          </a:xfrm>
        </p:spPr>
      </p:pic>
      <p:sp>
        <p:nvSpPr>
          <p:cNvPr id="9" name="ZoneTexte 8"/>
          <p:cNvSpPr txBox="1"/>
          <p:nvPr/>
        </p:nvSpPr>
        <p:spPr>
          <a:xfrm>
            <a:off x="1259541" y="3458700"/>
            <a:ext cx="276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Acide benzoïque filtré</a:t>
            </a:r>
            <a:endParaRPr lang="fr-FR" sz="32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550024" y="4243530"/>
            <a:ext cx="2433917" cy="32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6459070" y="3899647"/>
            <a:ext cx="2577354" cy="4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265024" y="3361038"/>
            <a:ext cx="1873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Entonnoir </a:t>
            </a:r>
            <a:r>
              <a:rPr lang="fr-FR" sz="3200" dirty="0" err="1" smtClean="0"/>
              <a:t>büchner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9" y="5002368"/>
            <a:ext cx="2294372" cy="17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2" y="4278468"/>
            <a:ext cx="1826351" cy="20651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Solide après filtration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24909" r="14916" b="19073"/>
          <a:stretch/>
        </p:blipFill>
        <p:spPr>
          <a:xfrm rot="5400000">
            <a:off x="5862782" y="2515938"/>
            <a:ext cx="4733634" cy="3543299"/>
          </a:xfrm>
        </p:spPr>
      </p:pic>
      <p:sp>
        <p:nvSpPr>
          <p:cNvPr id="5" name="ZoneTexte 4"/>
          <p:cNvSpPr txBox="1"/>
          <p:nvPr/>
        </p:nvSpPr>
        <p:spPr>
          <a:xfrm>
            <a:off x="528639" y="2771775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Est-ce uniquement 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9" y="2408371"/>
            <a:ext cx="2172049" cy="16983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4326" y="4287587"/>
            <a:ext cx="2400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Ou reste-t-il</a:t>
            </a:r>
            <a:endParaRPr lang="fr-FR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29" y="4287587"/>
            <a:ext cx="1986129" cy="20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Chromatographie sur couche mince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508785" y="5580530"/>
            <a:ext cx="2003612" cy="13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796988" y="5301589"/>
            <a:ext cx="415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Ligne de dépôt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95835" y="2326341"/>
            <a:ext cx="521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/>
              <a:t>Légende</a:t>
            </a:r>
            <a:r>
              <a:rPr lang="fr-FR" sz="3200" dirty="0" smtClean="0"/>
              <a:t> : </a:t>
            </a:r>
          </a:p>
          <a:p>
            <a:r>
              <a:rPr lang="fr-FR" sz="3200" dirty="0" smtClean="0"/>
              <a:t>A : Benzaldéhyde</a:t>
            </a:r>
          </a:p>
          <a:p>
            <a:r>
              <a:rPr lang="fr-FR" sz="3200" dirty="0" smtClean="0"/>
              <a:t>B : Alcool </a:t>
            </a:r>
            <a:r>
              <a:rPr lang="fr-FR" sz="3200" dirty="0" err="1" smtClean="0"/>
              <a:t>benzyllique</a:t>
            </a:r>
            <a:endParaRPr lang="fr-FR" sz="3200" dirty="0" smtClean="0"/>
          </a:p>
          <a:p>
            <a:r>
              <a:rPr lang="fr-FR" sz="3200" dirty="0" smtClean="0"/>
              <a:t>C : Acide benzoïque</a:t>
            </a:r>
          </a:p>
          <a:p>
            <a:r>
              <a:rPr lang="fr-FR" sz="3200" dirty="0" smtClean="0"/>
              <a:t>S: Solide après filtration</a:t>
            </a:r>
            <a:endParaRPr lang="fr-FR" sz="3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/>
          <a:stretch/>
        </p:blipFill>
        <p:spPr>
          <a:xfrm>
            <a:off x="7571606" y="1922929"/>
            <a:ext cx="4155359" cy="43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Chromatographie sur couche mince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410635" y="1810037"/>
            <a:ext cx="3120631" cy="109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79176" y="1506022"/>
            <a:ext cx="312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Front de l’éluant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95835" y="2326341"/>
            <a:ext cx="521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/>
              <a:t>Légende</a:t>
            </a:r>
            <a:r>
              <a:rPr lang="fr-FR" sz="3200" dirty="0" smtClean="0"/>
              <a:t> : </a:t>
            </a:r>
          </a:p>
          <a:p>
            <a:r>
              <a:rPr lang="fr-FR" sz="3200" dirty="0" smtClean="0"/>
              <a:t>A : Benzaldéhyde</a:t>
            </a:r>
          </a:p>
          <a:p>
            <a:r>
              <a:rPr lang="fr-FR" sz="3200" dirty="0" smtClean="0"/>
              <a:t>B : Alcool </a:t>
            </a:r>
            <a:r>
              <a:rPr lang="fr-FR" sz="3200" dirty="0" err="1" smtClean="0"/>
              <a:t>benzyllique</a:t>
            </a:r>
            <a:endParaRPr lang="fr-FR" sz="3200" dirty="0" smtClean="0"/>
          </a:p>
          <a:p>
            <a:r>
              <a:rPr lang="fr-FR" sz="3200" dirty="0" smtClean="0"/>
              <a:t>C : Acide benzoïque</a:t>
            </a:r>
          </a:p>
          <a:p>
            <a:r>
              <a:rPr lang="fr-FR" sz="3200" dirty="0" smtClean="0"/>
              <a:t>S: Solide après filtration</a:t>
            </a:r>
            <a:endParaRPr lang="fr-FR" sz="3200" dirty="0"/>
          </a:p>
        </p:txBody>
      </p:sp>
      <p:pic>
        <p:nvPicPr>
          <p:cNvPr id="10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7"/>
          <a:stretch/>
        </p:blipFill>
        <p:spPr>
          <a:xfrm>
            <a:off x="7559072" y="1891334"/>
            <a:ext cx="4167893" cy="4354845"/>
          </a:xfrm>
        </p:spPr>
      </p:pic>
      <p:cxnSp>
        <p:nvCxnSpPr>
          <p:cNvPr id="9" name="Connecteur droit 8"/>
          <p:cNvCxnSpPr/>
          <p:nvPr/>
        </p:nvCxnSpPr>
        <p:spPr>
          <a:xfrm>
            <a:off x="7571606" y="1905792"/>
            <a:ext cx="416789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5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Chromatographie sur couche mince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410635" y="1810037"/>
            <a:ext cx="3120631" cy="109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79176" y="1506022"/>
            <a:ext cx="312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Front de l’éluant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95835" y="2326341"/>
            <a:ext cx="521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/>
              <a:t>Légende</a:t>
            </a:r>
            <a:r>
              <a:rPr lang="fr-FR" sz="3200" dirty="0" smtClean="0"/>
              <a:t> : </a:t>
            </a:r>
          </a:p>
          <a:p>
            <a:r>
              <a:rPr lang="fr-FR" sz="3200" dirty="0" smtClean="0"/>
              <a:t>A : Benzaldéhyde</a:t>
            </a:r>
          </a:p>
          <a:p>
            <a:r>
              <a:rPr lang="fr-FR" sz="3200" dirty="0" smtClean="0"/>
              <a:t>B : Alcool </a:t>
            </a:r>
            <a:r>
              <a:rPr lang="fr-FR" sz="3200" dirty="0" err="1" smtClean="0"/>
              <a:t>benzyllique</a:t>
            </a:r>
            <a:endParaRPr lang="fr-FR" sz="3200" dirty="0" smtClean="0"/>
          </a:p>
          <a:p>
            <a:r>
              <a:rPr lang="fr-FR" sz="3200" dirty="0" smtClean="0"/>
              <a:t>C : Acide benzoïque</a:t>
            </a:r>
          </a:p>
          <a:p>
            <a:r>
              <a:rPr lang="fr-FR" sz="3200" dirty="0" smtClean="0"/>
              <a:t>S: Solide après filtration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657476" y="5287988"/>
            <a:ext cx="458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Solide impur!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10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7"/>
          <a:stretch/>
        </p:blipFill>
        <p:spPr>
          <a:xfrm>
            <a:off x="7563890" y="1892346"/>
            <a:ext cx="4167893" cy="4354845"/>
          </a:xfrm>
        </p:spPr>
      </p:pic>
      <p:cxnSp>
        <p:nvCxnSpPr>
          <p:cNvPr id="9" name="Connecteur droit 8"/>
          <p:cNvCxnSpPr/>
          <p:nvPr/>
        </p:nvCxnSpPr>
        <p:spPr>
          <a:xfrm>
            <a:off x="7571606" y="1905792"/>
            <a:ext cx="416789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Recristallisation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13" t="6651" r="23999" b="4555"/>
          <a:stretch/>
        </p:blipFill>
        <p:spPr>
          <a:xfrm>
            <a:off x="3317081" y="1690688"/>
            <a:ext cx="5557838" cy="48602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944100" y="1690688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Issu de </a:t>
            </a:r>
            <a:r>
              <a:rPr lang="fr-FR" u="sng" dirty="0" smtClean="0"/>
              <a:t>Techniques expérimentales en chimie</a:t>
            </a:r>
            <a:r>
              <a:rPr lang="fr-FR" dirty="0" smtClean="0"/>
              <a:t>, </a:t>
            </a:r>
            <a:r>
              <a:rPr lang="fr-FR" dirty="0" err="1" smtClean="0"/>
              <a:t>Dunod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3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27895" r="12193" b="24737"/>
          <a:stretch/>
        </p:blipFill>
        <p:spPr>
          <a:xfrm rot="5400000">
            <a:off x="3805204" y="3020018"/>
            <a:ext cx="4581590" cy="192293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Recristallisation : expérience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71499" y="2000250"/>
            <a:ext cx="284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Dans le ballon :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54" y="2813533"/>
            <a:ext cx="1564250" cy="1619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63" y="4661372"/>
            <a:ext cx="1581436" cy="17882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63" y="2894586"/>
            <a:ext cx="1863662" cy="1457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4" y="2813533"/>
            <a:ext cx="2105025" cy="153827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Recristallisation : expérience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7438" y="2148017"/>
            <a:ext cx="5057122" cy="3792841"/>
          </a:xfrm>
        </p:spPr>
      </p:pic>
      <p:sp>
        <p:nvSpPr>
          <p:cNvPr id="5" name="ZoneTexte 4"/>
          <p:cNvSpPr txBox="1"/>
          <p:nvPr/>
        </p:nvSpPr>
        <p:spPr>
          <a:xfrm>
            <a:off x="322730" y="2785750"/>
            <a:ext cx="298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Eau (solvant)</a:t>
            </a:r>
            <a:endParaRPr lang="fr-FR" sz="32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420471" y="5405718"/>
            <a:ext cx="3496235" cy="13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85923" y="4374666"/>
            <a:ext cx="2117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Acide benzoïque dissout à chaud</a:t>
            </a:r>
            <a:endParaRPr lang="fr-FR" sz="32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687320" y="3078138"/>
            <a:ext cx="2011118" cy="13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4322" y="2234804"/>
            <a:ext cx="4352925" cy="326469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Recristallisation : expérience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364811" y="3671254"/>
            <a:ext cx="3496235" cy="13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78538" y="2836098"/>
            <a:ext cx="2117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Acide benzoïque dissout à chaud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084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7" y="2383188"/>
            <a:ext cx="4352925" cy="326469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Recristallisation : expérience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365882" y="3688754"/>
            <a:ext cx="3496235" cy="13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48067" y="2407428"/>
            <a:ext cx="2117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Acide benzoïque peu soluble à froid, recristallise pur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059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8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Réaction de Cannizzaro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      Benzaldéhyde		</a:t>
            </a:r>
            <a:r>
              <a:rPr lang="fr-FR" dirty="0"/>
              <a:t> </a:t>
            </a:r>
            <a:r>
              <a:rPr lang="fr-FR" dirty="0" smtClean="0"/>
              <a:t>    Alcool benzylique	       Benzoate (Base 								conjuguée de l’acide 									benzoïque)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3" y="1690688"/>
            <a:ext cx="9310194" cy="18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2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56" y="4953952"/>
            <a:ext cx="1377876" cy="15580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Mélange réactionnel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0606" r="49456" b="30137"/>
          <a:stretch/>
        </p:blipFill>
        <p:spPr>
          <a:xfrm rot="5400000">
            <a:off x="334744" y="2494182"/>
            <a:ext cx="4726426" cy="3119438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Espèces présentes :</a:t>
            </a:r>
          </a:p>
          <a:p>
            <a:endParaRPr lang="fr-FR" dirty="0"/>
          </a:p>
          <a:p>
            <a:pPr lvl="1"/>
            <a:r>
              <a:rPr lang="fr-FR" dirty="0" smtClean="0"/>
              <a:t>Benzoate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Alcool  benzylique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Benzaldéhyde (un peu)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88" y="2160674"/>
            <a:ext cx="1697736" cy="1371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61" y="3666859"/>
            <a:ext cx="1436863" cy="14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7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Extraction liquide-liquide : principe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343" y="1690688"/>
            <a:ext cx="6855314" cy="49857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686925" y="2486025"/>
            <a:ext cx="214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Physque</a:t>
            </a:r>
            <a:r>
              <a:rPr lang="fr-FR" u="sng" dirty="0" smtClean="0"/>
              <a:t> chimie enseignement de spécialité, Première générale</a:t>
            </a:r>
            <a:r>
              <a:rPr lang="fr-FR" dirty="0" smtClean="0"/>
              <a:t>, Nathan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073153" y="4706471"/>
            <a:ext cx="1062318" cy="1721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5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Extraction liquide-liquide : savoir dessiner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05" y="1690688"/>
            <a:ext cx="5013511" cy="49336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686925" y="2486025"/>
            <a:ext cx="214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Physque</a:t>
            </a:r>
            <a:r>
              <a:rPr lang="fr-FR" u="sng" dirty="0" smtClean="0"/>
              <a:t> chimie enseignement de spécialité, Première générale</a:t>
            </a:r>
            <a:r>
              <a:rPr lang="fr-FR" dirty="0" smtClean="0"/>
              <a:t>, Nathan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38200" y="2486025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Ampoule à décanter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864224" y="2670691"/>
            <a:ext cx="1008529" cy="5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Extraction liquide-liquide : expérience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7" r="31200" b="30044"/>
          <a:stretch/>
        </p:blipFill>
        <p:spPr>
          <a:xfrm rot="5400000">
            <a:off x="3511250" y="3053440"/>
            <a:ext cx="5169501" cy="20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277</Words>
  <Application>Microsoft Office PowerPoint</Application>
  <PresentationFormat>Grand écran</PresentationFormat>
  <Paragraphs>74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LC 10 : Séparations, purifications, contrôles de pureté</vt:lpstr>
      <vt:lpstr>Présentation PowerPoint</vt:lpstr>
      <vt:lpstr>Réaction de Cannizzaro</vt:lpstr>
      <vt:lpstr>Présentation PowerPoint</vt:lpstr>
      <vt:lpstr>Mélange réactionnel </vt:lpstr>
      <vt:lpstr>Présentation PowerPoint</vt:lpstr>
      <vt:lpstr>Extraction liquide-liquide : principe</vt:lpstr>
      <vt:lpstr>Extraction liquide-liquide : savoir dessiner</vt:lpstr>
      <vt:lpstr>Extraction liquide-liquide : expérience</vt:lpstr>
      <vt:lpstr>Extraction liquide-liquide : expérience</vt:lpstr>
      <vt:lpstr>Extraction liquide-liquide : protocole</vt:lpstr>
      <vt:lpstr>Présentation PowerPoint</vt:lpstr>
      <vt:lpstr>Phase aqueuse obtenue après acidification</vt:lpstr>
      <vt:lpstr>Présentation PowerPoint</vt:lpstr>
      <vt:lpstr>Filtration : schémas</vt:lpstr>
      <vt:lpstr>Filtration : expérience</vt:lpstr>
      <vt:lpstr>Présentation PowerPoint</vt:lpstr>
      <vt:lpstr>Solide après filtration</vt:lpstr>
      <vt:lpstr>Chromatographie sur couche mince</vt:lpstr>
      <vt:lpstr>Chromatographie sur couche mince</vt:lpstr>
      <vt:lpstr>Chromatographie sur couche mince</vt:lpstr>
      <vt:lpstr>Présentation PowerPoint</vt:lpstr>
      <vt:lpstr>Recristallisation</vt:lpstr>
      <vt:lpstr>Recristallisation : expérience</vt:lpstr>
      <vt:lpstr>Recristallisation : expérience</vt:lpstr>
      <vt:lpstr>Recristallisation : expérience</vt:lpstr>
      <vt:lpstr>Recristallisation : expérience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10 : Séparations, purifications, contrôles de pureté</dc:title>
  <dc:creator>Aurélien Ricard</dc:creator>
  <cp:lastModifiedBy>Aurélien Ricard</cp:lastModifiedBy>
  <cp:revision>24</cp:revision>
  <dcterms:created xsi:type="dcterms:W3CDTF">2021-01-25T19:09:19Z</dcterms:created>
  <dcterms:modified xsi:type="dcterms:W3CDTF">2021-02-02T18:48:14Z</dcterms:modified>
</cp:coreProperties>
</file>