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5" r:id="rId3"/>
    <p:sldId id="260" r:id="rId4"/>
    <p:sldId id="263" r:id="rId5"/>
    <p:sldId id="264" r:id="rId6"/>
    <p:sldId id="262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2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2A805-0BC0-455A-B133-77289D623DFB}" type="datetimeFigureOut">
              <a:rPr lang="fr-FR" smtClean="0"/>
              <a:t>12/01/2021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D022D-2E0B-4655-966B-4F00171D66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3296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2A805-0BC0-455A-B133-77289D623DFB}" type="datetimeFigureOut">
              <a:rPr lang="fr-FR" smtClean="0"/>
              <a:t>12/01/2021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D022D-2E0B-4655-966B-4F00171D66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7158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2A805-0BC0-455A-B133-77289D623DFB}" type="datetimeFigureOut">
              <a:rPr lang="fr-FR" smtClean="0"/>
              <a:t>12/01/2021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D022D-2E0B-4655-966B-4F00171D66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6096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2A805-0BC0-455A-B133-77289D623DFB}" type="datetimeFigureOut">
              <a:rPr lang="fr-FR" smtClean="0"/>
              <a:t>12/01/2021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D022D-2E0B-4655-966B-4F00171D66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4691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2A805-0BC0-455A-B133-77289D623DFB}" type="datetimeFigureOut">
              <a:rPr lang="fr-FR" smtClean="0"/>
              <a:t>12/01/2021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D022D-2E0B-4655-966B-4F00171D66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4700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2A805-0BC0-455A-B133-77289D623DFB}" type="datetimeFigureOut">
              <a:rPr lang="fr-FR" smtClean="0"/>
              <a:t>12/01/2021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D022D-2E0B-4655-966B-4F00171D66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5619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2A805-0BC0-455A-B133-77289D623DFB}" type="datetimeFigureOut">
              <a:rPr lang="fr-FR" smtClean="0"/>
              <a:t>12/01/2021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D022D-2E0B-4655-966B-4F00171D66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4487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2A805-0BC0-455A-B133-77289D623DFB}" type="datetimeFigureOut">
              <a:rPr lang="fr-FR" smtClean="0"/>
              <a:t>12/01/2021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D022D-2E0B-4655-966B-4F00171D66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9027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2A805-0BC0-455A-B133-77289D623DFB}" type="datetimeFigureOut">
              <a:rPr lang="fr-FR" smtClean="0"/>
              <a:t>12/01/2021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D022D-2E0B-4655-966B-4F00171D66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954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2A805-0BC0-455A-B133-77289D623DFB}" type="datetimeFigureOut">
              <a:rPr lang="fr-FR" smtClean="0"/>
              <a:t>12/01/2021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D022D-2E0B-4655-966B-4F00171D66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4211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2A805-0BC0-455A-B133-77289D623DFB}" type="datetimeFigureOut">
              <a:rPr lang="fr-FR" smtClean="0"/>
              <a:t>12/01/2021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D022D-2E0B-4655-966B-4F00171D66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0582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2A805-0BC0-455A-B133-77289D623DFB}" type="datetimeFigureOut">
              <a:rPr lang="fr-FR" smtClean="0"/>
              <a:t>12/01/2021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4D022D-2E0B-4655-966B-4F00171D66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3043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u="sng" dirty="0" smtClean="0">
                <a:latin typeface="AR JULIAN" panose="02000000000000000000" pitchFamily="2" charset="0"/>
              </a:rPr>
              <a:t>LP : </a:t>
            </a:r>
            <a:r>
              <a:rPr lang="fr-FR" b="1" u="sng" dirty="0" smtClean="0">
                <a:latin typeface="AR JULIAN" panose="02000000000000000000" pitchFamily="2" charset="0"/>
              </a:rPr>
              <a:t>Gravitation </a:t>
            </a:r>
            <a:r>
              <a:rPr lang="fr-FR" b="1" u="sng" dirty="0" smtClean="0">
                <a:latin typeface="AR JULIAN" panose="02000000000000000000" pitchFamily="2" charset="0"/>
              </a:rPr>
              <a:t>(CPGE)</a:t>
            </a:r>
            <a:endParaRPr lang="fr-FR" b="1" u="sng" dirty="0">
              <a:latin typeface="AR JULIAN" panose="02000000000000000000" pitchFamily="2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3110961"/>
            <a:ext cx="10515600" cy="2556594"/>
          </a:xfrm>
        </p:spPr>
        <p:txBody>
          <a:bodyPr/>
          <a:lstStyle/>
          <a:p>
            <a:r>
              <a:rPr lang="fr-FR" dirty="0" smtClean="0"/>
              <a:t>Théorèmes de mécanique (PFD, TMC, TEC), repère de </a:t>
            </a:r>
            <a:r>
              <a:rPr lang="fr-FR" dirty="0" err="1" smtClean="0"/>
              <a:t>Frenet</a:t>
            </a:r>
            <a:r>
              <a:rPr lang="fr-FR" dirty="0" smtClean="0"/>
              <a:t>.</a:t>
            </a:r>
          </a:p>
          <a:p>
            <a:r>
              <a:rPr lang="fr-FR" dirty="0" smtClean="0"/>
              <a:t>Mécanique en référentiels non Galiléens </a:t>
            </a:r>
          </a:p>
          <a:p>
            <a:r>
              <a:rPr lang="fr-FR" dirty="0" smtClean="0"/>
              <a:t>Electrostatique et magnétostatique</a:t>
            </a:r>
          </a:p>
          <a:p>
            <a:r>
              <a:rPr lang="fr-FR" dirty="0" smtClean="0"/>
              <a:t>Thermodynamique élémentaire</a:t>
            </a:r>
            <a:endParaRPr lang="fr-FR" dirty="0"/>
          </a:p>
          <a:p>
            <a:r>
              <a:rPr lang="fr-FR" dirty="0" smtClean="0"/>
              <a:t>Hydrostatique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1123922" y="1846825"/>
            <a:ext cx="29132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dirty="0" smtClean="0">
                <a:latin typeface="AR JULIAN" panose="02000000000000000000" pitchFamily="2" charset="0"/>
              </a:rPr>
              <a:t>Prérequis :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3805438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6101" y="0"/>
            <a:ext cx="4994024" cy="6859116"/>
          </a:xfrm>
        </p:spPr>
      </p:pic>
      <p:sp>
        <p:nvSpPr>
          <p:cNvPr id="5" name="Rectangle 4"/>
          <p:cNvSpPr/>
          <p:nvPr/>
        </p:nvSpPr>
        <p:spPr>
          <a:xfrm>
            <a:off x="0" y="0"/>
            <a:ext cx="3629025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2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562975" y="0"/>
            <a:ext cx="3629025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8838567" y="596384"/>
            <a:ext cx="2727029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3200" b="1" dirty="0">
                <a:solidFill>
                  <a:schemeClr val="bg1"/>
                </a:solidFill>
                <a:latin typeface="AR JULIAN" panose="02000000000000000000" pitchFamily="2" charset="0"/>
              </a:rPr>
              <a:t>Isaac </a:t>
            </a:r>
            <a:r>
              <a:rPr lang="fr-FR" sz="3200" b="1" dirty="0" smtClean="0">
                <a:solidFill>
                  <a:schemeClr val="bg1"/>
                </a:solidFill>
                <a:latin typeface="AR JULIAN" panose="02000000000000000000" pitchFamily="2" charset="0"/>
              </a:rPr>
              <a:t>Newton</a:t>
            </a:r>
          </a:p>
          <a:p>
            <a:pPr algn="ctr"/>
            <a:r>
              <a:rPr lang="fr-FR" sz="3200" b="1" dirty="0" smtClean="0">
                <a:solidFill>
                  <a:schemeClr val="bg1"/>
                </a:solidFill>
                <a:latin typeface="AR JULIAN" panose="02000000000000000000" pitchFamily="2" charset="0"/>
              </a:rPr>
              <a:t>1642-1724</a:t>
            </a:r>
            <a:endParaRPr lang="fr-FR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63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1" t="7547" r="18470" b="10943"/>
          <a:stretch/>
        </p:blipFill>
        <p:spPr>
          <a:xfrm>
            <a:off x="0" y="0"/>
            <a:ext cx="121949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43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/>
        </p:nvCxnSpPr>
        <p:spPr>
          <a:xfrm flipV="1">
            <a:off x="2027208" y="1285336"/>
            <a:ext cx="7416000" cy="34246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>
            <a:off x="2524125" y="4295775"/>
            <a:ext cx="295275" cy="28575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>
            <a:off x="8791575" y="1457325"/>
            <a:ext cx="142875" cy="23812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lèche gauche 11"/>
          <p:cNvSpPr/>
          <p:nvPr/>
        </p:nvSpPr>
        <p:spPr>
          <a:xfrm rot="20141680">
            <a:off x="6875179" y="1902940"/>
            <a:ext cx="2113742" cy="190500"/>
          </a:xfrm>
          <a:prstGeom prst="leftArrow">
            <a:avLst>
              <a:gd name="adj1" fmla="val 50000"/>
              <a:gd name="adj2" fmla="val 167500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3087729" y="4538034"/>
            <a:ext cx="7569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m1</a:t>
            </a:r>
            <a:endParaRPr lang="fr-FR" sz="32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366038" y="872550"/>
            <a:ext cx="4267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 smtClean="0">
                <a:latin typeface="AR JULIAN" panose="02000000000000000000" pitchFamily="2" charset="0"/>
              </a:rPr>
              <a:t>B</a:t>
            </a:r>
            <a:endParaRPr lang="fr-FR" sz="3200" dirty="0"/>
          </a:p>
        </p:txBody>
      </p:sp>
      <p:sp>
        <p:nvSpPr>
          <p:cNvPr id="17" name="Rectangle 16"/>
          <p:cNvSpPr/>
          <p:nvPr/>
        </p:nvSpPr>
        <p:spPr>
          <a:xfrm>
            <a:off x="2289926" y="3711000"/>
            <a:ext cx="4571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 smtClean="0">
                <a:latin typeface="AR JULIAN" panose="02000000000000000000" pitchFamily="2" charset="0"/>
              </a:rPr>
              <a:t>A</a:t>
            </a:r>
            <a:endParaRPr lang="fr-FR" sz="3200" dirty="0"/>
          </a:p>
        </p:txBody>
      </p:sp>
      <p:sp>
        <p:nvSpPr>
          <p:cNvPr id="18" name="Rectangle 17"/>
          <p:cNvSpPr/>
          <p:nvPr/>
        </p:nvSpPr>
        <p:spPr>
          <a:xfrm>
            <a:off x="9183729" y="1738223"/>
            <a:ext cx="7569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m2</a:t>
            </a:r>
            <a:endParaRPr lang="fr-FR" sz="32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200929" y="3126225"/>
            <a:ext cx="3048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endParaRPr lang="fr-FR" sz="32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20" name="Flèche gauche 19"/>
          <p:cNvSpPr/>
          <p:nvPr/>
        </p:nvSpPr>
        <p:spPr>
          <a:xfrm rot="20141680" flipH="1">
            <a:off x="8838712" y="1322981"/>
            <a:ext cx="908905" cy="77649"/>
          </a:xfrm>
          <a:prstGeom prst="leftArrow">
            <a:avLst>
              <a:gd name="adj1" fmla="val 50000"/>
              <a:gd name="adj2" fmla="val 167500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ZoneTexte 20"/>
              <p:cNvSpPr txBox="1"/>
              <p:nvPr/>
            </p:nvSpPr>
            <p:spPr>
              <a:xfrm>
                <a:off x="7574862" y="2415800"/>
                <a:ext cx="714375" cy="48314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fr-FR" sz="28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sz="28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</m:acc>
                        </m:e>
                        <m:sub>
                          <m:r>
                            <a:rPr lang="fr-FR" sz="2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fr-FR" sz="2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r>
                            <a:rPr lang="fr-FR" sz="2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fr-FR" sz="2800" b="1" dirty="0"/>
              </a:p>
            </p:txBody>
          </p:sp>
        </mc:Choice>
        <mc:Fallback>
          <p:sp>
            <p:nvSpPr>
              <p:cNvPr id="21" name="ZoneTexte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4862" y="2415800"/>
                <a:ext cx="714375" cy="483146"/>
              </a:xfrm>
              <a:prstGeom prst="rect">
                <a:avLst/>
              </a:prstGeom>
              <a:blipFill rotWithShape="0">
                <a:blip r:embed="rId2"/>
                <a:stretch>
                  <a:fillRect l="-855" r="-256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ZoneTexte 21"/>
              <p:cNvSpPr txBox="1"/>
              <p:nvPr/>
            </p:nvSpPr>
            <p:spPr>
              <a:xfrm>
                <a:off x="9723317" y="985655"/>
                <a:ext cx="714375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fr-FR" sz="28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</m:acc>
                        </m:e>
                        <m:sub>
                          <m:r>
                            <a:rPr lang="fr-FR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</m:sub>
                      </m:sSub>
                    </m:oMath>
                  </m:oMathPara>
                </a14:m>
                <a:endParaRPr lang="fr-FR" sz="2800" b="1" dirty="0"/>
              </a:p>
            </p:txBody>
          </p:sp>
        </mc:Choice>
        <mc:Fallback>
          <p:sp>
            <p:nvSpPr>
              <p:cNvPr id="22" name="ZoneTexte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3317" y="985655"/>
                <a:ext cx="714375" cy="43088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ZoneTexte 22"/>
              <p:cNvSpPr txBox="1"/>
              <p:nvPr/>
            </p:nvSpPr>
            <p:spPr>
              <a:xfrm>
                <a:off x="4533900" y="2472707"/>
                <a:ext cx="106061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1" i="1" smtClean="0">
                          <a:latin typeface="Cambria Math" panose="02040503050406030204" pitchFamily="18" charset="0"/>
                        </a:rPr>
                        <m:t>𝑨𝑩</m:t>
                      </m:r>
                      <m:r>
                        <a:rPr lang="fr-FR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2400" b="1" i="1" smtClean="0">
                          <a:latin typeface="Cambria Math" panose="02040503050406030204" pitchFamily="18" charset="0"/>
                        </a:rPr>
                        <m:t>𝒓</m:t>
                      </m:r>
                    </m:oMath>
                  </m:oMathPara>
                </a14:m>
                <a:endParaRPr lang="fr-FR" sz="2400" b="1" dirty="0"/>
              </a:p>
            </p:txBody>
          </p:sp>
        </mc:Choice>
        <mc:Fallback>
          <p:sp>
            <p:nvSpPr>
              <p:cNvPr id="23" name="ZoneTexte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3900" y="2472707"/>
                <a:ext cx="1060611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6897" r="-4023" b="-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4343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Expérience de Cavendish : mesure de G</a:t>
            </a:r>
            <a:endParaRPr lang="fr-FR" dirty="0"/>
          </a:p>
        </p:txBody>
      </p:sp>
      <p:cxnSp>
        <p:nvCxnSpPr>
          <p:cNvPr id="5" name="Connecteur droit 4"/>
          <p:cNvCxnSpPr/>
          <p:nvPr/>
        </p:nvCxnSpPr>
        <p:spPr>
          <a:xfrm>
            <a:off x="5324475" y="2105025"/>
            <a:ext cx="0" cy="180022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 flipV="1">
            <a:off x="4205287" y="3448050"/>
            <a:ext cx="2238375" cy="9144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llipse 7"/>
          <p:cNvSpPr/>
          <p:nvPr/>
        </p:nvSpPr>
        <p:spPr>
          <a:xfrm>
            <a:off x="6353175" y="3105150"/>
            <a:ext cx="514350" cy="523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 flipV="1">
            <a:off x="4343399" y="2828925"/>
            <a:ext cx="2009776" cy="211455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Arc 13"/>
          <p:cNvSpPr/>
          <p:nvPr/>
        </p:nvSpPr>
        <p:spPr>
          <a:xfrm>
            <a:off x="5278755" y="3562350"/>
            <a:ext cx="45719" cy="45719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Arc 14"/>
          <p:cNvSpPr/>
          <p:nvPr/>
        </p:nvSpPr>
        <p:spPr>
          <a:xfrm>
            <a:off x="5557836" y="3399709"/>
            <a:ext cx="461964" cy="416719"/>
          </a:xfrm>
          <a:prstGeom prst="arc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/>
          <p:cNvSpPr/>
          <p:nvPr/>
        </p:nvSpPr>
        <p:spPr>
          <a:xfrm>
            <a:off x="6365081" y="3400855"/>
            <a:ext cx="1004888" cy="10334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/>
          <p:cNvSpPr/>
          <p:nvPr/>
        </p:nvSpPr>
        <p:spPr>
          <a:xfrm>
            <a:off x="3249930" y="3388518"/>
            <a:ext cx="1004888" cy="10334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3829049" y="4124325"/>
            <a:ext cx="514350" cy="523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3859889" y="4100840"/>
            <a:ext cx="4716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 smtClean="0"/>
              <a:t>m</a:t>
            </a:r>
            <a:endParaRPr lang="fr-FR" sz="2800" dirty="0"/>
          </a:p>
        </p:txBody>
      </p:sp>
      <p:sp>
        <p:nvSpPr>
          <p:cNvPr id="21" name="Rectangle 20"/>
          <p:cNvSpPr/>
          <p:nvPr/>
        </p:nvSpPr>
        <p:spPr>
          <a:xfrm>
            <a:off x="6382224" y="3045619"/>
            <a:ext cx="4716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 smtClean="0"/>
              <a:t>m</a:t>
            </a:r>
            <a:endParaRPr lang="fr-FR" sz="2800" dirty="0"/>
          </a:p>
        </p:txBody>
      </p:sp>
      <p:sp>
        <p:nvSpPr>
          <p:cNvPr id="22" name="Rectangle 21"/>
          <p:cNvSpPr/>
          <p:nvPr/>
        </p:nvSpPr>
        <p:spPr>
          <a:xfrm>
            <a:off x="6630319" y="3649221"/>
            <a:ext cx="4924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/>
              <a:t>M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517581" y="3649221"/>
            <a:ext cx="4924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/>
              <a:t>M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764189" y="1581805"/>
            <a:ext cx="15872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 smtClean="0"/>
              <a:t>Raideur C</a:t>
            </a:r>
            <a:endParaRPr lang="fr-FR" sz="2800" dirty="0"/>
          </a:p>
        </p:txBody>
      </p:sp>
      <p:sp>
        <p:nvSpPr>
          <p:cNvPr id="27" name="Rectangle 26"/>
          <p:cNvSpPr/>
          <p:nvPr/>
        </p:nvSpPr>
        <p:spPr>
          <a:xfrm>
            <a:off x="5872506" y="3153696"/>
            <a:ext cx="3481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θ</a:t>
            </a:r>
            <a:endParaRPr lang="fr-FR" sz="2400" dirty="0"/>
          </a:p>
        </p:txBody>
      </p:sp>
      <p:sp>
        <p:nvSpPr>
          <p:cNvPr id="28" name="Rectangle 27"/>
          <p:cNvSpPr/>
          <p:nvPr/>
        </p:nvSpPr>
        <p:spPr>
          <a:xfrm>
            <a:off x="4620543" y="3486624"/>
            <a:ext cx="3353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 smtClean="0"/>
              <a:t>L</a:t>
            </a:r>
            <a:endParaRPr lang="fr-FR" sz="2800" dirty="0"/>
          </a:p>
        </p:txBody>
      </p:sp>
      <p:cxnSp>
        <p:nvCxnSpPr>
          <p:cNvPr id="32" name="Connecteur droit 31"/>
          <p:cNvCxnSpPr>
            <a:stCxn id="19" idx="6"/>
          </p:cNvCxnSpPr>
          <p:nvPr/>
        </p:nvCxnSpPr>
        <p:spPr>
          <a:xfrm flipV="1">
            <a:off x="4254818" y="3886200"/>
            <a:ext cx="2125149" cy="19050"/>
          </a:xfrm>
          <a:prstGeom prst="line">
            <a:avLst/>
          </a:prstGeom>
          <a:ln w="254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/>
          <p:nvPr/>
        </p:nvCxnSpPr>
        <p:spPr>
          <a:xfrm flipV="1">
            <a:off x="4368896" y="3816429"/>
            <a:ext cx="904584" cy="356012"/>
          </a:xfrm>
          <a:prstGeom prst="straightConnector1">
            <a:avLst/>
          </a:prstGeom>
          <a:ln w="2222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Arc 33"/>
          <p:cNvSpPr/>
          <p:nvPr/>
        </p:nvSpPr>
        <p:spPr>
          <a:xfrm>
            <a:off x="5415673" y="3582261"/>
            <a:ext cx="461964" cy="416719"/>
          </a:xfrm>
          <a:prstGeom prst="arc">
            <a:avLst>
              <a:gd name="adj1" fmla="val 16200000"/>
              <a:gd name="adj2" fmla="val 1355240"/>
            </a:avLst>
          </a:prstGeom>
          <a:ln w="254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ectangle 34"/>
          <p:cNvSpPr/>
          <p:nvPr/>
        </p:nvSpPr>
        <p:spPr>
          <a:xfrm>
            <a:off x="5639241" y="3914842"/>
            <a:ext cx="3593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α</a:t>
            </a:r>
            <a:endParaRPr lang="fr-FR" sz="2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3096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591" y="-10447"/>
            <a:ext cx="8065699" cy="6868447"/>
          </a:xfrm>
        </p:spPr>
      </p:pic>
      <p:sp>
        <p:nvSpPr>
          <p:cNvPr id="5" name="Rectangle 4"/>
          <p:cNvSpPr/>
          <p:nvPr/>
        </p:nvSpPr>
        <p:spPr>
          <a:xfrm>
            <a:off x="0" y="0"/>
            <a:ext cx="2087591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10104409" y="-10447"/>
            <a:ext cx="2087591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662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619</TotalTime>
  <Words>60</Words>
  <Application>Microsoft Office PowerPoint</Application>
  <PresentationFormat>Grand écran</PresentationFormat>
  <Paragraphs>26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3" baseType="lpstr">
      <vt:lpstr>Amiri</vt:lpstr>
      <vt:lpstr>AR JULIAN</vt:lpstr>
      <vt:lpstr>Arial</vt:lpstr>
      <vt:lpstr>Calibri</vt:lpstr>
      <vt:lpstr>Calibri Light</vt:lpstr>
      <vt:lpstr>Cambria Math</vt:lpstr>
      <vt:lpstr>Thème Office</vt:lpstr>
      <vt:lpstr>LP : Gravitation (CPGE)</vt:lpstr>
      <vt:lpstr>Présentation PowerPoint</vt:lpstr>
      <vt:lpstr>Présentation PowerPoint</vt:lpstr>
      <vt:lpstr>Présentation PowerPoint</vt:lpstr>
      <vt:lpstr>Expérience de Cavendish : mesure de G</vt:lpstr>
      <vt:lpstr>Présentation PowerPoint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Elio Thellier</dc:creator>
  <cp:lastModifiedBy>Elio Thellier</cp:lastModifiedBy>
  <cp:revision>17</cp:revision>
  <dcterms:created xsi:type="dcterms:W3CDTF">2021-01-07T18:26:37Z</dcterms:created>
  <dcterms:modified xsi:type="dcterms:W3CDTF">2021-01-12T17:44:07Z</dcterms:modified>
</cp:coreProperties>
</file>