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0AA8"/>
    <a:srgbClr val="F644DD"/>
    <a:srgbClr val="FCC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1AAE2-78F1-4CB5-80AB-B23A58D22E66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4E2B2-7FA3-4196-942D-CFC6B4602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3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4E2B2-7FA3-4196-942D-CFC6B46027F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823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4E2B2-7FA3-4196-942D-CFC6B46027F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901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762E-7210-4DDE-AEBD-7C33C5BECEDD}" type="datetime1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1820-1033-44A1-8C17-6261B11E4A4E}" type="datetime1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14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8FC-B0DF-47A7-A435-D74EE2545C3A}" type="datetime1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B8E16-5706-4F7C-A240-3F16085D90DE}" type="datetime1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42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6BAE-7A80-4328-BA4E-29590901CA60}" type="datetime1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17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9F87-F57F-4F4A-A90D-EC90A9270CA9}" type="datetime1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3FE23-AF69-4BA5-A94C-21570DB3BCCF}" type="datetime1">
              <a:rPr lang="fr-FR" smtClean="0"/>
              <a:t>17/06/2021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56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5E3A-7CB3-4769-A4CE-A526DBBB0A43}" type="datetime1">
              <a:rPr lang="fr-FR" smtClean="0"/>
              <a:t>17/06/2021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31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B2D2-1A7B-451C-867C-97A2CFD75D35}" type="datetime1">
              <a:rPr lang="fr-FR" smtClean="0"/>
              <a:t>17/06/2021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60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E803-4B35-43B8-8188-72DE6F1D712A}" type="datetime1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86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327C-4BE4-4403-9083-449D5609211A}" type="datetime1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04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519B1-7732-4189-8EDE-C991F8C40EEF}" type="datetime1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6C7AC-7F2E-48A5-9A41-6E842A8C0C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5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oleObject" Target="../embeddings/oleObject3.bin"/><Relationship Id="rId3" Type="http://schemas.openxmlformats.org/officeDocument/2006/relationships/tags" Target="../tags/tag2.xml"/><Relationship Id="rId7" Type="http://schemas.openxmlformats.org/officeDocument/2006/relationships/image" Target="../media/image9.png"/><Relationship Id="rId12" Type="http://schemas.openxmlformats.org/officeDocument/2006/relationships/image" Target="../media/image3.wmf"/><Relationship Id="rId17" Type="http://schemas.openxmlformats.org/officeDocument/2006/relationships/image" Target="../media/image11.jpeg"/><Relationship Id="rId2" Type="http://schemas.openxmlformats.org/officeDocument/2006/relationships/tags" Target="../tags/tag1.xml"/><Relationship Id="rId16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11" Type="http://schemas.openxmlformats.org/officeDocument/2006/relationships/oleObject" Target="../embeddings/oleObject2.bin"/><Relationship Id="rId5" Type="http://schemas.openxmlformats.org/officeDocument/2006/relationships/tags" Target="../tags/tag4.xml"/><Relationship Id="rId15" Type="http://schemas.openxmlformats.org/officeDocument/2006/relationships/oleObject" Target="../embeddings/oleObject4.bin"/><Relationship Id="rId10" Type="http://schemas.openxmlformats.org/officeDocument/2006/relationships/image" Target="../media/image2.wmf"/><Relationship Id="rId4" Type="http://schemas.openxmlformats.org/officeDocument/2006/relationships/tags" Target="../tags/tag3.xml"/><Relationship Id="rId9" Type="http://schemas.openxmlformats.org/officeDocument/2006/relationships/oleObject" Target="../embeddings/oleObject1.bin"/><Relationship Id="rId1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543463"/>
            <a:ext cx="9144000" cy="1025555"/>
          </a:xfrm>
        </p:spPr>
        <p:txBody>
          <a:bodyPr>
            <a:normAutofit/>
          </a:bodyPr>
          <a:lstStyle/>
          <a:p>
            <a:r>
              <a:rPr lang="fr-FR" sz="5400" b="1" u="sng" dirty="0" smtClean="0"/>
              <a:t>LC 13 : Stratégie de synthèse</a:t>
            </a:r>
            <a:endParaRPr lang="fr-FR" sz="5400" b="1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385713"/>
            <a:ext cx="9664460" cy="3618272"/>
          </a:xfrm>
        </p:spPr>
        <p:txBody>
          <a:bodyPr/>
          <a:lstStyle/>
          <a:p>
            <a:pPr algn="l"/>
            <a:r>
              <a:rPr lang="fr-FR" u="sng" dirty="0" smtClean="0"/>
              <a:t>Prérequis :</a:t>
            </a:r>
            <a:r>
              <a:rPr lang="fr-FR" dirty="0" smtClean="0"/>
              <a:t>		Spectroscopie infra-rouge (IR)</a:t>
            </a:r>
          </a:p>
          <a:p>
            <a:pPr algn="l"/>
            <a:r>
              <a:rPr lang="fr-FR" dirty="0"/>
              <a:t>	</a:t>
            </a:r>
            <a:r>
              <a:rPr lang="fr-FR" dirty="0" smtClean="0"/>
              <a:t>		Nucléophile Electrophile</a:t>
            </a:r>
          </a:p>
          <a:p>
            <a:pPr algn="l"/>
            <a:r>
              <a:rPr lang="fr-FR" dirty="0"/>
              <a:t>	</a:t>
            </a:r>
            <a:r>
              <a:rPr lang="fr-FR" dirty="0" smtClean="0"/>
              <a:t>		Quotient réactionnel et équilibre chimique</a:t>
            </a:r>
          </a:p>
          <a:p>
            <a:pPr algn="l"/>
            <a:endParaRPr lang="fr-FR" dirty="0"/>
          </a:p>
          <a:p>
            <a:pPr algn="l"/>
            <a:r>
              <a:rPr lang="fr-FR" dirty="0" err="1" smtClean="0"/>
              <a:t>Chalcone</a:t>
            </a:r>
            <a:r>
              <a:rPr lang="fr-FR" dirty="0" smtClean="0"/>
              <a:t> pas de solvant et seul sous produit h20, introduire </a:t>
            </a:r>
            <a:r>
              <a:rPr lang="fr-FR" dirty="0" err="1" smtClean="0"/>
              <a:t>dean</a:t>
            </a:r>
            <a:r>
              <a:rPr lang="fr-FR" dirty="0" smtClean="0"/>
              <a:t> </a:t>
            </a:r>
            <a:r>
              <a:rPr lang="fr-FR" dirty="0" err="1" smtClean="0"/>
              <a:t>stark</a:t>
            </a:r>
            <a:r>
              <a:rPr lang="fr-FR" dirty="0" smtClean="0"/>
              <a:t> avec le quotient réactionnel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8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D42F49B-331E-49EA-8E75-A168BBD7F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Estérification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Rendement théorique :  </a:t>
            </a:r>
            <a:r>
              <a:rPr lang="fr-FR" b="1" dirty="0">
                <a:solidFill>
                  <a:srgbClr val="FF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94,5%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BE208595-F509-47D2-84A3-1317699E0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422528"/>
              </p:ext>
            </p:extLst>
          </p:nvPr>
        </p:nvGraphicFramePr>
        <p:xfrm>
          <a:off x="602941" y="2890775"/>
          <a:ext cx="7045170" cy="1961391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09034">
                  <a:extLst>
                    <a:ext uri="{9D8B030D-6E8A-4147-A177-3AD203B41FA5}">
                      <a16:colId xmlns:a16="http://schemas.microsoft.com/office/drawing/2014/main" xmlns="" val="4080195232"/>
                    </a:ext>
                  </a:extLst>
                </a:gridCol>
                <a:gridCol w="1409034">
                  <a:extLst>
                    <a:ext uri="{9D8B030D-6E8A-4147-A177-3AD203B41FA5}">
                      <a16:colId xmlns:a16="http://schemas.microsoft.com/office/drawing/2014/main" xmlns="" val="2938214684"/>
                    </a:ext>
                  </a:extLst>
                </a:gridCol>
                <a:gridCol w="1409034">
                  <a:extLst>
                    <a:ext uri="{9D8B030D-6E8A-4147-A177-3AD203B41FA5}">
                      <a16:colId xmlns:a16="http://schemas.microsoft.com/office/drawing/2014/main" xmlns="" val="3164892874"/>
                    </a:ext>
                  </a:extLst>
                </a:gridCol>
                <a:gridCol w="1409034">
                  <a:extLst>
                    <a:ext uri="{9D8B030D-6E8A-4147-A177-3AD203B41FA5}">
                      <a16:colId xmlns:a16="http://schemas.microsoft.com/office/drawing/2014/main" xmlns="" val="365601351"/>
                    </a:ext>
                  </a:extLst>
                </a:gridCol>
                <a:gridCol w="1409034">
                  <a:extLst>
                    <a:ext uri="{9D8B030D-6E8A-4147-A177-3AD203B41FA5}">
                      <a16:colId xmlns:a16="http://schemas.microsoft.com/office/drawing/2014/main" xmlns="" val="360347970"/>
                    </a:ext>
                  </a:extLst>
                </a:gridCol>
              </a:tblGrid>
              <a:tr h="653797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OH    +    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COOH    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 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COOCH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+   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0     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5497192"/>
                  </a:ext>
                </a:extLst>
              </a:tr>
              <a:tr h="653797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État initial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1,0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FF0000"/>
                          </a:solidFill>
                        </a:rPr>
                        <a:t>5,0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 mol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28771938"/>
                  </a:ext>
                </a:extLst>
              </a:tr>
              <a:tr h="653797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État final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0,06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4,06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0,94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0,94 mol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9574134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xmlns="" id="{5459B3AC-AE26-4DE9-8499-36DA603671E1}"/>
                  </a:ext>
                </a:extLst>
              </p:cNvPr>
              <p:cNvSpPr txBox="1"/>
              <p:nvPr/>
            </p:nvSpPr>
            <p:spPr>
              <a:xfrm>
                <a:off x="7883370" y="3158037"/>
                <a:ext cx="4181383" cy="6608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2400" dirty="0"/>
                  <a:t>Q</a:t>
                </a:r>
                <a:r>
                  <a:rPr lang="fr-FR" sz="2400" baseline="-25000" dirty="0" err="1"/>
                  <a:t>r</a:t>
                </a:r>
                <a:r>
                  <a:rPr lang="fr-FR" sz="2400" dirty="0"/>
                  <a:t> </a:t>
                </a:r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fr-FR" sz="2400" dirty="0">
                                <a:sym typeface="Wingdings" panose="05000000000000000000" pitchFamily="2" charset="2"/>
                              </a:rPr>
                              <m:t>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>
                                <a:sym typeface="Wingdings" panose="05000000000000000000" pitchFamily="2" charset="2"/>
                              </a:rPr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sz="2400" dirty="0">
                                <a:sym typeface="Wingdings" panose="05000000000000000000" pitchFamily="2" charset="2"/>
                              </a:rPr>
                              <m:t>COOCH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sz="2400" dirty="0">
                                <a:sym typeface="Wingdings" panose="05000000000000000000" pitchFamily="2" charset="2"/>
                              </a:rPr>
                              <m:t>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d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400" dirty="0">
                            <a:sym typeface="Wingdings" panose="05000000000000000000" pitchFamily="2" charset="2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fr-FR" sz="2400" baseline="-25000" dirty="0"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fr-FR" sz="2400" dirty="0"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fr-FR" sz="2400" dirty="0"/>
                              <m:t>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sz="2400" dirty="0"/>
                              <m:t>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sz="2400" dirty="0"/>
                              <m:t>OH</m:t>
                            </m:r>
                          </m:e>
                        </m:d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400" dirty="0"/>
                          <m:t>CH</m:t>
                        </m:r>
                        <m:r>
                          <m:rPr>
                            <m:nor/>
                          </m:rPr>
                          <a:rPr lang="fr-FR" sz="2400" baseline="-25000" dirty="0"/>
                          <m:t>3</m:t>
                        </m:r>
                        <m:r>
                          <m:rPr>
                            <m:nor/>
                          </m:rPr>
                          <a:rPr lang="fr-FR" sz="2400" dirty="0"/>
                          <m:t>C</m:t>
                        </m:r>
                        <m:r>
                          <m:rPr>
                            <m:nor/>
                          </m:rPr>
                          <a:rPr lang="fr-FR" sz="2400" b="0" i="0" dirty="0" smtClean="0"/>
                          <m:t>O</m:t>
                        </m:r>
                        <m:r>
                          <m:rPr>
                            <m:nor/>
                          </m:rPr>
                          <a:rPr lang="fr-FR" sz="2400" dirty="0"/>
                          <m:t>OH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fr-FR" sz="24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5459B3AC-AE26-4DE9-8499-36DA603671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370" y="3158037"/>
                <a:ext cx="4181383" cy="660822"/>
              </a:xfrm>
              <a:prstGeom prst="rect">
                <a:avLst/>
              </a:prstGeom>
              <a:blipFill>
                <a:blip r:embed="rId2"/>
                <a:stretch>
                  <a:fillRect l="-4373" b="-64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xmlns="" id="{75112017-1583-477A-8AA1-E7FB57030308}"/>
                  </a:ext>
                </a:extLst>
              </p:cNvPr>
              <p:cNvSpPr txBox="1"/>
              <p:nvPr/>
            </p:nvSpPr>
            <p:spPr>
              <a:xfrm>
                <a:off x="8768916" y="4310555"/>
                <a:ext cx="241028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4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fr-FR" sz="2400" b="0" i="0" smtClean="0">
                        <a:latin typeface="Cambria Math" panose="02040503050406030204" pitchFamily="18" charset="0"/>
                      </a:rPr>
                      <m:t>°=</m:t>
                    </m:r>
                  </m:oMath>
                </a14:m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4,01 à 298K</a:t>
                </a:r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5112017-1583-477A-8AA1-E7FB57030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916" y="4310555"/>
                <a:ext cx="241028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293" t="-19672" r="-758" b="-540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re 1">
            <a:extLst>
              <a:ext uri="{FF2B5EF4-FFF2-40B4-BE49-F238E27FC236}">
                <a16:creationId xmlns:a16="http://schemas.microsoft.com/office/drawing/2014/main" xmlns="" id="{0C57DAC9-3A2A-41BE-ABAB-B7CABECD5FC3}"/>
              </a:ext>
            </a:extLst>
          </p:cNvPr>
          <p:cNvSpPr txBox="1">
            <a:spLocks/>
          </p:cNvSpPr>
          <p:nvPr/>
        </p:nvSpPr>
        <p:spPr>
          <a:xfrm>
            <a:off x="838200" y="-223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u="sng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Déplacement de l’équilibre</a:t>
            </a:r>
            <a:endParaRPr lang="fr-FR" sz="28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5285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C57DAC9-3A2A-41BE-ABAB-B7CABECD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691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Synthèse de l’aspirine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B8F1634-3435-4306-9D28-39265F0AC1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716" b="392"/>
          <a:stretch/>
        </p:blipFill>
        <p:spPr>
          <a:xfrm>
            <a:off x="1035485" y="4133589"/>
            <a:ext cx="10121030" cy="247676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E2A18ADF-942F-4103-B9DE-E70D35363B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8544"/>
          <a:stretch/>
        </p:blipFill>
        <p:spPr>
          <a:xfrm>
            <a:off x="1035485" y="1243595"/>
            <a:ext cx="10121030" cy="266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61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7424DFF8-A547-415B-947B-71EE82371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85" y="1290018"/>
            <a:ext cx="11035430" cy="5567982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xmlns="" id="{0C57DAC9-3A2A-41BE-ABAB-B7CABECD5FC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49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Synthèse de l’aspirine : coût</a:t>
            </a:r>
            <a:endParaRPr lang="fr-FR" sz="3200" b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3294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6F9EBE8B-0797-43D4-8984-7F0EE0F22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04" y="1130893"/>
            <a:ext cx="10872592" cy="5568889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xmlns="" id="{0C57DAC9-3A2A-41BE-ABAB-B7CABECD5FC3}"/>
              </a:ext>
            </a:extLst>
          </p:cNvPr>
          <p:cNvSpPr txBox="1">
            <a:spLocks/>
          </p:cNvSpPr>
          <p:nvPr/>
        </p:nvSpPr>
        <p:spPr>
          <a:xfrm>
            <a:off x="990600" y="284617"/>
            <a:ext cx="10515600" cy="749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Synthèse de l’aspirine : sécurité</a:t>
            </a:r>
            <a:endParaRPr lang="fr-FR" sz="3200" b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9151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C57DAC9-3A2A-41BE-ABAB-B7CABECD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161"/>
            <a:ext cx="10515600" cy="749691"/>
          </a:xfrm>
        </p:spPr>
        <p:txBody>
          <a:bodyPr>
            <a:normAutofit/>
          </a:bodyPr>
          <a:lstStyle/>
          <a:p>
            <a:pPr algn="ctr"/>
            <a:r>
              <a:rPr lang="fr-FR" sz="3200" b="1" u="sng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Principes de la chimie verte</a:t>
            </a:r>
          </a:p>
        </p:txBody>
      </p:sp>
      <p:pic>
        <p:nvPicPr>
          <p:cNvPr id="2050" name="Picture 2" descr="Quels sont les enjeux et défis de la chimie du xxième siècle ?">
            <a:extLst>
              <a:ext uri="{FF2B5EF4-FFF2-40B4-BE49-F238E27FC236}">
                <a16:creationId xmlns:a16="http://schemas.microsoft.com/office/drawing/2014/main" xmlns="" id="{AE5DC000-8357-402D-97C0-37002B688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571" y="1286577"/>
            <a:ext cx="8312857" cy="547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143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53F42E-B82D-4A9C-8E84-F7BDA1F58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38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Synthèse de l’ibuprofène : économie d’atomes</a:t>
            </a:r>
            <a:endParaRPr lang="fr-FR" sz="32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026" name="Picture 2" descr="Ibuprofène - Société Chimique de France">
            <a:extLst>
              <a:ext uri="{FF2B5EF4-FFF2-40B4-BE49-F238E27FC236}">
                <a16:creationId xmlns:a16="http://schemas.microsoft.com/office/drawing/2014/main" xmlns="" id="{97DE7FF4-CDCA-463A-9573-CE396F271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14" y="1578528"/>
            <a:ext cx="5704786" cy="282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buprofène - Société Chimique de France">
            <a:extLst>
              <a:ext uri="{FF2B5EF4-FFF2-40B4-BE49-F238E27FC236}">
                <a16:creationId xmlns:a16="http://schemas.microsoft.com/office/drawing/2014/main" xmlns="" id="{26BA7EDA-C42E-4E8C-8027-370AEDF1A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7" y="2208628"/>
            <a:ext cx="5440034" cy="179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xmlns="" id="{0D93D351-047E-4CF0-AAC8-F467A1D2A734}"/>
                  </a:ext>
                </a:extLst>
              </p:cNvPr>
              <p:cNvSpPr txBox="1"/>
              <p:nvPr/>
            </p:nvSpPr>
            <p:spPr>
              <a:xfrm>
                <a:off x="1630017" y="4896023"/>
                <a:ext cx="365250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Procédé Boots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dirty="0" smtClean="0"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𝜌</m:t>
                      </m:r>
                      <m:r>
                        <a:rPr lang="fr-FR" sz="2400" b="0" i="1" dirty="0" smtClean="0"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=53%</m:t>
                      </m:r>
                    </m:oMath>
                  </m:oMathPara>
                </a14:m>
                <a:endParaRPr lang="fr-FR" sz="240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𝑈𝐴</m:t>
                      </m:r>
                      <m:r>
                        <a:rPr lang="fr-FR" sz="240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 = 40%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xmlns="" id="{0D93D351-047E-4CF0-AAC8-F467A1D2A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017" y="4896023"/>
                <a:ext cx="3652503" cy="1200329"/>
              </a:xfrm>
              <a:prstGeom prst="rect">
                <a:avLst/>
              </a:prstGeom>
              <a:blipFill rotWithShape="0">
                <a:blip r:embed="rId4"/>
                <a:stretch>
                  <a:fillRect t="-40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id="{3A867A21-0B19-4E28-AAA3-CC909AEA91AD}"/>
                  </a:ext>
                </a:extLst>
              </p:cNvPr>
              <p:cNvSpPr txBox="1"/>
              <p:nvPr/>
            </p:nvSpPr>
            <p:spPr>
              <a:xfrm>
                <a:off x="6972802" y="4898097"/>
                <a:ext cx="463979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u="sng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Procédé BHC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𝜌</m:t>
                    </m:r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= 73</a:t>
                </a:r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%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𝑈𝐴</m:t>
                      </m:r>
                      <m:r>
                        <a:rPr lang="fr-FR" sz="240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Amiri" panose="00000500000000000000" pitchFamily="2" charset="-78"/>
                          <a:cs typeface="Amiri" panose="00000500000000000000" pitchFamily="2" charset="-78"/>
                        </a:rPr>
                        <m:t> = 77%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id="{3A867A21-0B19-4E28-AAA3-CC909AEA9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802" y="4898097"/>
                <a:ext cx="4639790" cy="1200329"/>
              </a:xfrm>
              <a:prstGeom prst="rect">
                <a:avLst/>
              </a:prstGeom>
              <a:blipFill rotWithShape="0">
                <a:blip r:embed="rId5"/>
                <a:stretch>
                  <a:fillRect t="-40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991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1739668" y="3039360"/>
            <a:ext cx="6373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rot="18000000">
            <a:off x="2221711" y="2770416"/>
            <a:ext cx="6211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445335" y="2501470"/>
            <a:ext cx="312858" cy="541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18000000">
            <a:off x="1290058" y="2232525"/>
            <a:ext cx="6211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368675" y="1949187"/>
            <a:ext cx="318861" cy="5522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486604" y="1952373"/>
            <a:ext cx="350043" cy="60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712753" y="2975860"/>
            <a:ext cx="701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762514" y="2505159"/>
            <a:ext cx="701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687536" y="2506400"/>
            <a:ext cx="701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3288030" y="2308701"/>
                <a:ext cx="8093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2</m:t>
                        </m:r>
                      </m:sub>
                    </m:sSub>
                  </m:oMath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030" y="2308701"/>
                <a:ext cx="80937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1278" t="-6667" b="-34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241947" y="2333547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0355" y="2333547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539559" y="2369569"/>
            <a:ext cx="1984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539559" y="2658215"/>
            <a:ext cx="1984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7284113" y="2759417"/>
            <a:ext cx="4953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47815" y="2221527"/>
            <a:ext cx="251110" cy="4349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18000000">
            <a:off x="6692538" y="1952582"/>
            <a:ext cx="6211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6980563" y="1361396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</a:p>
        </p:txBody>
      </p:sp>
      <p:cxnSp>
        <p:nvCxnSpPr>
          <p:cNvPr id="32" name="Connecteur droit 31"/>
          <p:cNvCxnSpPr/>
          <p:nvPr/>
        </p:nvCxnSpPr>
        <p:spPr>
          <a:xfrm flipV="1">
            <a:off x="6758171" y="1645514"/>
            <a:ext cx="333620" cy="5778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6164994" y="2225216"/>
            <a:ext cx="701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oneTexte 34"/>
              <p:cNvSpPr txBox="1"/>
              <p:nvPr/>
            </p:nvSpPr>
            <p:spPr>
              <a:xfrm>
                <a:off x="5507452" y="2029848"/>
                <a:ext cx="3968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452" y="2029848"/>
                <a:ext cx="396816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030" r="-2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ZoneTexte 35"/>
          <p:cNvSpPr txBox="1"/>
          <p:nvPr/>
        </p:nvSpPr>
        <p:spPr>
          <a:xfrm>
            <a:off x="5842835" y="2053604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</a:t>
            </a:r>
          </a:p>
        </p:txBody>
      </p:sp>
      <p:cxnSp>
        <p:nvCxnSpPr>
          <p:cNvPr id="37" name="Connecteur droit 36"/>
          <p:cNvCxnSpPr/>
          <p:nvPr/>
        </p:nvCxnSpPr>
        <p:spPr>
          <a:xfrm>
            <a:off x="7284113" y="1404265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4500000">
            <a:off x="7073829" y="1327485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7778366" y="2743461"/>
            <a:ext cx="312858" cy="541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7966114" y="3232416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850685" y="2018389"/>
                <a:ext cx="5100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δ</m:t>
                    </m:r>
                  </m:oMath>
                </a14:m>
                <a:r>
                  <a:rPr lang="fr-FR" sz="2400" dirty="0" smtClean="0">
                    <a:solidFill>
                      <a:srgbClr val="FF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+</a:t>
                </a:r>
                <a:endParaRPr lang="fr-FR" sz="2400" dirty="0">
                  <a:solidFill>
                    <a:srgbClr val="FF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685" y="2018389"/>
                <a:ext cx="510076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3614" t="-6579" r="-16867" b="-328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Connecteur droit 57"/>
          <p:cNvCxnSpPr/>
          <p:nvPr/>
        </p:nvCxnSpPr>
        <p:spPr>
          <a:xfrm>
            <a:off x="1739668" y="1945702"/>
            <a:ext cx="6373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291959" y="1951222"/>
            <a:ext cx="349151" cy="6047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3388821" y="2333547"/>
            <a:ext cx="20989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rot="18000000">
            <a:off x="7648490" y="2501510"/>
            <a:ext cx="6211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7936515" y="1910324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</a:p>
        </p:txBody>
      </p:sp>
      <p:cxnSp>
        <p:nvCxnSpPr>
          <p:cNvPr id="67" name="Connecteur droit 66"/>
          <p:cNvCxnSpPr/>
          <p:nvPr/>
        </p:nvCxnSpPr>
        <p:spPr>
          <a:xfrm flipV="1">
            <a:off x="7714123" y="2194442"/>
            <a:ext cx="333620" cy="5778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8240065" y="1953193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rot="4500000">
            <a:off x="8029781" y="1876413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ZoneTexte 69"/>
              <p:cNvSpPr txBox="1"/>
              <p:nvPr/>
            </p:nvSpPr>
            <p:spPr>
              <a:xfrm>
                <a:off x="8162681" y="3213365"/>
                <a:ext cx="3968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70" name="ZoneText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681" y="3213365"/>
                <a:ext cx="396816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3077" r="-246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ZoneTexte 73"/>
          <p:cNvSpPr txBox="1"/>
          <p:nvPr/>
        </p:nvSpPr>
        <p:spPr>
          <a:xfrm>
            <a:off x="6948683" y="2596984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</a:p>
        </p:txBody>
      </p:sp>
      <p:cxnSp>
        <p:nvCxnSpPr>
          <p:cNvPr id="75" name="Connecteur droit 74"/>
          <p:cNvCxnSpPr/>
          <p:nvPr/>
        </p:nvCxnSpPr>
        <p:spPr>
          <a:xfrm rot="16200000">
            <a:off x="7195225" y="2806630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rot="20700000">
            <a:off x="6984941" y="2729850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7836186" y="2592850"/>
                <a:ext cx="5100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δ</m:t>
                    </m:r>
                  </m:oMath>
                </a14:m>
                <a:r>
                  <a:rPr lang="fr-FR" sz="2400" dirty="0" smtClean="0">
                    <a:solidFill>
                      <a:srgbClr val="FF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+</a:t>
                </a:r>
                <a:endParaRPr lang="fr-FR" sz="2400" dirty="0">
                  <a:solidFill>
                    <a:srgbClr val="FF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186" y="2592850"/>
                <a:ext cx="510076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3571" t="-6579" r="-16667" b="-328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ZoneTexte 77"/>
          <p:cNvSpPr txBox="1"/>
          <p:nvPr/>
        </p:nvSpPr>
        <p:spPr>
          <a:xfrm>
            <a:off x="3985654" y="231546"/>
            <a:ext cx="444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Synthèse du paracétamol</a:t>
            </a:r>
            <a:endParaRPr lang="fr-FR" sz="28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1049654" y="3791968"/>
            <a:ext cx="2275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Paraminophénol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97890" y="3762442"/>
            <a:ext cx="3519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Anhydride éthanoïque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83" name="Connecteur droit 82"/>
          <p:cNvCxnSpPr/>
          <p:nvPr/>
        </p:nvCxnSpPr>
        <p:spPr>
          <a:xfrm flipH="1">
            <a:off x="4627880" y="2560717"/>
            <a:ext cx="3529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 rot="5400000" flipH="1">
            <a:off x="4630420" y="2568593"/>
            <a:ext cx="3529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Arc 103"/>
          <p:cNvSpPr/>
          <p:nvPr/>
        </p:nvSpPr>
        <p:spPr>
          <a:xfrm rot="17918056">
            <a:off x="3782991" y="1063215"/>
            <a:ext cx="3676805" cy="5120116"/>
          </a:xfrm>
          <a:prstGeom prst="arc">
            <a:avLst>
              <a:gd name="adj1" fmla="val 16447168"/>
              <a:gd name="adj2" fmla="val 387565"/>
            </a:avLst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Arc 104"/>
          <p:cNvSpPr/>
          <p:nvPr/>
        </p:nvSpPr>
        <p:spPr>
          <a:xfrm rot="16200000">
            <a:off x="2132146" y="-509449"/>
            <a:ext cx="3296152" cy="6336922"/>
          </a:xfrm>
          <a:prstGeom prst="arc">
            <a:avLst>
              <a:gd name="adj1" fmla="val 16603987"/>
              <a:gd name="adj2" fmla="val 4781808"/>
            </a:avLst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2659805" y="700784"/>
            <a:ext cx="376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  <a:latin typeface="Arial Nova" panose="020B0504020202020204" pitchFamily="34" charset="0"/>
                <a:ea typeface="Amiri" panose="00000500000000000000" pitchFamily="2" charset="-78"/>
                <a:cs typeface="Amiri" panose="00000500000000000000" pitchFamily="2" charset="-78"/>
              </a:rPr>
              <a:t>?</a:t>
            </a:r>
            <a:endParaRPr lang="fr-FR" sz="2400" dirty="0">
              <a:solidFill>
                <a:srgbClr val="7030A0"/>
              </a:solidFill>
              <a:latin typeface="Arial Nova" panose="020B0504020202020204" pitchFamily="34" charset="0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4097404" y="1307520"/>
            <a:ext cx="376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  <a:latin typeface="Arial Nova" panose="020B0504020202020204" pitchFamily="34" charset="0"/>
                <a:ea typeface="Amiri" panose="00000500000000000000" pitchFamily="2" charset="-78"/>
                <a:cs typeface="Amiri" panose="00000500000000000000" pitchFamily="2" charset="-78"/>
              </a:rPr>
              <a:t>?</a:t>
            </a:r>
            <a:endParaRPr lang="fr-FR" sz="2400" dirty="0">
              <a:solidFill>
                <a:srgbClr val="7030A0"/>
              </a:solidFill>
              <a:latin typeface="Arial Nova" panose="020B0504020202020204" pitchFamily="34" charset="0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08" name="Connecteur droit 107"/>
          <p:cNvCxnSpPr/>
          <p:nvPr/>
        </p:nvCxnSpPr>
        <p:spPr>
          <a:xfrm flipH="1">
            <a:off x="9487427" y="2517148"/>
            <a:ext cx="3529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flipH="1">
            <a:off x="9487427" y="2656463"/>
            <a:ext cx="3529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ZoneTexte 109"/>
          <p:cNvSpPr txBox="1"/>
          <p:nvPr/>
        </p:nvSpPr>
        <p:spPr>
          <a:xfrm>
            <a:off x="10356712" y="2053604"/>
            <a:ext cx="882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Arial" panose="020B0604020202020204" pitchFamily="34" charset="0"/>
                <a:ea typeface="Amiri" panose="00000500000000000000" pitchFamily="2" charset="-78"/>
                <a:cs typeface="Arial" panose="020B0604020202020204" pitchFamily="34" charset="0"/>
              </a:rPr>
              <a:t>?</a:t>
            </a:r>
            <a:endParaRPr lang="fr-FR" sz="6000" dirty="0">
              <a:latin typeface="Arial" panose="020B0604020202020204" pitchFamily="34" charset="0"/>
              <a:ea typeface="Amiri" panose="00000500000000000000" pitchFamily="2" charset="-78"/>
              <a:cs typeface="Arial" panose="020B0604020202020204" pitchFamily="34" charset="0"/>
            </a:endParaRPr>
          </a:p>
        </p:txBody>
      </p:sp>
      <p:sp>
        <p:nvSpPr>
          <p:cNvPr id="111" name="Espace réservé du pied de page 1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112" name="Espace réservé du numéro de diapositive 1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2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ZoneTexte 77"/>
          <p:cNvSpPr txBox="1"/>
          <p:nvPr/>
        </p:nvSpPr>
        <p:spPr>
          <a:xfrm>
            <a:off x="3985654" y="231546"/>
            <a:ext cx="444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Synthèse du paracétamol</a:t>
            </a:r>
            <a:endParaRPr lang="fr-FR" sz="28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325036" y="1419704"/>
            <a:ext cx="2702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Spectre infra-rouge :</a:t>
            </a:r>
            <a:endParaRPr lang="fr-FR" sz="2400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391172" y="2607273"/>
            <a:ext cx="2455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C=O d’une amide</a:t>
            </a:r>
          </a:p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N-H d’une amide</a:t>
            </a:r>
          </a:p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-O- ? Non</a:t>
            </a:r>
          </a:p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NH amine ? Non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3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030" y="1343989"/>
            <a:ext cx="5774739" cy="447916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4785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1739668" y="3039360"/>
            <a:ext cx="6373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rot="18000000">
            <a:off x="2221711" y="2770416"/>
            <a:ext cx="6211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445335" y="2501470"/>
            <a:ext cx="312858" cy="541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18000000">
            <a:off x="1290058" y="2232525"/>
            <a:ext cx="6211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368675" y="1949187"/>
            <a:ext cx="318861" cy="5522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486604" y="1952373"/>
            <a:ext cx="350043" cy="606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712753" y="2975860"/>
            <a:ext cx="701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762514" y="2505159"/>
            <a:ext cx="701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687536" y="2506400"/>
            <a:ext cx="701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3288030" y="2308701"/>
                <a:ext cx="8093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  <a:ea typeface="Amiri" panose="00000500000000000000" pitchFamily="2" charset="-78"/>
                            <a:cs typeface="Amiri" panose="00000500000000000000" pitchFamily="2" charset="-78"/>
                          </a:rPr>
                          <m:t>2</m:t>
                        </m:r>
                      </m:sub>
                    </m:sSub>
                  </m:oMath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030" y="2308701"/>
                <a:ext cx="80937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1278" t="-6667" b="-34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241947" y="2333547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0355" y="2333547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539559" y="2369569"/>
            <a:ext cx="1984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539559" y="2658215"/>
            <a:ext cx="1984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7284113" y="2759417"/>
            <a:ext cx="49535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847815" y="2221527"/>
            <a:ext cx="251110" cy="4349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18000000">
            <a:off x="6692538" y="1952582"/>
            <a:ext cx="6211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6980563" y="1361396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</a:p>
        </p:txBody>
      </p:sp>
      <p:cxnSp>
        <p:nvCxnSpPr>
          <p:cNvPr id="32" name="Connecteur droit 31"/>
          <p:cNvCxnSpPr/>
          <p:nvPr/>
        </p:nvCxnSpPr>
        <p:spPr>
          <a:xfrm flipV="1">
            <a:off x="6758171" y="1645514"/>
            <a:ext cx="333620" cy="5778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6164994" y="2225216"/>
            <a:ext cx="7012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oneTexte 34"/>
              <p:cNvSpPr txBox="1"/>
              <p:nvPr/>
            </p:nvSpPr>
            <p:spPr>
              <a:xfrm>
                <a:off x="5507452" y="2029848"/>
                <a:ext cx="3968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452" y="2029848"/>
                <a:ext cx="396816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030" r="-2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ZoneTexte 35"/>
          <p:cNvSpPr txBox="1"/>
          <p:nvPr/>
        </p:nvSpPr>
        <p:spPr>
          <a:xfrm>
            <a:off x="5842835" y="2053604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</a:t>
            </a:r>
          </a:p>
        </p:txBody>
      </p:sp>
      <p:cxnSp>
        <p:nvCxnSpPr>
          <p:cNvPr id="37" name="Connecteur droit 36"/>
          <p:cNvCxnSpPr/>
          <p:nvPr/>
        </p:nvCxnSpPr>
        <p:spPr>
          <a:xfrm>
            <a:off x="7284113" y="1404265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4500000">
            <a:off x="7073829" y="1327485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7778366" y="2743461"/>
            <a:ext cx="312858" cy="541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7966114" y="3232416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8168277" y="1592079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δ</m:t>
                    </m:r>
                  </m:oMath>
                </a14:m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-</a:t>
                </a:r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277" y="1592079"/>
                <a:ext cx="460382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4000" t="-6579" r="-18667" b="-328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Connecteur droit 57"/>
          <p:cNvCxnSpPr/>
          <p:nvPr/>
        </p:nvCxnSpPr>
        <p:spPr>
          <a:xfrm>
            <a:off x="1739668" y="1945702"/>
            <a:ext cx="6373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291959" y="1951222"/>
            <a:ext cx="349151" cy="6047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3388821" y="2333547"/>
            <a:ext cx="20989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rot="18000000">
            <a:off x="7648490" y="2501510"/>
            <a:ext cx="6211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7936515" y="1910324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</a:p>
        </p:txBody>
      </p:sp>
      <p:cxnSp>
        <p:nvCxnSpPr>
          <p:cNvPr id="67" name="Connecteur droit 66"/>
          <p:cNvCxnSpPr/>
          <p:nvPr/>
        </p:nvCxnSpPr>
        <p:spPr>
          <a:xfrm flipV="1">
            <a:off x="7714123" y="2194442"/>
            <a:ext cx="333620" cy="5778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8240065" y="1953193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rot="4500000">
            <a:off x="8029781" y="1876413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ZoneTexte 69"/>
              <p:cNvSpPr txBox="1"/>
              <p:nvPr/>
            </p:nvSpPr>
            <p:spPr>
              <a:xfrm>
                <a:off x="8162681" y="3213365"/>
                <a:ext cx="3968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70" name="ZoneText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681" y="3213365"/>
                <a:ext cx="396816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3077" r="-246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ZoneTexte 73"/>
          <p:cNvSpPr txBox="1"/>
          <p:nvPr/>
        </p:nvSpPr>
        <p:spPr>
          <a:xfrm>
            <a:off x="6948683" y="2596984"/>
            <a:ext cx="396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</a:p>
        </p:txBody>
      </p:sp>
      <p:cxnSp>
        <p:nvCxnSpPr>
          <p:cNvPr id="75" name="Connecteur droit 74"/>
          <p:cNvCxnSpPr/>
          <p:nvPr/>
        </p:nvCxnSpPr>
        <p:spPr>
          <a:xfrm rot="16200000">
            <a:off x="7195225" y="2806630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rot="20700000">
            <a:off x="6984941" y="2729850"/>
            <a:ext cx="55407" cy="2067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7836186" y="2592850"/>
                <a:ext cx="5100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δ</m:t>
                    </m:r>
                  </m:oMath>
                </a14:m>
                <a:r>
                  <a:rPr lang="fr-FR" sz="2400" dirty="0" smtClean="0">
                    <a:solidFill>
                      <a:srgbClr val="FF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+</a:t>
                </a:r>
                <a:endParaRPr lang="fr-FR" sz="2400" dirty="0">
                  <a:solidFill>
                    <a:srgbClr val="FF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186" y="2592850"/>
                <a:ext cx="510076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3571" t="-6579" r="-16667" b="-328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ZoneTexte 77"/>
          <p:cNvSpPr txBox="1"/>
          <p:nvPr/>
        </p:nvSpPr>
        <p:spPr>
          <a:xfrm>
            <a:off x="3985654" y="231546"/>
            <a:ext cx="444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Synthèse du paracétamol</a:t>
            </a:r>
            <a:endParaRPr lang="fr-FR" sz="28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579880" y="3775185"/>
            <a:ext cx="2488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Paraaminophénol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97890" y="3762442"/>
            <a:ext cx="3519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Anhydride éthanoïque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89" name="Connecteur droit 88"/>
          <p:cNvCxnSpPr/>
          <p:nvPr/>
        </p:nvCxnSpPr>
        <p:spPr>
          <a:xfrm flipH="1" flipV="1">
            <a:off x="2702803" y="850077"/>
            <a:ext cx="468841" cy="46884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Arc 103"/>
          <p:cNvSpPr/>
          <p:nvPr/>
        </p:nvSpPr>
        <p:spPr>
          <a:xfrm rot="17918056">
            <a:off x="3782991" y="1063215"/>
            <a:ext cx="3676805" cy="5120116"/>
          </a:xfrm>
          <a:prstGeom prst="arc">
            <a:avLst>
              <a:gd name="adj1" fmla="val 16447168"/>
              <a:gd name="adj2" fmla="val 387565"/>
            </a:avLst>
          </a:prstGeom>
          <a:ln w="12700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Arc 104"/>
          <p:cNvSpPr/>
          <p:nvPr/>
        </p:nvSpPr>
        <p:spPr>
          <a:xfrm rot="16200000">
            <a:off x="2132146" y="-509449"/>
            <a:ext cx="3296152" cy="6336922"/>
          </a:xfrm>
          <a:prstGeom prst="arc">
            <a:avLst>
              <a:gd name="adj1" fmla="val 16603987"/>
              <a:gd name="adj2" fmla="val 4781808"/>
            </a:avLst>
          </a:prstGeom>
          <a:ln w="12700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8" name="Connecteur droit 107"/>
          <p:cNvCxnSpPr/>
          <p:nvPr/>
        </p:nvCxnSpPr>
        <p:spPr>
          <a:xfrm flipH="1">
            <a:off x="9487427" y="2517148"/>
            <a:ext cx="3529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 flipH="1">
            <a:off x="9487427" y="2656463"/>
            <a:ext cx="3529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ZoneTexte 109"/>
          <p:cNvSpPr txBox="1"/>
          <p:nvPr/>
        </p:nvSpPr>
        <p:spPr>
          <a:xfrm>
            <a:off x="10356712" y="2053604"/>
            <a:ext cx="882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Arial" panose="020B0604020202020204" pitchFamily="34" charset="0"/>
                <a:ea typeface="Amiri" panose="00000500000000000000" pitchFamily="2" charset="-78"/>
                <a:cs typeface="Arial" panose="020B0604020202020204" pitchFamily="34" charset="0"/>
              </a:rPr>
              <a:t>?</a:t>
            </a:r>
            <a:endParaRPr lang="fr-FR" sz="6000" dirty="0">
              <a:latin typeface="Arial" panose="020B0604020202020204" pitchFamily="34" charset="0"/>
              <a:ea typeface="Amiri" panose="00000500000000000000" pitchFamily="2" charset="-78"/>
              <a:cs typeface="Arial" panose="020B0604020202020204" pitchFamily="34" charset="0"/>
            </a:endParaRPr>
          </a:p>
        </p:txBody>
      </p:sp>
      <p:cxnSp>
        <p:nvCxnSpPr>
          <p:cNvPr id="59" name="Connecteur droit 58"/>
          <p:cNvCxnSpPr/>
          <p:nvPr/>
        </p:nvCxnSpPr>
        <p:spPr>
          <a:xfrm rot="16200000" flipH="1" flipV="1">
            <a:off x="2691298" y="855832"/>
            <a:ext cx="468841" cy="46884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>
            <a:off x="4381015" y="1377355"/>
            <a:ext cx="364718" cy="36471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4238654" y="1559714"/>
            <a:ext cx="182358" cy="18235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4</a:t>
            </a:fld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865066" y="2041396"/>
                <a:ext cx="5100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δ</m:t>
                    </m:r>
                  </m:oMath>
                </a14:m>
                <a:r>
                  <a:rPr lang="fr-FR" sz="2400" dirty="0" smtClean="0">
                    <a:solidFill>
                      <a:srgbClr val="FF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+</a:t>
                </a:r>
                <a:endParaRPr lang="fr-FR" sz="2400" dirty="0">
                  <a:solidFill>
                    <a:srgbClr val="FF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066" y="2041396"/>
                <a:ext cx="510076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3571" t="-6579" r="-16667" b="-328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7231593" y="1084497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Amiri" panose="00000500000000000000" pitchFamily="2" charset="-78"/>
                        <a:cs typeface="Amiri" panose="00000500000000000000" pitchFamily="2" charset="-78"/>
                      </a:rPr>
                      <m:t>δ</m:t>
                    </m:r>
                  </m:oMath>
                </a14:m>
                <a:r>
                  <a:rPr lang="fr-FR" sz="2400" dirty="0" smtClean="0">
                    <a:solidFill>
                      <a:srgbClr val="0070C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-</a:t>
                </a:r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593" y="1084497"/>
                <a:ext cx="460382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3947" t="-6579" r="-18421" b="-328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4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A29EDD0-29FB-4278-9AC4-EBF27D2431A0}"/>
              </a:ext>
            </a:extLst>
          </p:cNvPr>
          <p:cNvSpPr/>
          <p:nvPr/>
        </p:nvSpPr>
        <p:spPr>
          <a:xfrm>
            <a:off x="1683798" y="905523"/>
            <a:ext cx="8771138" cy="2032987"/>
          </a:xfrm>
          <a:prstGeom prst="rect">
            <a:avLst/>
          </a:prstGeom>
          <a:solidFill>
            <a:schemeClr val="accent5">
              <a:lumMod val="20000"/>
              <a:lumOff val="80000"/>
              <a:alpha val="41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65" name="Image 64">
            <a:extLst>
              <a:ext uri="{FF2B5EF4-FFF2-40B4-BE49-F238E27FC236}">
                <a16:creationId xmlns:a16="http://schemas.microsoft.com/office/drawing/2014/main" xmlns="" id="{E4798C6E-49B6-49C4-8451-B397C64820C9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550" y="1779357"/>
            <a:ext cx="870011" cy="165591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xmlns="" id="{41353D66-4002-4906-A192-5E6CB5D92BBD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552549" y="1922345"/>
            <a:ext cx="870011" cy="165591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xmlns="" id="{CD999D68-D7F6-4CD5-A21B-70CA4C123A96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004" y="1751084"/>
            <a:ext cx="214143" cy="214143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xmlns="" id="{4278C07D-F687-4AB0-B7B9-688F86C6E147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593" y="1790998"/>
            <a:ext cx="214143" cy="214143"/>
          </a:xfrm>
          <a:prstGeom prst="rect">
            <a:avLst/>
          </a:prstGeom>
        </p:spPr>
      </p:pic>
      <p:graphicFrame>
        <p:nvGraphicFramePr>
          <p:cNvPr id="36" name="Objet 35"/>
          <p:cNvGraphicFramePr>
            <a:graphicFrameLocks noChangeAspect="1"/>
          </p:cNvGraphicFramePr>
          <p:nvPr/>
        </p:nvGraphicFramePr>
        <p:xfrm>
          <a:off x="1769578" y="1378162"/>
          <a:ext cx="1749425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ChemSketch" r:id="rId9" imgW="1749600" imgH="1040400" progId="ACD.ChemSketch.20">
                  <p:embed/>
                </p:oleObj>
              </mc:Choice>
              <mc:Fallback>
                <p:oleObj name="ChemSketch" r:id="rId9" imgW="1749600" imgH="10404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69578" y="1378162"/>
                        <a:ext cx="1749425" cy="1039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t 38"/>
          <p:cNvGraphicFramePr>
            <a:graphicFrameLocks noChangeAspect="1"/>
          </p:cNvGraphicFramePr>
          <p:nvPr/>
        </p:nvGraphicFramePr>
        <p:xfrm>
          <a:off x="3604782" y="1478309"/>
          <a:ext cx="202806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hemSketch" r:id="rId11" imgW="1486800" imgH="651240" progId="ACD.ChemSketch.20">
                  <p:embed/>
                </p:oleObj>
              </mc:Choice>
              <mc:Fallback>
                <p:oleObj name="ChemSketch" r:id="rId11" imgW="1486800" imgH="651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604782" y="1478309"/>
                        <a:ext cx="2028063" cy="88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 40"/>
          <p:cNvGraphicFramePr>
            <a:graphicFrameLocks noChangeAspect="1"/>
          </p:cNvGraphicFramePr>
          <p:nvPr/>
        </p:nvGraphicFramePr>
        <p:xfrm>
          <a:off x="6635469" y="1454361"/>
          <a:ext cx="199390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ChemSketch" r:id="rId13" imgW="1994400" imgH="886680" progId="ACD.ChemSketch.20">
                  <p:embed/>
                </p:oleObj>
              </mc:Choice>
              <mc:Fallback>
                <p:oleObj name="ChemSketch" r:id="rId13" imgW="1994400" imgH="886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635469" y="1454361"/>
                        <a:ext cx="1993900" cy="88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t 49"/>
          <p:cNvGraphicFramePr>
            <a:graphicFrameLocks noChangeAspect="1"/>
          </p:cNvGraphicFramePr>
          <p:nvPr/>
        </p:nvGraphicFramePr>
        <p:xfrm>
          <a:off x="9186960" y="1409218"/>
          <a:ext cx="1226063" cy="977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ChemSketch" r:id="rId15" imgW="988200" imgH="786960" progId="ACD.ChemSketch.20">
                  <p:embed/>
                </p:oleObj>
              </mc:Choice>
              <mc:Fallback>
                <p:oleObj name="ChemSketch" r:id="rId15" imgW="988200" imgH="786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186960" y="1409218"/>
                        <a:ext cx="1226063" cy="977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649862" y="3196789"/>
            <a:ext cx="186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Paraaminophénol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90513" y="3182433"/>
            <a:ext cx="1322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Anhydride </a:t>
            </a:r>
            <a:endParaRPr lang="fr-FR" dirty="0" smtClean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  <a:p>
            <a:pPr algn="ctr"/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éthanoïque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034168" y="3212676"/>
            <a:ext cx="1392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Paracétamol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9015735" y="3058290"/>
            <a:ext cx="1392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Acide éthanoïque</a:t>
            </a:r>
          </a:p>
        </p:txBody>
      </p:sp>
      <p:pic>
        <p:nvPicPr>
          <p:cNvPr id="25" name="Image 24" descr="Une image contenant texte, tableau blanc&#10;&#10;Description générée automatiquement">
            <a:extLst>
              <a:ext uri="{FF2B5EF4-FFF2-40B4-BE49-F238E27FC236}">
                <a16:creationId xmlns:a16="http://schemas.microsoft.com/office/drawing/2014/main" xmlns="" id="{5C47DA95-DF6B-4683-80A7-1E86C219CE70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603" y="3812344"/>
            <a:ext cx="2808907" cy="2808907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3985654" y="231546"/>
            <a:ext cx="444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Synthèse du paracétamol</a:t>
            </a:r>
            <a:endParaRPr lang="fr-FR" sz="28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282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8707840" y="2841898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7449192" y="2123267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935736" y="4981276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045622" y="5017471"/>
            <a:ext cx="1020158" cy="11714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091342" y="1810550"/>
            <a:ext cx="1020158" cy="11714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280160" y="1810512"/>
            <a:ext cx="466344" cy="986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F214924D-5A8C-4753-BCAD-44425C625F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75" y="1908777"/>
            <a:ext cx="2535167" cy="1100796"/>
          </a:xfrm>
          <a:prstGeom prst="rect">
            <a:avLst/>
          </a:prstGeom>
        </p:spPr>
      </p:pic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xmlns="" id="{97C7FD91-77BB-4AA6-81C3-4BD25E7135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51" y="2228343"/>
            <a:ext cx="2064373" cy="110079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2E5BCECE-DE41-4C0E-BF36-C14C6C66A1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49" y="5096613"/>
            <a:ext cx="2526658" cy="1100795"/>
          </a:xfrm>
          <a:prstGeom prst="rect">
            <a:avLst/>
          </a:prstGeom>
        </p:spPr>
      </p:pic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xmlns="" id="{A1B362A2-9C08-4688-97DF-1567D271A72C}"/>
              </a:ext>
            </a:extLst>
          </p:cNvPr>
          <p:cNvCxnSpPr/>
          <p:nvPr/>
        </p:nvCxnSpPr>
        <p:spPr>
          <a:xfrm>
            <a:off x="4181600" y="2778741"/>
            <a:ext cx="2685544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xmlns="" id="{56199C8A-29FC-4206-BEE3-36001A3EB1A0}"/>
              </a:ext>
            </a:extLst>
          </p:cNvPr>
          <p:cNvCxnSpPr>
            <a:cxnSpLocks/>
          </p:cNvCxnSpPr>
          <p:nvPr/>
        </p:nvCxnSpPr>
        <p:spPr>
          <a:xfrm>
            <a:off x="2190832" y="3123078"/>
            <a:ext cx="0" cy="166687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FC2662B5-FFF7-4825-A403-4AEC4936162B}"/>
              </a:ext>
            </a:extLst>
          </p:cNvPr>
          <p:cNvSpPr txBox="1"/>
          <p:nvPr/>
        </p:nvSpPr>
        <p:spPr>
          <a:xfrm>
            <a:off x="4883143" y="2248762"/>
            <a:ext cx="124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LiAlH</a:t>
            </a:r>
            <a:r>
              <a:rPr lang="fr-FR" sz="2400" baseline="-25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2369566" y="3579289"/>
            <a:ext cx="124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NaBH</a:t>
            </a:r>
            <a:r>
              <a:rPr lang="fr-FR" sz="2400" baseline="-25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19A88DF5-1C71-4A30-A2CD-7A94B7E8B7B5}"/>
              </a:ext>
            </a:extLst>
          </p:cNvPr>
          <p:cNvSpPr txBox="1"/>
          <p:nvPr/>
        </p:nvSpPr>
        <p:spPr>
          <a:xfrm>
            <a:off x="2362770" y="3922082"/>
            <a:ext cx="3211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 </a:t>
            </a:r>
            <a:r>
              <a:rPr lang="fr-FR" sz="2400" dirty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chimioséléctif</a:t>
            </a:r>
            <a:endParaRPr lang="fr-FR" sz="2400" baseline="-250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902096" y="226741"/>
            <a:ext cx="444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Sélectivité d’un réactif</a:t>
            </a:r>
            <a:endParaRPr lang="fr-FR" sz="28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19A88DF5-1C71-4A30-A2CD-7A94B7E8B7B5}"/>
              </a:ext>
            </a:extLst>
          </p:cNvPr>
          <p:cNvSpPr txBox="1"/>
          <p:nvPr/>
        </p:nvSpPr>
        <p:spPr>
          <a:xfrm>
            <a:off x="4028125" y="2862124"/>
            <a:ext cx="3211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n’est pas </a:t>
            </a:r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chimioséléctif</a:t>
            </a:r>
            <a:endParaRPr lang="fr-FR" sz="2400" baseline="-250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6</a:t>
            </a:fld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2213465" y="1355524"/>
            <a:ext cx="852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ester</a:t>
            </a:r>
            <a:endParaRPr lang="fr-FR" sz="2400" baseline="-25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2213464" y="4595377"/>
            <a:ext cx="852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ester</a:t>
            </a:r>
            <a:endParaRPr lang="fr-FR" sz="2400" baseline="-25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935736" y="4615162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7449192" y="1757153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8707840" y="2475784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1040807" y="1355524"/>
            <a:ext cx="975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cétone</a:t>
            </a:r>
            <a:endParaRPr lang="fr-FR" sz="2400" baseline="-25000" dirty="0">
              <a:solidFill>
                <a:schemeClr val="accent6">
                  <a:lumMod val="75000"/>
                </a:schemeClr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 rot="2700000">
            <a:off x="1397486" y="1854681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rot="2700000">
            <a:off x="2214112" y="1869061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rot="2700000">
            <a:off x="2185361" y="504932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1630393" y="515859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rot="16200000">
            <a:off x="1472243" y="498318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17100000">
            <a:off x="8948459" y="318602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16200000">
            <a:off x="7746519" y="211347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rot="10800000">
            <a:off x="7588369" y="2291751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rot="17100000">
            <a:off x="9026099" y="2849591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rot="18900000">
            <a:off x="2441273" y="504645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rot="18900000">
            <a:off x="2481531" y="186043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rot="18900000">
            <a:off x="1650520" y="185756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rot="18900000">
            <a:off x="2613800" y="6003984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rot="2700000">
            <a:off x="2861086" y="6001116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rot="18900000">
            <a:off x="2645436" y="2800708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rot="2700000">
            <a:off x="2892722" y="279784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0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280009" y="1755301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280009" y="1389187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948120" y="2485282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10948120" y="2119168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634298" y="1725234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9634298" y="1359120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378209" y="1832284"/>
            <a:ext cx="1020158" cy="11714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1500332" y="1377258"/>
            <a:ext cx="852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ester</a:t>
            </a:r>
            <a:endParaRPr lang="fr-FR" sz="2400" baseline="-25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80292" y="4562860"/>
            <a:ext cx="466344" cy="986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7540939" y="4094537"/>
            <a:ext cx="975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cétone</a:t>
            </a:r>
            <a:endParaRPr lang="fr-FR" sz="2400" baseline="-25000" dirty="0">
              <a:solidFill>
                <a:schemeClr val="accent6">
                  <a:lumMod val="75000"/>
                </a:schemeClr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168489" y="5422233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905395" y="4661763"/>
            <a:ext cx="1020158" cy="11714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2179938" y="4675060"/>
            <a:ext cx="466344" cy="986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xmlns="" id="{97C7FD91-77BB-4AA6-81C3-4BD25E7135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951" y="1832714"/>
            <a:ext cx="2159170" cy="115134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2E5BCECE-DE41-4C0E-BF36-C14C6C66A1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64" y="1873779"/>
            <a:ext cx="2548431" cy="1110280"/>
          </a:xfrm>
          <a:prstGeom prst="rect">
            <a:avLst/>
          </a:prstGeom>
        </p:spPr>
      </p:pic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xmlns="" id="{A1B362A2-9C08-4688-97DF-1567D271A72C}"/>
              </a:ext>
            </a:extLst>
          </p:cNvPr>
          <p:cNvCxnSpPr>
            <a:cxnSpLocks/>
          </p:cNvCxnSpPr>
          <p:nvPr/>
        </p:nvCxnSpPr>
        <p:spPr>
          <a:xfrm>
            <a:off x="7535590" y="2534345"/>
            <a:ext cx="1718138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xmlns="" id="{FC2662B5-FFF7-4825-A403-4AEC4936162B}"/>
              </a:ext>
            </a:extLst>
          </p:cNvPr>
          <p:cNvSpPr txBox="1"/>
          <p:nvPr/>
        </p:nvSpPr>
        <p:spPr>
          <a:xfrm>
            <a:off x="7842522" y="2112166"/>
            <a:ext cx="1274286" cy="462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LiAlH</a:t>
            </a:r>
            <a:r>
              <a:rPr lang="fr-FR" sz="2400" baseline="-25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3210609" y="2118400"/>
            <a:ext cx="1231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NaBH</a:t>
            </a:r>
            <a:r>
              <a:rPr lang="fr-FR" sz="2400" baseline="-25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xmlns="" id="{1732F63C-6F4C-4585-B063-0743CA862482}"/>
              </a:ext>
            </a:extLst>
          </p:cNvPr>
          <p:cNvCxnSpPr>
            <a:cxnSpLocks/>
          </p:cNvCxnSpPr>
          <p:nvPr/>
        </p:nvCxnSpPr>
        <p:spPr>
          <a:xfrm>
            <a:off x="3043489" y="2542165"/>
            <a:ext cx="1454567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28D1EF79-CBB0-4B1C-B2AE-BA8B4E4C78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1" y="4726955"/>
            <a:ext cx="2516856" cy="1100796"/>
          </a:xfrm>
          <a:prstGeom prst="rect">
            <a:avLst/>
          </a:prstGeom>
        </p:spPr>
      </p:pic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xmlns="" id="{0505DF9A-0671-4846-89B8-91A292F78F23}"/>
              </a:ext>
            </a:extLst>
          </p:cNvPr>
          <p:cNvCxnSpPr/>
          <p:nvPr/>
        </p:nvCxnSpPr>
        <p:spPr>
          <a:xfrm>
            <a:off x="5035140" y="5284197"/>
            <a:ext cx="1685925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BBFBF29F-8065-4F3D-85B7-81572E013642}"/>
              </a:ext>
            </a:extLst>
          </p:cNvPr>
          <p:cNvSpPr txBox="1"/>
          <p:nvPr/>
        </p:nvSpPr>
        <p:spPr>
          <a:xfrm>
            <a:off x="5504579" y="4831182"/>
            <a:ext cx="713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rial Nova" panose="020B0504020202020204" pitchFamily="34" charset="0"/>
                <a:ea typeface="Amiri" panose="00000500000000000000" pitchFamily="2" charset="-78"/>
                <a:cs typeface="Amiri" panose="00000500000000000000" pitchFamily="2" charset="-78"/>
              </a:rPr>
              <a:t>???</a:t>
            </a:r>
            <a:endParaRPr lang="fr-FR" sz="2400" baseline="-25000" dirty="0">
              <a:solidFill>
                <a:srgbClr val="FF0000"/>
              </a:solidFill>
              <a:latin typeface="Arial Nova" panose="020B0504020202020204" pitchFamily="34" charset="0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61E93CF8-293B-4DC9-B0C3-4A1B561DA0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41" y="4602327"/>
            <a:ext cx="2306689" cy="1325563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2A39118A-BA8F-4910-989D-75B0A12BAE69}"/>
              </a:ext>
            </a:extLst>
          </p:cNvPr>
          <p:cNvSpPr txBox="1"/>
          <p:nvPr/>
        </p:nvSpPr>
        <p:spPr>
          <a:xfrm>
            <a:off x="2305444" y="6012866"/>
            <a:ext cx="1745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Précurseur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3183A6B1-E15A-4895-B01A-C45F86632592}"/>
              </a:ext>
            </a:extLst>
          </p:cNvPr>
          <p:cNvSpPr txBox="1"/>
          <p:nvPr/>
        </p:nvSpPr>
        <p:spPr>
          <a:xfrm>
            <a:off x="7599614" y="6068039"/>
            <a:ext cx="22666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Produit d’intérêt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902096" y="226741"/>
            <a:ext cx="4447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Sélectivité d’un réactif</a:t>
            </a:r>
            <a:endParaRPr lang="fr-FR" sz="28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7</a:t>
            </a:fld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3027518" y="4206737"/>
            <a:ext cx="852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ester</a:t>
            </a:r>
            <a:endParaRPr lang="fr-FR" sz="2400" baseline="-25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9168489" y="5056119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1940585" y="4206737"/>
            <a:ext cx="975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cétone</a:t>
            </a:r>
            <a:endParaRPr lang="fr-FR" sz="2400" baseline="-25000" dirty="0">
              <a:solidFill>
                <a:schemeClr val="accent6">
                  <a:lumMod val="75000"/>
                </a:schemeClr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686650" y="1803668"/>
            <a:ext cx="1020158" cy="11714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4961193" y="1816965"/>
            <a:ext cx="466344" cy="986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xmlns="" id="{28D1EF79-CBB0-4B1C-B2AE-BA8B4E4C78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456" y="1868860"/>
            <a:ext cx="2516856" cy="1100796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2A39118A-BA8F-4910-989D-75B0A12BAE69}"/>
              </a:ext>
            </a:extLst>
          </p:cNvPr>
          <p:cNvSpPr txBox="1"/>
          <p:nvPr/>
        </p:nvSpPr>
        <p:spPr>
          <a:xfrm>
            <a:off x="5086699" y="3154771"/>
            <a:ext cx="1745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Précurseur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5808773" y="1348642"/>
            <a:ext cx="852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ester</a:t>
            </a:r>
            <a:endParaRPr lang="fr-FR" sz="2400" baseline="-25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4721840" y="1348642"/>
            <a:ext cx="975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cétone</a:t>
            </a:r>
            <a:endParaRPr lang="fr-FR" sz="2400" baseline="-25000" dirty="0">
              <a:solidFill>
                <a:schemeClr val="accent6">
                  <a:lumMod val="75000"/>
                </a:schemeClr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8" name="Connecteur droit 47"/>
          <p:cNvCxnSpPr/>
          <p:nvPr/>
        </p:nvCxnSpPr>
        <p:spPr>
          <a:xfrm rot="2700000">
            <a:off x="1521133" y="1831679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966165" y="1940946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rot="16200000">
            <a:off x="808015" y="1765539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rot="18900000">
            <a:off x="1777045" y="1828809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rot="18900000">
            <a:off x="1949572" y="278634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rot="2700000">
            <a:off x="2196858" y="278347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rot="2700000">
            <a:off x="3105516" y="4684138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rot="18900000">
            <a:off x="3361428" y="4681268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rot="18900000">
            <a:off x="3533955" y="5638799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rot="2700000">
            <a:off x="3781241" y="5635931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rot="2700000">
            <a:off x="5880342" y="181730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rot="18900000">
            <a:off x="6136254" y="181443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rot="18900000">
            <a:off x="6308781" y="277196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rot="2700000">
            <a:off x="6556067" y="2769095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rot="2700000">
            <a:off x="7881663" y="456912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9759335" y="189206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rot="16200000">
            <a:off x="9928989" y="171665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rot="18900000">
            <a:off x="8137575" y="456625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rot="17100000">
            <a:off x="9405658" y="577394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rot="6300000">
            <a:off x="9489038" y="5443281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 rot="2700000">
            <a:off x="2291765" y="4681264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rot="18900000">
            <a:off x="2547677" y="4678394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rot="2700000">
            <a:off x="5066587" y="1823046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rot="18900000">
            <a:off x="5322499" y="1820176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 rot="17100000">
            <a:off x="11171192" y="282947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rot="6300000">
            <a:off x="11254572" y="2498809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98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7511749" y="4668189"/>
            <a:ext cx="1071102" cy="953091"/>
          </a:xfrm>
          <a:prstGeom prst="rect">
            <a:avLst/>
          </a:prstGeom>
          <a:solidFill>
            <a:srgbClr val="FCC4F4"/>
          </a:solidFill>
          <a:ln w="19050">
            <a:solidFill>
              <a:srgbClr val="C20A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7553393" y="4250109"/>
            <a:ext cx="1008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20AA8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acétal</a:t>
            </a:r>
            <a:endParaRPr lang="fr-FR" sz="2400" baseline="-25000" dirty="0">
              <a:solidFill>
                <a:srgbClr val="C20AA8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13002" y="1721528"/>
            <a:ext cx="1072655" cy="953091"/>
          </a:xfrm>
          <a:prstGeom prst="rect">
            <a:avLst/>
          </a:prstGeom>
          <a:solidFill>
            <a:srgbClr val="FCC4F4"/>
          </a:solidFill>
          <a:ln w="19050">
            <a:solidFill>
              <a:srgbClr val="C20A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2594192" y="4483223"/>
            <a:ext cx="466344" cy="986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9101040" y="5280737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877441" y="5348139"/>
            <a:ext cx="859536" cy="5857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8559991" y="1895045"/>
            <a:ext cx="1020158" cy="11714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2928870" y="1865356"/>
            <a:ext cx="1020158" cy="11714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2167853" y="1853253"/>
            <a:ext cx="466344" cy="9865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xmlns="" id="{0505DF9A-0671-4846-89B8-91A292F78F23}"/>
              </a:ext>
            </a:extLst>
          </p:cNvPr>
          <p:cNvCxnSpPr/>
          <p:nvPr/>
        </p:nvCxnSpPr>
        <p:spPr>
          <a:xfrm>
            <a:off x="4828032" y="5384781"/>
            <a:ext cx="2167128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BBFBF29F-8065-4F3D-85B7-81572E013642}"/>
              </a:ext>
            </a:extLst>
          </p:cNvPr>
          <p:cNvSpPr txBox="1"/>
          <p:nvPr/>
        </p:nvSpPr>
        <p:spPr>
          <a:xfrm>
            <a:off x="5286270" y="4911444"/>
            <a:ext cx="124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</a:t>
            </a:r>
            <a:r>
              <a:rPr lang="fr-FR" sz="2400" baseline="-25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 ,</a:t>
            </a:r>
            <a:endParaRPr lang="fr-FR" sz="2400" baseline="-25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BDDDBF8B-6D22-428F-AF54-F6808D3AD1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985" y="1907555"/>
            <a:ext cx="2535167" cy="1100796"/>
          </a:xfrm>
          <a:prstGeom prst="rect">
            <a:avLst/>
          </a:prstGeom>
        </p:spPr>
      </p:pic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xmlns="" id="{9E1D3AFD-8DC5-4285-B850-551336DA6A63}"/>
              </a:ext>
            </a:extLst>
          </p:cNvPr>
          <p:cNvCxnSpPr/>
          <p:nvPr/>
        </p:nvCxnSpPr>
        <p:spPr>
          <a:xfrm>
            <a:off x="4828032" y="2464797"/>
            <a:ext cx="2167128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5631B858-6ECF-4CDD-8845-27F3F9A88276}"/>
              </a:ext>
            </a:extLst>
          </p:cNvPr>
          <p:cNvSpPr txBox="1"/>
          <p:nvPr/>
        </p:nvSpPr>
        <p:spPr>
          <a:xfrm>
            <a:off x="6210085" y="2029403"/>
            <a:ext cx="692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, H</a:t>
            </a:r>
            <a:r>
              <a:rPr lang="fr-FR" sz="2400" baseline="30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+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A924112D-7142-40EB-AA3D-AAD60D89CD6F}"/>
              </a:ext>
            </a:extLst>
          </p:cNvPr>
          <p:cNvSpPr txBox="1"/>
          <p:nvPr/>
        </p:nvSpPr>
        <p:spPr>
          <a:xfrm>
            <a:off x="6108193" y="4911416"/>
            <a:ext cx="124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H</a:t>
            </a:r>
            <a:r>
              <a:rPr lang="fr-FR" sz="2400" baseline="30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+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48E7F055-009C-4615-92B9-3761B180F0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39" b="33458"/>
          <a:stretch/>
        </p:blipFill>
        <p:spPr>
          <a:xfrm>
            <a:off x="4596945" y="1871995"/>
            <a:ext cx="1589011" cy="52600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D4B31C43-D345-46A6-B7AE-16C4B4A3D7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749" y="1810123"/>
            <a:ext cx="2535166" cy="1196487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xmlns="" id="{D8C113A7-70DC-4E53-91A1-00C58EF9A1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001" y="4774869"/>
            <a:ext cx="2105943" cy="1196480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391F5ABE-E80D-4AA8-876D-B2B946B7AC51}"/>
              </a:ext>
            </a:extLst>
          </p:cNvPr>
          <p:cNvSpPr txBox="1"/>
          <p:nvPr/>
        </p:nvSpPr>
        <p:spPr>
          <a:xfrm>
            <a:off x="8611339" y="3620558"/>
            <a:ext cx="124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LiAlH</a:t>
            </a:r>
            <a:r>
              <a:rPr lang="fr-FR" sz="2400" baseline="-250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xmlns="" id="{9969D9EC-8581-4C1A-95DD-2E845F19BBC5}"/>
              </a:ext>
            </a:extLst>
          </p:cNvPr>
          <p:cNvCxnSpPr>
            <a:cxnSpLocks/>
          </p:cNvCxnSpPr>
          <p:nvPr/>
        </p:nvCxnSpPr>
        <p:spPr>
          <a:xfrm flipV="1">
            <a:off x="8485658" y="3317764"/>
            <a:ext cx="0" cy="1165459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59098103-C80B-440C-BE7A-2CB8D0B22BA6}"/>
              </a:ext>
            </a:extLst>
          </p:cNvPr>
          <p:cNvSpPr txBox="1"/>
          <p:nvPr/>
        </p:nvSpPr>
        <p:spPr>
          <a:xfrm>
            <a:off x="5171803" y="2947398"/>
            <a:ext cx="1471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Protection</a:t>
            </a:r>
            <a:endParaRPr lang="fr-FR" sz="2400" baseline="-25000" dirty="0">
              <a:solidFill>
                <a:srgbClr val="FF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5CDC655E-4C7A-4093-97D3-1726682A1307}"/>
              </a:ext>
            </a:extLst>
          </p:cNvPr>
          <p:cNvSpPr txBox="1"/>
          <p:nvPr/>
        </p:nvSpPr>
        <p:spPr>
          <a:xfrm>
            <a:off x="5126410" y="5467256"/>
            <a:ext cx="1776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Déprotection</a:t>
            </a:r>
            <a:endParaRPr lang="fr-FR" sz="2400" baseline="-25000" dirty="0">
              <a:solidFill>
                <a:srgbClr val="FF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DF0451B8-4646-4ED9-AD10-4482ADE1E9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194" y="4572093"/>
            <a:ext cx="2188807" cy="1257821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LC 13 : Stratégie de synthèse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C7AC-7F2E-48A5-9A41-6E842A8C0C48}" type="slidenum">
              <a:rPr lang="fr-FR" smtClean="0"/>
              <a:t>8</a:t>
            </a:fld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420624" y="226741"/>
            <a:ext cx="1143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Protection d’une fonction chimique : acétalisation</a:t>
            </a:r>
            <a:endParaRPr lang="fr-FR" sz="2800" b="1" u="sng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3050993" y="1410330"/>
            <a:ext cx="852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ester</a:t>
            </a:r>
            <a:endParaRPr lang="fr-FR" sz="2400" baseline="-25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9101040" y="4914623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1928500" y="1384930"/>
            <a:ext cx="975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cétone</a:t>
            </a:r>
            <a:endParaRPr lang="fr-FR" sz="2400" baseline="-25000" dirty="0">
              <a:solidFill>
                <a:schemeClr val="accent6">
                  <a:lumMod val="75000"/>
                </a:schemeClr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8682114" y="1440019"/>
            <a:ext cx="852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ester</a:t>
            </a:r>
            <a:endParaRPr lang="fr-FR" sz="2400" baseline="-25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3877441" y="4982025"/>
            <a:ext cx="925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alcool</a:t>
            </a:r>
            <a:endParaRPr lang="fr-FR" sz="2400" baseline="-25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2354839" y="4014900"/>
            <a:ext cx="975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cétone</a:t>
            </a:r>
            <a:endParaRPr lang="fr-FR" sz="2400" baseline="-25000" dirty="0">
              <a:solidFill>
                <a:schemeClr val="accent6">
                  <a:lumMod val="75000"/>
                </a:schemeClr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3EB19C4C-4BB1-4753-9487-BD07487E17B6}"/>
              </a:ext>
            </a:extLst>
          </p:cNvPr>
          <p:cNvSpPr txBox="1"/>
          <p:nvPr/>
        </p:nvSpPr>
        <p:spPr>
          <a:xfrm>
            <a:off x="7509540" y="1303448"/>
            <a:ext cx="1008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20AA8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acétal</a:t>
            </a:r>
            <a:endParaRPr lang="fr-FR" sz="2400" baseline="-25000" dirty="0">
              <a:solidFill>
                <a:srgbClr val="C20AA8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BBFBF29F-8065-4F3D-85B7-81572E013642}"/>
              </a:ext>
            </a:extLst>
          </p:cNvPr>
          <p:cNvSpPr txBox="1"/>
          <p:nvPr/>
        </p:nvSpPr>
        <p:spPr>
          <a:xfrm>
            <a:off x="5417047" y="2485705"/>
            <a:ext cx="1242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</a:t>
            </a: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H</a:t>
            </a:r>
            <a:r>
              <a:rPr lang="fr-FR" sz="2400" baseline="-25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</a:t>
            </a:r>
            <a:endParaRPr lang="fr-FR" sz="2400" baseline="-25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pic>
        <p:nvPicPr>
          <p:cNvPr id="50" name="Image 49">
            <a:extLst>
              <a:ext uri="{FF2B5EF4-FFF2-40B4-BE49-F238E27FC236}">
                <a16:creationId xmlns:a16="http://schemas.microsoft.com/office/drawing/2014/main" xmlns="" id="{48E7F055-009C-4615-92B9-3761B180F0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39" b="33458"/>
          <a:stretch/>
        </p:blipFill>
        <p:spPr>
          <a:xfrm>
            <a:off x="365372" y="4911416"/>
            <a:ext cx="1308651" cy="433198"/>
          </a:xfrm>
          <a:prstGeom prst="rect">
            <a:avLst/>
          </a:prstGeom>
        </p:spPr>
      </p:pic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BBFBF29F-8065-4F3D-85B7-81572E013642}"/>
              </a:ext>
            </a:extLst>
          </p:cNvPr>
          <p:cNvSpPr txBox="1"/>
          <p:nvPr/>
        </p:nvSpPr>
        <p:spPr>
          <a:xfrm>
            <a:off x="1847394" y="4882949"/>
            <a:ext cx="265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+</a:t>
            </a:r>
            <a:endParaRPr lang="fr-FR" sz="2400" baseline="-25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42" name="Connecteur droit 41"/>
          <p:cNvCxnSpPr/>
          <p:nvPr/>
        </p:nvCxnSpPr>
        <p:spPr>
          <a:xfrm rot="2700000">
            <a:off x="3102646" y="186043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rot="18900000">
            <a:off x="3358558" y="185756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rot="18900000">
            <a:off x="3522459" y="281509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rot="2700000">
            <a:off x="3769745" y="2812225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rot="17100000">
            <a:off x="4132058" y="568480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rot="6300000">
            <a:off x="4215438" y="5354141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rot="17100000">
            <a:off x="9339527" y="5647424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rot="6300000">
            <a:off x="9422907" y="5316763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rot="2700000">
            <a:off x="2271640" y="185756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rot="18900000">
            <a:off x="2527552" y="185469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rot="2700000">
            <a:off x="2674202" y="452887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rot="18900000">
            <a:off x="2930114" y="452600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rot="2700000">
            <a:off x="8735686" y="1869064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rot="18900000">
            <a:off x="8991598" y="1866194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rot="18900000">
            <a:off x="9126748" y="2751838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rot="2700000">
            <a:off x="9374034" y="274897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rot="8100000">
            <a:off x="8476896" y="4853804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rot="13500000">
            <a:off x="8491273" y="5083848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rot="10800000">
            <a:off x="7594130" y="5342638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rot="16200000">
            <a:off x="7729275" y="5486422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 rot="8100000">
            <a:off x="8361880" y="1883450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 rot="13500000">
            <a:off x="8376257" y="2113494"/>
            <a:ext cx="0" cy="2168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/>
          <p:nvPr/>
        </p:nvCxnSpPr>
        <p:spPr>
          <a:xfrm rot="10800000">
            <a:off x="7479114" y="2372284"/>
            <a:ext cx="0" cy="2168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rot="16200000">
            <a:off x="7614259" y="2516068"/>
            <a:ext cx="0" cy="2168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 flipH="1" flipV="1">
            <a:off x="1407820" y="5080742"/>
            <a:ext cx="125620" cy="336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 flipV="1">
            <a:off x="1362100" y="5282672"/>
            <a:ext cx="125620" cy="336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flipH="1" flipV="1">
            <a:off x="558190" y="4920722"/>
            <a:ext cx="125620" cy="336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H="1" flipV="1">
            <a:off x="512470" y="5122652"/>
            <a:ext cx="125620" cy="336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H="1" flipV="1">
            <a:off x="5878855" y="2087987"/>
            <a:ext cx="125620" cy="336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flipH="1" flipV="1">
            <a:off x="5812180" y="2322302"/>
            <a:ext cx="125620" cy="336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 flipH="1" flipV="1">
            <a:off x="4842535" y="1891772"/>
            <a:ext cx="125620" cy="336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 flipH="1" flipV="1">
            <a:off x="4775860" y="2126087"/>
            <a:ext cx="125620" cy="336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80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C57DAC9-3A2A-41BE-ABAB-B7CABECD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3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800" b="1" u="sng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Déplacement de l’équilibre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D42F49B-331E-49EA-8E75-A168BBD7F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Estérification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Rendement théorique:  67%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xmlns="" id="{BE208595-F509-47D2-84A3-1317699E04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2941" y="2890775"/>
          <a:ext cx="7045170" cy="1961391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409034">
                  <a:extLst>
                    <a:ext uri="{9D8B030D-6E8A-4147-A177-3AD203B41FA5}">
                      <a16:colId xmlns:a16="http://schemas.microsoft.com/office/drawing/2014/main" xmlns="" val="4080195232"/>
                    </a:ext>
                  </a:extLst>
                </a:gridCol>
                <a:gridCol w="1409034">
                  <a:extLst>
                    <a:ext uri="{9D8B030D-6E8A-4147-A177-3AD203B41FA5}">
                      <a16:colId xmlns:a16="http://schemas.microsoft.com/office/drawing/2014/main" xmlns="" val="2938214684"/>
                    </a:ext>
                  </a:extLst>
                </a:gridCol>
                <a:gridCol w="1409034">
                  <a:extLst>
                    <a:ext uri="{9D8B030D-6E8A-4147-A177-3AD203B41FA5}">
                      <a16:colId xmlns:a16="http://schemas.microsoft.com/office/drawing/2014/main" xmlns="" val="3164892874"/>
                    </a:ext>
                  </a:extLst>
                </a:gridCol>
                <a:gridCol w="1409034">
                  <a:extLst>
                    <a:ext uri="{9D8B030D-6E8A-4147-A177-3AD203B41FA5}">
                      <a16:colId xmlns:a16="http://schemas.microsoft.com/office/drawing/2014/main" xmlns="" val="365601351"/>
                    </a:ext>
                  </a:extLst>
                </a:gridCol>
                <a:gridCol w="1409034">
                  <a:extLst>
                    <a:ext uri="{9D8B030D-6E8A-4147-A177-3AD203B41FA5}">
                      <a16:colId xmlns:a16="http://schemas.microsoft.com/office/drawing/2014/main" xmlns="" val="360347970"/>
                    </a:ext>
                  </a:extLst>
                </a:gridCol>
              </a:tblGrid>
              <a:tr h="653797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OH    +    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COOH    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 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COOCH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 +   H</a:t>
                      </a:r>
                      <a:r>
                        <a:rPr lang="fr-FR" baseline="-25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0     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5497192"/>
                  </a:ext>
                </a:extLst>
              </a:tr>
              <a:tr h="653797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État initial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1,0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1,0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 mol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28771938"/>
                  </a:ext>
                </a:extLst>
              </a:tr>
              <a:tr h="653797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État final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0,33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0,33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0,67 mol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0,67 mol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9574134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xmlns="" id="{5459B3AC-AE26-4DE9-8499-36DA603671E1}"/>
                  </a:ext>
                </a:extLst>
              </p:cNvPr>
              <p:cNvSpPr txBox="1"/>
              <p:nvPr/>
            </p:nvSpPr>
            <p:spPr>
              <a:xfrm>
                <a:off x="7883370" y="3158037"/>
                <a:ext cx="4181383" cy="6608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2400" dirty="0"/>
                  <a:t>Q</a:t>
                </a:r>
                <a:r>
                  <a:rPr lang="fr-FR" sz="2400" baseline="-25000" dirty="0" err="1"/>
                  <a:t>r</a:t>
                </a:r>
                <a:r>
                  <a:rPr lang="fr-FR" sz="2400" dirty="0"/>
                  <a:t> </a:t>
                </a:r>
                <a14:m>
                  <m:oMath xmlns:m="http://schemas.openxmlformats.org/officeDocument/2006/math">
                    <m:r>
                      <a:rPr lang="fr-FR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fr-FR" sz="2400" dirty="0">
                                <a:sym typeface="Wingdings" panose="05000000000000000000" pitchFamily="2" charset="2"/>
                              </a:rPr>
                              <m:t>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>
                                <a:sym typeface="Wingdings" panose="05000000000000000000" pitchFamily="2" charset="2"/>
                              </a:rPr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sz="2400" dirty="0">
                                <a:sym typeface="Wingdings" panose="05000000000000000000" pitchFamily="2" charset="2"/>
                              </a:rPr>
                              <m:t>COOCH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sz="2400" dirty="0">
                                <a:sym typeface="Wingdings" panose="05000000000000000000" pitchFamily="2" charset="2"/>
                              </a:rPr>
                              <m:t>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>
                                <a:sym typeface="Wingdings" panose="05000000000000000000" pitchFamily="2" charset="2"/>
                              </a:rPr>
                              <m:t>3</m:t>
                            </m:r>
                          </m:e>
                        </m:d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400" dirty="0">
                            <a:sym typeface="Wingdings" panose="05000000000000000000" pitchFamily="2" charset="2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fr-FR" sz="2400" baseline="-25000" dirty="0"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fr-FR" sz="2400" dirty="0"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fr-F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fr-FR" sz="2400" dirty="0"/>
                              <m:t>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fr-FR" sz="2400" dirty="0"/>
                              <m:t>CH</m:t>
                            </m:r>
                            <m:r>
                              <m:rPr>
                                <m:nor/>
                              </m:rPr>
                              <a:rPr lang="fr-FR" sz="2400" baseline="-250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sz="2400" dirty="0"/>
                              <m:t>OH</m:t>
                            </m:r>
                          </m:e>
                        </m:d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400" dirty="0"/>
                          <m:t>CH</m:t>
                        </m:r>
                        <m:r>
                          <m:rPr>
                            <m:nor/>
                          </m:rPr>
                          <a:rPr lang="fr-FR" sz="2400" baseline="-25000" dirty="0"/>
                          <m:t>3</m:t>
                        </m:r>
                        <m:r>
                          <m:rPr>
                            <m:nor/>
                          </m:rPr>
                          <a:rPr lang="fr-FR" sz="2400" dirty="0"/>
                          <m:t>C</m:t>
                        </m:r>
                        <m:r>
                          <m:rPr>
                            <m:nor/>
                          </m:rPr>
                          <a:rPr lang="fr-FR" sz="2400" b="0" i="0" dirty="0" smtClean="0"/>
                          <m:t>O</m:t>
                        </m:r>
                        <m:r>
                          <m:rPr>
                            <m:nor/>
                          </m:rPr>
                          <a:rPr lang="fr-FR" sz="2400" dirty="0"/>
                          <m:t>OH</m:t>
                        </m:r>
                        <m:r>
                          <a:rPr lang="fr-FR" sz="2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fr-FR" sz="2400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459B3AC-AE26-4DE9-8499-36DA603671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370" y="3158037"/>
                <a:ext cx="4181383" cy="660822"/>
              </a:xfrm>
              <a:prstGeom prst="rect">
                <a:avLst/>
              </a:prstGeom>
              <a:blipFill rotWithShape="0">
                <a:blip r:embed="rId2"/>
                <a:stretch>
                  <a:fillRect l="-4373" b="-64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="" id="{75112017-1583-477A-8AA1-E7FB57030308}"/>
                  </a:ext>
                </a:extLst>
              </p:cNvPr>
              <p:cNvSpPr txBox="1"/>
              <p:nvPr/>
            </p:nvSpPr>
            <p:spPr>
              <a:xfrm>
                <a:off x="8768916" y="4310555"/>
                <a:ext cx="241028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4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fr-FR" sz="2400" b="0" i="0" smtClean="0">
                        <a:latin typeface="Cambria Math" panose="02040503050406030204" pitchFamily="18" charset="0"/>
                      </a:rPr>
                      <m:t>°=</m:t>
                    </m:r>
                  </m:oMath>
                </a14:m>
                <a:r>
                  <a:rPr lang="fr-FR" sz="2400" dirty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4,01 à 298K</a:t>
                </a: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5112017-1583-477A-8AA1-E7FB570303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916" y="4310555"/>
                <a:ext cx="241028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293" t="-19672" r="-758" b="-540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5761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5,24181"/>
  <p:tag name="ORIGINALWIDTH" val="110,9861"/>
  <p:tag name="LATEXADDIN" val="\documentclass{article}&#10;\usepackage{amsmath}&#10;\pagestyle{empty}&#10;\begin{document}&#10;&#10;$\rightarrow$&#10;&#10;&#10;\end{document}"/>
  <p:tag name="IGUANATEXSIZE" val="20"/>
  <p:tag name="IGUANATEXCURSOR" val="93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5,24181"/>
  <p:tag name="ORIGINALWIDTH" val="110,9861"/>
  <p:tag name="LATEXADDIN" val="\documentclass{article}&#10;\usepackage{amsmath}&#10;\pagestyle{empty}&#10;\begin{document}&#10;&#10;$\rightarrow$&#10;&#10;&#10;\end{document}"/>
  <p:tag name="IGUANATEXSIZE" val="20"/>
  <p:tag name="IGUANATEXCURSOR" val="93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3,23961"/>
  <p:tag name="ORIGINALWIDTH" val="83,23961"/>
  <p:tag name="LATEXADDIN" val="\documentclass{article}&#10;\usepackage{amsmath}&#10;\pagestyle{empty}&#10;\begin{document}&#10;&#10;&#10;+&#10;&#10;\end{document}"/>
  <p:tag name="IGUANATEXSIZE" val="20"/>
  <p:tag name="IGUANATEXCURSOR" val="83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3,23961"/>
  <p:tag name="ORIGINALWIDTH" val="83,23961"/>
  <p:tag name="LATEXADDIN" val="\documentclass{article}&#10;\usepackage{amsmath}&#10;\pagestyle{empty}&#10;\begin{document}&#10;&#10;&#10;+&#10;&#10;\end{document}"/>
  <p:tag name="IGUANATEXSIZE" val="20"/>
  <p:tag name="IGUANATEXCURSOR" val="83"/>
  <p:tag name="TRANSPARENCY" val="Vrai"/>
  <p:tag name="FILENAME" val=""/>
  <p:tag name="LATEXENGINEID" val="0"/>
  <p:tag name="TEMPFOLDER" val="c:\temp\"/>
  <p:tag name="LATEXFORMHEIGHT" val="312"/>
  <p:tag name="LATEXFORMWIDTH" val="384"/>
  <p:tag name="LATEXFORMWRAP" val="Vrai"/>
  <p:tag name="BITMAPVECTOR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314</Words>
  <Application>Microsoft Office PowerPoint</Application>
  <PresentationFormat>Grand écran</PresentationFormat>
  <Paragraphs>168</Paragraphs>
  <Slides>15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Amiri</vt:lpstr>
      <vt:lpstr>Arial</vt:lpstr>
      <vt:lpstr>Arial Nova</vt:lpstr>
      <vt:lpstr>Calibri</vt:lpstr>
      <vt:lpstr>Calibri Light</vt:lpstr>
      <vt:lpstr>Cambria Math</vt:lpstr>
      <vt:lpstr>Wingdings</vt:lpstr>
      <vt:lpstr>Thème Office</vt:lpstr>
      <vt:lpstr>ChemSketch</vt:lpstr>
      <vt:lpstr>LC 13 : Stratégie de synthèse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Déplacement de l’équilibre</vt:lpstr>
      <vt:lpstr>Présentation PowerPoint</vt:lpstr>
      <vt:lpstr>Synthèse de l’aspirine</vt:lpstr>
      <vt:lpstr>Présentation PowerPoint</vt:lpstr>
      <vt:lpstr>Présentation PowerPoint</vt:lpstr>
      <vt:lpstr>Principes de la chimie verte</vt:lpstr>
      <vt:lpstr>Synthèse de l’ibuprofène : économie d’atomes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Elio Thellier</dc:creator>
  <cp:lastModifiedBy>Elio Thellier</cp:lastModifiedBy>
  <cp:revision>23</cp:revision>
  <dcterms:created xsi:type="dcterms:W3CDTF">2021-04-26T08:48:37Z</dcterms:created>
  <dcterms:modified xsi:type="dcterms:W3CDTF">2021-06-17T10:35:08Z</dcterms:modified>
</cp:coreProperties>
</file>