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6"/>
  </p:notesMasterIdLst>
  <p:sldIdLst>
    <p:sldId id="257" r:id="rId2"/>
    <p:sldId id="265" r:id="rId3"/>
    <p:sldId id="269" r:id="rId4"/>
    <p:sldId id="266" r:id="rId5"/>
    <p:sldId id="279" r:id="rId6"/>
    <p:sldId id="286" r:id="rId7"/>
    <p:sldId id="285" r:id="rId8"/>
    <p:sldId id="287" r:id="rId9"/>
    <p:sldId id="288" r:id="rId10"/>
    <p:sldId id="294" r:id="rId11"/>
    <p:sldId id="297" r:id="rId12"/>
    <p:sldId id="298" r:id="rId13"/>
    <p:sldId id="299" r:id="rId14"/>
    <p:sldId id="284" r:id="rId15"/>
    <p:sldId id="280" r:id="rId16"/>
    <p:sldId id="271" r:id="rId17"/>
    <p:sldId id="281" r:id="rId18"/>
    <p:sldId id="289" r:id="rId19"/>
    <p:sldId id="291" r:id="rId20"/>
    <p:sldId id="292" r:id="rId21"/>
    <p:sldId id="290" r:id="rId22"/>
    <p:sldId id="293" r:id="rId23"/>
    <p:sldId id="303" r:id="rId24"/>
    <p:sldId id="276" r:id="rId25"/>
    <p:sldId id="301" r:id="rId26"/>
    <p:sldId id="275" r:id="rId27"/>
    <p:sldId id="282" r:id="rId28"/>
    <p:sldId id="300" r:id="rId29"/>
    <p:sldId id="283" r:id="rId30"/>
    <p:sldId id="278" r:id="rId31"/>
    <p:sldId id="277" r:id="rId32"/>
    <p:sldId id="302" r:id="rId33"/>
    <p:sldId id="274" r:id="rId34"/>
    <p:sldId id="304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5C5C"/>
    <a:srgbClr val="C0C0C0"/>
    <a:srgbClr val="8B8BBE"/>
    <a:srgbClr val="F2F2F2"/>
    <a:srgbClr val="FF0505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6F8AC-7439-444F-9B5E-661BF4F23C36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BF190-892B-4434-9C60-5230E6DA19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184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039FB0E-424E-452A-9AEE-CD7ADCEEA6EA}" type="slidenum">
              <a:t>34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</p:spPr>
        <p:txBody>
          <a:bodyPr vert="horz">
            <a:spAutoFit/>
          </a:bodyPr>
          <a:lstStyle/>
          <a:p>
            <a:pPr indent="-216000"/>
            <a:endParaRPr lang="fr-FR">
              <a:highlight>
                <a:scrgbClr r="0" g="0" b="0">
                  <a:alpha val="0"/>
                </a:scrgbClr>
              </a:highlight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82227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A227-7BFD-4E70-A402-CA1308898B58}" type="datetime1">
              <a:rPr lang="fr-FR" smtClean="0"/>
              <a:t>13/04/2021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D5C6-2752-4DC9-8E5A-AEC21048DE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648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82B55-C130-433D-907F-5143E2448BB5}" type="datetime1">
              <a:rPr lang="fr-FR" smtClean="0"/>
              <a:t>13/04/2021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D5C6-2752-4DC9-8E5A-AEC21048DE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442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F024-DC00-4504-AD6C-3E2EDA35FAC6}" type="datetime1">
              <a:rPr lang="fr-FR" smtClean="0"/>
              <a:t>13/04/2021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D5C6-2752-4DC9-8E5A-AEC21048DE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12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0AC3-DA74-4F97-8289-E0BBB526CDF1}" type="datetime1">
              <a:rPr lang="fr-FR" smtClean="0"/>
              <a:t>13/04/2021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D5C6-2752-4DC9-8E5A-AEC21048DE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7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7080-41FF-41CD-B7CF-B415C7C9E360}" type="datetime1">
              <a:rPr lang="fr-FR" smtClean="0"/>
              <a:t>13/04/2021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D5C6-2752-4DC9-8E5A-AEC21048DE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839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C2E4-9DF1-48AF-93E1-B35680E701B2}" type="datetime1">
              <a:rPr lang="fr-FR" smtClean="0"/>
              <a:t>13/04/2021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D5C6-2752-4DC9-8E5A-AEC21048DE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67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3BBC-1F0C-4BEC-8C4F-5C3764E95469}" type="datetime1">
              <a:rPr lang="fr-FR" smtClean="0"/>
              <a:t>13/04/2021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D5C6-2752-4DC9-8E5A-AEC21048DE3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20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41C1-5E14-490C-AD1D-F9610A34E955}" type="datetime1">
              <a:rPr lang="fr-FR" smtClean="0"/>
              <a:t>13/04/2021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D5C6-2752-4DC9-8E5A-AEC21048DE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86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5259-38BD-4AF8-9EB1-6F28156A05B4}" type="datetime1">
              <a:rPr lang="fr-FR" smtClean="0"/>
              <a:t>13/04/2021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D5C6-2752-4DC9-8E5A-AEC21048DE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15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9977-5735-4BD3-866D-F12A98FE4FCA}" type="datetime1">
              <a:rPr lang="fr-FR" smtClean="0"/>
              <a:t>13/04/2021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D5C6-2752-4DC9-8E5A-AEC21048DE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561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4967C8C-E0F2-42B6-933A-FA0082D337C8}" type="datetime1">
              <a:rPr lang="fr-FR" smtClean="0"/>
              <a:t>13/04/2021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D5C6-2752-4DC9-8E5A-AEC21048DE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506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EDB6ACB-0E82-430D-9C82-22CA3EED3FF4}" type="datetime1">
              <a:rPr lang="fr-FR" smtClean="0"/>
              <a:t>13/04/2021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3F0D5C6-2752-4DC9-8E5A-AEC21048DE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03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978331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/>
          <a:lstStyle/>
          <a:p>
            <a:r>
              <a:rPr lang="fr-FR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Solides Cristallins</a:t>
            </a:r>
            <a:endParaRPr lang="fr-FR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95194" y="3161211"/>
            <a:ext cx="6801612" cy="3471818"/>
          </a:xfrm>
        </p:spPr>
        <p:txBody>
          <a:bodyPr>
            <a:no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Niveau : CPGE </a:t>
            </a:r>
          </a:p>
          <a:p>
            <a:endParaRPr lang="fr-F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Pré-requis : </a:t>
            </a:r>
          </a:p>
          <a:p>
            <a:pPr marL="342900" indent="-342900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Description d’un cristal parfait </a:t>
            </a:r>
          </a:p>
          <a:p>
            <a:pPr marL="342900" indent="-342900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Modèle des sphères dures</a:t>
            </a:r>
          </a:p>
          <a:p>
            <a:pPr marL="342900" indent="-342900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Propriétés des mailles cristallines, coordinence, compacité, masse volumique</a:t>
            </a:r>
          </a:p>
          <a:p>
            <a:pPr marL="342900" indent="-342900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Maîtrise de la structure CFC</a:t>
            </a:r>
          </a:p>
        </p:txBody>
      </p:sp>
    </p:spTree>
    <p:extLst>
      <p:ext uri="{BB962C8B-B14F-4D97-AF65-F5344CB8AC3E}">
        <p14:creationId xmlns:p14="http://schemas.microsoft.com/office/powerpoint/2010/main" val="183165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031" y="2507081"/>
            <a:ext cx="4670535" cy="435091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06438" y="1306752"/>
            <a:ext cx="5795888" cy="18158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coordinence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d’un atome au sein d’un réseau cristallin est le nombre de plus proches voisins que possède cet atome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D5C6-2752-4DC9-8E5A-AEC21048DE3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793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031" y="2507081"/>
            <a:ext cx="4670535" cy="435091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06438" y="1306752"/>
            <a:ext cx="5795888" cy="18158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coordinence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d’un atome au sein d’un réseau cristallin est le nombre de plus proches voisins que possède cet atome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8423537" y="2855742"/>
            <a:ext cx="1058088" cy="829994"/>
          </a:xfrm>
          <a:custGeom>
            <a:avLst/>
            <a:gdLst>
              <a:gd name="connsiteX0" fmla="*/ 3011 w 1058088"/>
              <a:gd name="connsiteY0" fmla="*/ 267286 h 829994"/>
              <a:gd name="connsiteX1" fmla="*/ 73349 w 1058088"/>
              <a:gd name="connsiteY1" fmla="*/ 281354 h 829994"/>
              <a:gd name="connsiteX2" fmla="*/ 115553 w 1058088"/>
              <a:gd name="connsiteY2" fmla="*/ 309489 h 829994"/>
              <a:gd name="connsiteX3" fmla="*/ 171823 w 1058088"/>
              <a:gd name="connsiteY3" fmla="*/ 323557 h 829994"/>
              <a:gd name="connsiteX4" fmla="*/ 199959 w 1058088"/>
              <a:gd name="connsiteY4" fmla="*/ 351692 h 829994"/>
              <a:gd name="connsiteX5" fmla="*/ 284365 w 1058088"/>
              <a:gd name="connsiteY5" fmla="*/ 407963 h 829994"/>
              <a:gd name="connsiteX6" fmla="*/ 368771 w 1058088"/>
              <a:gd name="connsiteY6" fmla="*/ 492369 h 829994"/>
              <a:gd name="connsiteX7" fmla="*/ 410974 w 1058088"/>
              <a:gd name="connsiteY7" fmla="*/ 562708 h 829994"/>
              <a:gd name="connsiteX8" fmla="*/ 439109 w 1058088"/>
              <a:gd name="connsiteY8" fmla="*/ 604911 h 829994"/>
              <a:gd name="connsiteX9" fmla="*/ 509448 w 1058088"/>
              <a:gd name="connsiteY9" fmla="*/ 661181 h 829994"/>
              <a:gd name="connsiteX10" fmla="*/ 537583 w 1058088"/>
              <a:gd name="connsiteY10" fmla="*/ 745588 h 829994"/>
              <a:gd name="connsiteX11" fmla="*/ 551651 w 1058088"/>
              <a:gd name="connsiteY11" fmla="*/ 787791 h 829994"/>
              <a:gd name="connsiteX12" fmla="*/ 579786 w 1058088"/>
              <a:gd name="connsiteY12" fmla="*/ 829994 h 829994"/>
              <a:gd name="connsiteX13" fmla="*/ 621989 w 1058088"/>
              <a:gd name="connsiteY13" fmla="*/ 703385 h 829994"/>
              <a:gd name="connsiteX14" fmla="*/ 636057 w 1058088"/>
              <a:gd name="connsiteY14" fmla="*/ 661181 h 829994"/>
              <a:gd name="connsiteX15" fmla="*/ 664193 w 1058088"/>
              <a:gd name="connsiteY15" fmla="*/ 633046 h 829994"/>
              <a:gd name="connsiteX16" fmla="*/ 720463 w 1058088"/>
              <a:gd name="connsiteY16" fmla="*/ 548640 h 829994"/>
              <a:gd name="connsiteX17" fmla="*/ 818937 w 1058088"/>
              <a:gd name="connsiteY17" fmla="*/ 464234 h 829994"/>
              <a:gd name="connsiteX18" fmla="*/ 833005 w 1058088"/>
              <a:gd name="connsiteY18" fmla="*/ 422031 h 829994"/>
              <a:gd name="connsiteX19" fmla="*/ 889276 w 1058088"/>
              <a:gd name="connsiteY19" fmla="*/ 351692 h 829994"/>
              <a:gd name="connsiteX20" fmla="*/ 903343 w 1058088"/>
              <a:gd name="connsiteY20" fmla="*/ 309489 h 829994"/>
              <a:gd name="connsiteX21" fmla="*/ 1015885 w 1058088"/>
              <a:gd name="connsiteY21" fmla="*/ 253218 h 829994"/>
              <a:gd name="connsiteX22" fmla="*/ 1058088 w 1058088"/>
              <a:gd name="connsiteY22" fmla="*/ 239151 h 829994"/>
              <a:gd name="connsiteX23" fmla="*/ 1044020 w 1058088"/>
              <a:gd name="connsiteY23" fmla="*/ 196948 h 829994"/>
              <a:gd name="connsiteX24" fmla="*/ 931479 w 1058088"/>
              <a:gd name="connsiteY24" fmla="*/ 126609 h 829994"/>
              <a:gd name="connsiteX25" fmla="*/ 889276 w 1058088"/>
              <a:gd name="connsiteY25" fmla="*/ 98474 h 829994"/>
              <a:gd name="connsiteX26" fmla="*/ 847073 w 1058088"/>
              <a:gd name="connsiteY26" fmla="*/ 84406 h 829994"/>
              <a:gd name="connsiteX27" fmla="*/ 818937 w 1058088"/>
              <a:gd name="connsiteY27" fmla="*/ 56271 h 829994"/>
              <a:gd name="connsiteX28" fmla="*/ 748599 w 1058088"/>
              <a:gd name="connsiteY28" fmla="*/ 42203 h 829994"/>
              <a:gd name="connsiteX29" fmla="*/ 692328 w 1058088"/>
              <a:gd name="connsiteY29" fmla="*/ 28135 h 829994"/>
              <a:gd name="connsiteX30" fmla="*/ 607922 w 1058088"/>
              <a:gd name="connsiteY30" fmla="*/ 0 h 829994"/>
              <a:gd name="connsiteX31" fmla="*/ 467245 w 1058088"/>
              <a:gd name="connsiteY31" fmla="*/ 14068 h 829994"/>
              <a:gd name="connsiteX32" fmla="*/ 340636 w 1058088"/>
              <a:gd name="connsiteY32" fmla="*/ 70338 h 829994"/>
              <a:gd name="connsiteX33" fmla="*/ 298433 w 1058088"/>
              <a:gd name="connsiteY33" fmla="*/ 84406 h 829994"/>
              <a:gd name="connsiteX34" fmla="*/ 199959 w 1058088"/>
              <a:gd name="connsiteY34" fmla="*/ 126609 h 829994"/>
              <a:gd name="connsiteX35" fmla="*/ 171823 w 1058088"/>
              <a:gd name="connsiteY35" fmla="*/ 154745 h 829994"/>
              <a:gd name="connsiteX36" fmla="*/ 129620 w 1058088"/>
              <a:gd name="connsiteY36" fmla="*/ 168812 h 829994"/>
              <a:gd name="connsiteX37" fmla="*/ 31146 w 1058088"/>
              <a:gd name="connsiteY37" fmla="*/ 253218 h 829994"/>
              <a:gd name="connsiteX38" fmla="*/ 3011 w 1058088"/>
              <a:gd name="connsiteY38" fmla="*/ 267286 h 82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8088" h="829994">
                <a:moveTo>
                  <a:pt x="3011" y="267286"/>
                </a:moveTo>
                <a:cubicBezTo>
                  <a:pt x="10045" y="271975"/>
                  <a:pt x="50961" y="272959"/>
                  <a:pt x="73349" y="281354"/>
                </a:cubicBezTo>
                <a:cubicBezTo>
                  <a:pt x="89180" y="287291"/>
                  <a:pt x="100013" y="302829"/>
                  <a:pt x="115553" y="309489"/>
                </a:cubicBezTo>
                <a:cubicBezTo>
                  <a:pt x="133324" y="317105"/>
                  <a:pt x="153066" y="318868"/>
                  <a:pt x="171823" y="323557"/>
                </a:cubicBezTo>
                <a:cubicBezTo>
                  <a:pt x="181202" y="332935"/>
                  <a:pt x="189348" y="343734"/>
                  <a:pt x="199959" y="351692"/>
                </a:cubicBezTo>
                <a:cubicBezTo>
                  <a:pt x="227011" y="371981"/>
                  <a:pt x="260455" y="384053"/>
                  <a:pt x="284365" y="407963"/>
                </a:cubicBezTo>
                <a:lnTo>
                  <a:pt x="368771" y="492369"/>
                </a:lnTo>
                <a:cubicBezTo>
                  <a:pt x="393202" y="565660"/>
                  <a:pt x="366836" y="507535"/>
                  <a:pt x="410974" y="562708"/>
                </a:cubicBezTo>
                <a:cubicBezTo>
                  <a:pt x="421536" y="575910"/>
                  <a:pt x="428547" y="591709"/>
                  <a:pt x="439109" y="604911"/>
                </a:cubicBezTo>
                <a:cubicBezTo>
                  <a:pt x="462017" y="633545"/>
                  <a:pt x="478114" y="640292"/>
                  <a:pt x="509448" y="661181"/>
                </a:cubicBezTo>
                <a:lnTo>
                  <a:pt x="537583" y="745588"/>
                </a:lnTo>
                <a:cubicBezTo>
                  <a:pt x="542272" y="759656"/>
                  <a:pt x="543426" y="775453"/>
                  <a:pt x="551651" y="787791"/>
                </a:cubicBezTo>
                <a:lnTo>
                  <a:pt x="579786" y="829994"/>
                </a:lnTo>
                <a:lnTo>
                  <a:pt x="621989" y="703385"/>
                </a:lnTo>
                <a:cubicBezTo>
                  <a:pt x="626678" y="689317"/>
                  <a:pt x="625571" y="671666"/>
                  <a:pt x="636057" y="661181"/>
                </a:cubicBezTo>
                <a:cubicBezTo>
                  <a:pt x="645436" y="651803"/>
                  <a:pt x="656235" y="643657"/>
                  <a:pt x="664193" y="633046"/>
                </a:cubicBezTo>
                <a:cubicBezTo>
                  <a:pt x="684482" y="605995"/>
                  <a:pt x="696553" y="572550"/>
                  <a:pt x="720463" y="548640"/>
                </a:cubicBezTo>
                <a:cubicBezTo>
                  <a:pt x="788689" y="480414"/>
                  <a:pt x="754663" y="507083"/>
                  <a:pt x="818937" y="464234"/>
                </a:cubicBezTo>
                <a:cubicBezTo>
                  <a:pt x="823626" y="450166"/>
                  <a:pt x="826373" y="435294"/>
                  <a:pt x="833005" y="422031"/>
                </a:cubicBezTo>
                <a:cubicBezTo>
                  <a:pt x="850752" y="386538"/>
                  <a:pt x="863106" y="377862"/>
                  <a:pt x="889276" y="351692"/>
                </a:cubicBezTo>
                <a:cubicBezTo>
                  <a:pt x="893965" y="337624"/>
                  <a:pt x="895714" y="322204"/>
                  <a:pt x="903343" y="309489"/>
                </a:cubicBezTo>
                <a:cubicBezTo>
                  <a:pt x="927895" y="268569"/>
                  <a:pt x="973803" y="267245"/>
                  <a:pt x="1015885" y="253218"/>
                </a:cubicBezTo>
                <a:lnTo>
                  <a:pt x="1058088" y="239151"/>
                </a:lnTo>
                <a:cubicBezTo>
                  <a:pt x="1053399" y="225083"/>
                  <a:pt x="1052639" y="209015"/>
                  <a:pt x="1044020" y="196948"/>
                </a:cubicBezTo>
                <a:cubicBezTo>
                  <a:pt x="998405" y="133088"/>
                  <a:pt x="995752" y="142678"/>
                  <a:pt x="931479" y="126609"/>
                </a:cubicBezTo>
                <a:cubicBezTo>
                  <a:pt x="917411" y="117231"/>
                  <a:pt x="904398" y="106035"/>
                  <a:pt x="889276" y="98474"/>
                </a:cubicBezTo>
                <a:cubicBezTo>
                  <a:pt x="876013" y="91842"/>
                  <a:pt x="859789" y="92035"/>
                  <a:pt x="847073" y="84406"/>
                </a:cubicBezTo>
                <a:cubicBezTo>
                  <a:pt x="835700" y="77582"/>
                  <a:pt x="831128" y="61496"/>
                  <a:pt x="818937" y="56271"/>
                </a:cubicBezTo>
                <a:cubicBezTo>
                  <a:pt x="796960" y="46852"/>
                  <a:pt x="771940" y="47390"/>
                  <a:pt x="748599" y="42203"/>
                </a:cubicBezTo>
                <a:cubicBezTo>
                  <a:pt x="729725" y="38009"/>
                  <a:pt x="710847" y="33691"/>
                  <a:pt x="692328" y="28135"/>
                </a:cubicBezTo>
                <a:cubicBezTo>
                  <a:pt x="663922" y="19613"/>
                  <a:pt x="607922" y="0"/>
                  <a:pt x="607922" y="0"/>
                </a:cubicBezTo>
                <a:cubicBezTo>
                  <a:pt x="561030" y="4689"/>
                  <a:pt x="513564" y="5383"/>
                  <a:pt x="467245" y="14068"/>
                </a:cubicBezTo>
                <a:cubicBezTo>
                  <a:pt x="351108" y="35844"/>
                  <a:pt x="416461" y="32426"/>
                  <a:pt x="340636" y="70338"/>
                </a:cubicBezTo>
                <a:cubicBezTo>
                  <a:pt x="327373" y="76970"/>
                  <a:pt x="312501" y="79717"/>
                  <a:pt x="298433" y="84406"/>
                </a:cubicBezTo>
                <a:cubicBezTo>
                  <a:pt x="234895" y="147941"/>
                  <a:pt x="316643" y="76601"/>
                  <a:pt x="199959" y="126609"/>
                </a:cubicBezTo>
                <a:cubicBezTo>
                  <a:pt x="187768" y="131834"/>
                  <a:pt x="183196" y="147921"/>
                  <a:pt x="171823" y="154745"/>
                </a:cubicBezTo>
                <a:cubicBezTo>
                  <a:pt x="159108" y="162374"/>
                  <a:pt x="143688" y="164123"/>
                  <a:pt x="129620" y="168812"/>
                </a:cubicBezTo>
                <a:cubicBezTo>
                  <a:pt x="-5846" y="304278"/>
                  <a:pt x="138277" y="167512"/>
                  <a:pt x="31146" y="253218"/>
                </a:cubicBezTo>
                <a:cubicBezTo>
                  <a:pt x="-305" y="278379"/>
                  <a:pt x="-4023" y="262597"/>
                  <a:pt x="3011" y="267286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Forme libre 1"/>
          <p:cNvSpPr/>
          <p:nvPr/>
        </p:nvSpPr>
        <p:spPr>
          <a:xfrm>
            <a:off x="8935381" y="3967089"/>
            <a:ext cx="158032" cy="158410"/>
          </a:xfrm>
          <a:custGeom>
            <a:avLst/>
            <a:gdLst>
              <a:gd name="connsiteX0" fmla="*/ 11671 w 158032"/>
              <a:gd name="connsiteY0" fmla="*/ 154745 h 158410"/>
              <a:gd name="connsiteX1" fmla="*/ 152348 w 158032"/>
              <a:gd name="connsiteY1" fmla="*/ 140677 h 158410"/>
              <a:gd name="connsiteX2" fmla="*/ 138281 w 158032"/>
              <a:gd name="connsiteY2" fmla="*/ 84406 h 158410"/>
              <a:gd name="connsiteX3" fmla="*/ 96077 w 158032"/>
              <a:gd name="connsiteY3" fmla="*/ 0 h 158410"/>
              <a:gd name="connsiteX4" fmla="*/ 53874 w 158032"/>
              <a:gd name="connsiteY4" fmla="*/ 14068 h 158410"/>
              <a:gd name="connsiteX5" fmla="*/ 11671 w 158032"/>
              <a:gd name="connsiteY5" fmla="*/ 112542 h 158410"/>
              <a:gd name="connsiteX6" fmla="*/ 11671 w 158032"/>
              <a:gd name="connsiteY6" fmla="*/ 154745 h 15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032" h="158410">
                <a:moveTo>
                  <a:pt x="11671" y="154745"/>
                </a:moveTo>
                <a:cubicBezTo>
                  <a:pt x="35117" y="159434"/>
                  <a:pt x="111152" y="163564"/>
                  <a:pt x="152348" y="140677"/>
                </a:cubicBezTo>
                <a:cubicBezTo>
                  <a:pt x="169249" y="131287"/>
                  <a:pt x="143592" y="102996"/>
                  <a:pt x="138281" y="84406"/>
                </a:cubicBezTo>
                <a:cubicBezTo>
                  <a:pt x="123721" y="33445"/>
                  <a:pt x="126903" y="46239"/>
                  <a:pt x="96077" y="0"/>
                </a:cubicBezTo>
                <a:cubicBezTo>
                  <a:pt x="82009" y="4689"/>
                  <a:pt x="65453" y="4805"/>
                  <a:pt x="53874" y="14068"/>
                </a:cubicBezTo>
                <a:cubicBezTo>
                  <a:pt x="24514" y="37556"/>
                  <a:pt x="18977" y="79666"/>
                  <a:pt x="11671" y="112542"/>
                </a:cubicBezTo>
                <a:cubicBezTo>
                  <a:pt x="6484" y="135883"/>
                  <a:pt x="-11775" y="150056"/>
                  <a:pt x="11671" y="154745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D5C6-2752-4DC9-8E5A-AEC21048DE3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70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031" y="2507081"/>
            <a:ext cx="4670535" cy="435091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06438" y="1306752"/>
            <a:ext cx="5795888" cy="18158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coordinence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d’un atome au sein d’un réseau cristallin est le nombre de plus proches voisins que possède cet atome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8423537" y="2855742"/>
            <a:ext cx="1058088" cy="829994"/>
          </a:xfrm>
          <a:custGeom>
            <a:avLst/>
            <a:gdLst>
              <a:gd name="connsiteX0" fmla="*/ 3011 w 1058088"/>
              <a:gd name="connsiteY0" fmla="*/ 267286 h 829994"/>
              <a:gd name="connsiteX1" fmla="*/ 73349 w 1058088"/>
              <a:gd name="connsiteY1" fmla="*/ 281354 h 829994"/>
              <a:gd name="connsiteX2" fmla="*/ 115553 w 1058088"/>
              <a:gd name="connsiteY2" fmla="*/ 309489 h 829994"/>
              <a:gd name="connsiteX3" fmla="*/ 171823 w 1058088"/>
              <a:gd name="connsiteY3" fmla="*/ 323557 h 829994"/>
              <a:gd name="connsiteX4" fmla="*/ 199959 w 1058088"/>
              <a:gd name="connsiteY4" fmla="*/ 351692 h 829994"/>
              <a:gd name="connsiteX5" fmla="*/ 284365 w 1058088"/>
              <a:gd name="connsiteY5" fmla="*/ 407963 h 829994"/>
              <a:gd name="connsiteX6" fmla="*/ 368771 w 1058088"/>
              <a:gd name="connsiteY6" fmla="*/ 492369 h 829994"/>
              <a:gd name="connsiteX7" fmla="*/ 410974 w 1058088"/>
              <a:gd name="connsiteY7" fmla="*/ 562708 h 829994"/>
              <a:gd name="connsiteX8" fmla="*/ 439109 w 1058088"/>
              <a:gd name="connsiteY8" fmla="*/ 604911 h 829994"/>
              <a:gd name="connsiteX9" fmla="*/ 509448 w 1058088"/>
              <a:gd name="connsiteY9" fmla="*/ 661181 h 829994"/>
              <a:gd name="connsiteX10" fmla="*/ 537583 w 1058088"/>
              <a:gd name="connsiteY10" fmla="*/ 745588 h 829994"/>
              <a:gd name="connsiteX11" fmla="*/ 551651 w 1058088"/>
              <a:gd name="connsiteY11" fmla="*/ 787791 h 829994"/>
              <a:gd name="connsiteX12" fmla="*/ 579786 w 1058088"/>
              <a:gd name="connsiteY12" fmla="*/ 829994 h 829994"/>
              <a:gd name="connsiteX13" fmla="*/ 621989 w 1058088"/>
              <a:gd name="connsiteY13" fmla="*/ 703385 h 829994"/>
              <a:gd name="connsiteX14" fmla="*/ 636057 w 1058088"/>
              <a:gd name="connsiteY14" fmla="*/ 661181 h 829994"/>
              <a:gd name="connsiteX15" fmla="*/ 664193 w 1058088"/>
              <a:gd name="connsiteY15" fmla="*/ 633046 h 829994"/>
              <a:gd name="connsiteX16" fmla="*/ 720463 w 1058088"/>
              <a:gd name="connsiteY16" fmla="*/ 548640 h 829994"/>
              <a:gd name="connsiteX17" fmla="*/ 818937 w 1058088"/>
              <a:gd name="connsiteY17" fmla="*/ 464234 h 829994"/>
              <a:gd name="connsiteX18" fmla="*/ 833005 w 1058088"/>
              <a:gd name="connsiteY18" fmla="*/ 422031 h 829994"/>
              <a:gd name="connsiteX19" fmla="*/ 889276 w 1058088"/>
              <a:gd name="connsiteY19" fmla="*/ 351692 h 829994"/>
              <a:gd name="connsiteX20" fmla="*/ 903343 w 1058088"/>
              <a:gd name="connsiteY20" fmla="*/ 309489 h 829994"/>
              <a:gd name="connsiteX21" fmla="*/ 1015885 w 1058088"/>
              <a:gd name="connsiteY21" fmla="*/ 253218 h 829994"/>
              <a:gd name="connsiteX22" fmla="*/ 1058088 w 1058088"/>
              <a:gd name="connsiteY22" fmla="*/ 239151 h 829994"/>
              <a:gd name="connsiteX23" fmla="*/ 1044020 w 1058088"/>
              <a:gd name="connsiteY23" fmla="*/ 196948 h 829994"/>
              <a:gd name="connsiteX24" fmla="*/ 931479 w 1058088"/>
              <a:gd name="connsiteY24" fmla="*/ 126609 h 829994"/>
              <a:gd name="connsiteX25" fmla="*/ 889276 w 1058088"/>
              <a:gd name="connsiteY25" fmla="*/ 98474 h 829994"/>
              <a:gd name="connsiteX26" fmla="*/ 847073 w 1058088"/>
              <a:gd name="connsiteY26" fmla="*/ 84406 h 829994"/>
              <a:gd name="connsiteX27" fmla="*/ 818937 w 1058088"/>
              <a:gd name="connsiteY27" fmla="*/ 56271 h 829994"/>
              <a:gd name="connsiteX28" fmla="*/ 748599 w 1058088"/>
              <a:gd name="connsiteY28" fmla="*/ 42203 h 829994"/>
              <a:gd name="connsiteX29" fmla="*/ 692328 w 1058088"/>
              <a:gd name="connsiteY29" fmla="*/ 28135 h 829994"/>
              <a:gd name="connsiteX30" fmla="*/ 607922 w 1058088"/>
              <a:gd name="connsiteY30" fmla="*/ 0 h 829994"/>
              <a:gd name="connsiteX31" fmla="*/ 467245 w 1058088"/>
              <a:gd name="connsiteY31" fmla="*/ 14068 h 829994"/>
              <a:gd name="connsiteX32" fmla="*/ 340636 w 1058088"/>
              <a:gd name="connsiteY32" fmla="*/ 70338 h 829994"/>
              <a:gd name="connsiteX33" fmla="*/ 298433 w 1058088"/>
              <a:gd name="connsiteY33" fmla="*/ 84406 h 829994"/>
              <a:gd name="connsiteX34" fmla="*/ 199959 w 1058088"/>
              <a:gd name="connsiteY34" fmla="*/ 126609 h 829994"/>
              <a:gd name="connsiteX35" fmla="*/ 171823 w 1058088"/>
              <a:gd name="connsiteY35" fmla="*/ 154745 h 829994"/>
              <a:gd name="connsiteX36" fmla="*/ 129620 w 1058088"/>
              <a:gd name="connsiteY36" fmla="*/ 168812 h 829994"/>
              <a:gd name="connsiteX37" fmla="*/ 31146 w 1058088"/>
              <a:gd name="connsiteY37" fmla="*/ 253218 h 829994"/>
              <a:gd name="connsiteX38" fmla="*/ 3011 w 1058088"/>
              <a:gd name="connsiteY38" fmla="*/ 267286 h 82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8088" h="829994">
                <a:moveTo>
                  <a:pt x="3011" y="267286"/>
                </a:moveTo>
                <a:cubicBezTo>
                  <a:pt x="10045" y="271975"/>
                  <a:pt x="50961" y="272959"/>
                  <a:pt x="73349" y="281354"/>
                </a:cubicBezTo>
                <a:cubicBezTo>
                  <a:pt x="89180" y="287291"/>
                  <a:pt x="100013" y="302829"/>
                  <a:pt x="115553" y="309489"/>
                </a:cubicBezTo>
                <a:cubicBezTo>
                  <a:pt x="133324" y="317105"/>
                  <a:pt x="153066" y="318868"/>
                  <a:pt x="171823" y="323557"/>
                </a:cubicBezTo>
                <a:cubicBezTo>
                  <a:pt x="181202" y="332935"/>
                  <a:pt x="189348" y="343734"/>
                  <a:pt x="199959" y="351692"/>
                </a:cubicBezTo>
                <a:cubicBezTo>
                  <a:pt x="227011" y="371981"/>
                  <a:pt x="260455" y="384053"/>
                  <a:pt x="284365" y="407963"/>
                </a:cubicBezTo>
                <a:lnTo>
                  <a:pt x="368771" y="492369"/>
                </a:lnTo>
                <a:cubicBezTo>
                  <a:pt x="393202" y="565660"/>
                  <a:pt x="366836" y="507535"/>
                  <a:pt x="410974" y="562708"/>
                </a:cubicBezTo>
                <a:cubicBezTo>
                  <a:pt x="421536" y="575910"/>
                  <a:pt x="428547" y="591709"/>
                  <a:pt x="439109" y="604911"/>
                </a:cubicBezTo>
                <a:cubicBezTo>
                  <a:pt x="462017" y="633545"/>
                  <a:pt x="478114" y="640292"/>
                  <a:pt x="509448" y="661181"/>
                </a:cubicBezTo>
                <a:lnTo>
                  <a:pt x="537583" y="745588"/>
                </a:lnTo>
                <a:cubicBezTo>
                  <a:pt x="542272" y="759656"/>
                  <a:pt x="543426" y="775453"/>
                  <a:pt x="551651" y="787791"/>
                </a:cubicBezTo>
                <a:lnTo>
                  <a:pt x="579786" y="829994"/>
                </a:lnTo>
                <a:lnTo>
                  <a:pt x="621989" y="703385"/>
                </a:lnTo>
                <a:cubicBezTo>
                  <a:pt x="626678" y="689317"/>
                  <a:pt x="625571" y="671666"/>
                  <a:pt x="636057" y="661181"/>
                </a:cubicBezTo>
                <a:cubicBezTo>
                  <a:pt x="645436" y="651803"/>
                  <a:pt x="656235" y="643657"/>
                  <a:pt x="664193" y="633046"/>
                </a:cubicBezTo>
                <a:cubicBezTo>
                  <a:pt x="684482" y="605995"/>
                  <a:pt x="696553" y="572550"/>
                  <a:pt x="720463" y="548640"/>
                </a:cubicBezTo>
                <a:cubicBezTo>
                  <a:pt x="788689" y="480414"/>
                  <a:pt x="754663" y="507083"/>
                  <a:pt x="818937" y="464234"/>
                </a:cubicBezTo>
                <a:cubicBezTo>
                  <a:pt x="823626" y="450166"/>
                  <a:pt x="826373" y="435294"/>
                  <a:pt x="833005" y="422031"/>
                </a:cubicBezTo>
                <a:cubicBezTo>
                  <a:pt x="850752" y="386538"/>
                  <a:pt x="863106" y="377862"/>
                  <a:pt x="889276" y="351692"/>
                </a:cubicBezTo>
                <a:cubicBezTo>
                  <a:pt x="893965" y="337624"/>
                  <a:pt x="895714" y="322204"/>
                  <a:pt x="903343" y="309489"/>
                </a:cubicBezTo>
                <a:cubicBezTo>
                  <a:pt x="927895" y="268569"/>
                  <a:pt x="973803" y="267245"/>
                  <a:pt x="1015885" y="253218"/>
                </a:cubicBezTo>
                <a:lnTo>
                  <a:pt x="1058088" y="239151"/>
                </a:lnTo>
                <a:cubicBezTo>
                  <a:pt x="1053399" y="225083"/>
                  <a:pt x="1052639" y="209015"/>
                  <a:pt x="1044020" y="196948"/>
                </a:cubicBezTo>
                <a:cubicBezTo>
                  <a:pt x="998405" y="133088"/>
                  <a:pt x="995752" y="142678"/>
                  <a:pt x="931479" y="126609"/>
                </a:cubicBezTo>
                <a:cubicBezTo>
                  <a:pt x="917411" y="117231"/>
                  <a:pt x="904398" y="106035"/>
                  <a:pt x="889276" y="98474"/>
                </a:cubicBezTo>
                <a:cubicBezTo>
                  <a:pt x="876013" y="91842"/>
                  <a:pt x="859789" y="92035"/>
                  <a:pt x="847073" y="84406"/>
                </a:cubicBezTo>
                <a:cubicBezTo>
                  <a:pt x="835700" y="77582"/>
                  <a:pt x="831128" y="61496"/>
                  <a:pt x="818937" y="56271"/>
                </a:cubicBezTo>
                <a:cubicBezTo>
                  <a:pt x="796960" y="46852"/>
                  <a:pt x="771940" y="47390"/>
                  <a:pt x="748599" y="42203"/>
                </a:cubicBezTo>
                <a:cubicBezTo>
                  <a:pt x="729725" y="38009"/>
                  <a:pt x="710847" y="33691"/>
                  <a:pt x="692328" y="28135"/>
                </a:cubicBezTo>
                <a:cubicBezTo>
                  <a:pt x="663922" y="19613"/>
                  <a:pt x="607922" y="0"/>
                  <a:pt x="607922" y="0"/>
                </a:cubicBezTo>
                <a:cubicBezTo>
                  <a:pt x="561030" y="4689"/>
                  <a:pt x="513564" y="5383"/>
                  <a:pt x="467245" y="14068"/>
                </a:cubicBezTo>
                <a:cubicBezTo>
                  <a:pt x="351108" y="35844"/>
                  <a:pt x="416461" y="32426"/>
                  <a:pt x="340636" y="70338"/>
                </a:cubicBezTo>
                <a:cubicBezTo>
                  <a:pt x="327373" y="76970"/>
                  <a:pt x="312501" y="79717"/>
                  <a:pt x="298433" y="84406"/>
                </a:cubicBezTo>
                <a:cubicBezTo>
                  <a:pt x="234895" y="147941"/>
                  <a:pt x="316643" y="76601"/>
                  <a:pt x="199959" y="126609"/>
                </a:cubicBezTo>
                <a:cubicBezTo>
                  <a:pt x="187768" y="131834"/>
                  <a:pt x="183196" y="147921"/>
                  <a:pt x="171823" y="154745"/>
                </a:cubicBezTo>
                <a:cubicBezTo>
                  <a:pt x="159108" y="162374"/>
                  <a:pt x="143688" y="164123"/>
                  <a:pt x="129620" y="168812"/>
                </a:cubicBezTo>
                <a:cubicBezTo>
                  <a:pt x="-5846" y="304278"/>
                  <a:pt x="138277" y="167512"/>
                  <a:pt x="31146" y="253218"/>
                </a:cubicBezTo>
                <a:cubicBezTo>
                  <a:pt x="-305" y="278379"/>
                  <a:pt x="-4023" y="262597"/>
                  <a:pt x="3011" y="267286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Forme libre 1"/>
          <p:cNvSpPr/>
          <p:nvPr/>
        </p:nvSpPr>
        <p:spPr>
          <a:xfrm>
            <a:off x="8935381" y="3967089"/>
            <a:ext cx="158032" cy="158410"/>
          </a:xfrm>
          <a:custGeom>
            <a:avLst/>
            <a:gdLst>
              <a:gd name="connsiteX0" fmla="*/ 11671 w 158032"/>
              <a:gd name="connsiteY0" fmla="*/ 154745 h 158410"/>
              <a:gd name="connsiteX1" fmla="*/ 152348 w 158032"/>
              <a:gd name="connsiteY1" fmla="*/ 140677 h 158410"/>
              <a:gd name="connsiteX2" fmla="*/ 138281 w 158032"/>
              <a:gd name="connsiteY2" fmla="*/ 84406 h 158410"/>
              <a:gd name="connsiteX3" fmla="*/ 96077 w 158032"/>
              <a:gd name="connsiteY3" fmla="*/ 0 h 158410"/>
              <a:gd name="connsiteX4" fmla="*/ 53874 w 158032"/>
              <a:gd name="connsiteY4" fmla="*/ 14068 h 158410"/>
              <a:gd name="connsiteX5" fmla="*/ 11671 w 158032"/>
              <a:gd name="connsiteY5" fmla="*/ 112542 h 158410"/>
              <a:gd name="connsiteX6" fmla="*/ 11671 w 158032"/>
              <a:gd name="connsiteY6" fmla="*/ 154745 h 15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032" h="158410">
                <a:moveTo>
                  <a:pt x="11671" y="154745"/>
                </a:moveTo>
                <a:cubicBezTo>
                  <a:pt x="35117" y="159434"/>
                  <a:pt x="111152" y="163564"/>
                  <a:pt x="152348" y="140677"/>
                </a:cubicBezTo>
                <a:cubicBezTo>
                  <a:pt x="169249" y="131287"/>
                  <a:pt x="143592" y="102996"/>
                  <a:pt x="138281" y="84406"/>
                </a:cubicBezTo>
                <a:cubicBezTo>
                  <a:pt x="123721" y="33445"/>
                  <a:pt x="126903" y="46239"/>
                  <a:pt x="96077" y="0"/>
                </a:cubicBezTo>
                <a:cubicBezTo>
                  <a:pt x="82009" y="4689"/>
                  <a:pt x="65453" y="4805"/>
                  <a:pt x="53874" y="14068"/>
                </a:cubicBezTo>
                <a:cubicBezTo>
                  <a:pt x="24514" y="37556"/>
                  <a:pt x="18977" y="79666"/>
                  <a:pt x="11671" y="112542"/>
                </a:cubicBezTo>
                <a:cubicBezTo>
                  <a:pt x="6484" y="135883"/>
                  <a:pt x="-11775" y="150056"/>
                  <a:pt x="11671" y="154745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113" y="331621"/>
            <a:ext cx="4670535" cy="4350919"/>
          </a:xfrm>
          <a:prstGeom prst="rect">
            <a:avLst/>
          </a:prstGeom>
        </p:spPr>
      </p:pic>
      <p:sp>
        <p:nvSpPr>
          <p:cNvPr id="10" name="Forme libre 9"/>
          <p:cNvSpPr/>
          <p:nvPr/>
        </p:nvSpPr>
        <p:spPr>
          <a:xfrm rot="21315618">
            <a:off x="8684582" y="3257823"/>
            <a:ext cx="592270" cy="497025"/>
          </a:xfrm>
          <a:custGeom>
            <a:avLst/>
            <a:gdLst>
              <a:gd name="connsiteX0" fmla="*/ 15495 w 592270"/>
              <a:gd name="connsiteY0" fmla="*/ 4655 h 497025"/>
              <a:gd name="connsiteX1" fmla="*/ 85833 w 592270"/>
              <a:gd name="connsiteY1" fmla="*/ 60926 h 497025"/>
              <a:gd name="connsiteX2" fmla="*/ 113968 w 592270"/>
              <a:gd name="connsiteY2" fmla="*/ 103129 h 497025"/>
              <a:gd name="connsiteX3" fmla="*/ 142104 w 592270"/>
              <a:gd name="connsiteY3" fmla="*/ 131265 h 497025"/>
              <a:gd name="connsiteX4" fmla="*/ 184307 w 592270"/>
              <a:gd name="connsiteY4" fmla="*/ 215671 h 497025"/>
              <a:gd name="connsiteX5" fmla="*/ 226510 w 592270"/>
              <a:gd name="connsiteY5" fmla="*/ 257874 h 497025"/>
              <a:gd name="connsiteX6" fmla="*/ 254645 w 592270"/>
              <a:gd name="connsiteY6" fmla="*/ 342280 h 497025"/>
              <a:gd name="connsiteX7" fmla="*/ 268713 w 592270"/>
              <a:gd name="connsiteY7" fmla="*/ 384483 h 497025"/>
              <a:gd name="connsiteX8" fmla="*/ 296848 w 592270"/>
              <a:gd name="connsiteY8" fmla="*/ 497025 h 497025"/>
              <a:gd name="connsiteX9" fmla="*/ 339051 w 592270"/>
              <a:gd name="connsiteY9" fmla="*/ 300077 h 497025"/>
              <a:gd name="connsiteX10" fmla="*/ 353119 w 592270"/>
              <a:gd name="connsiteY10" fmla="*/ 257874 h 497025"/>
              <a:gd name="connsiteX11" fmla="*/ 367187 w 592270"/>
              <a:gd name="connsiteY11" fmla="*/ 215671 h 497025"/>
              <a:gd name="connsiteX12" fmla="*/ 465661 w 592270"/>
              <a:gd name="connsiteY12" fmla="*/ 131265 h 497025"/>
              <a:gd name="connsiteX13" fmla="*/ 479728 w 592270"/>
              <a:gd name="connsiteY13" fmla="*/ 89061 h 497025"/>
              <a:gd name="connsiteX14" fmla="*/ 521931 w 592270"/>
              <a:gd name="connsiteY14" fmla="*/ 60926 h 497025"/>
              <a:gd name="connsiteX15" fmla="*/ 550067 w 592270"/>
              <a:gd name="connsiteY15" fmla="*/ 32791 h 497025"/>
              <a:gd name="connsiteX16" fmla="*/ 592270 w 592270"/>
              <a:gd name="connsiteY16" fmla="*/ 4655 h 497025"/>
              <a:gd name="connsiteX17" fmla="*/ 550067 w 592270"/>
              <a:gd name="connsiteY17" fmla="*/ 18723 h 497025"/>
              <a:gd name="connsiteX18" fmla="*/ 437525 w 592270"/>
              <a:gd name="connsiteY18" fmla="*/ 46858 h 497025"/>
              <a:gd name="connsiteX19" fmla="*/ 296848 w 592270"/>
              <a:gd name="connsiteY19" fmla="*/ 60926 h 497025"/>
              <a:gd name="connsiteX20" fmla="*/ 142104 w 592270"/>
              <a:gd name="connsiteY20" fmla="*/ 18723 h 497025"/>
              <a:gd name="connsiteX21" fmla="*/ 99901 w 592270"/>
              <a:gd name="connsiteY21" fmla="*/ 4655 h 497025"/>
              <a:gd name="connsiteX22" fmla="*/ 1427 w 592270"/>
              <a:gd name="connsiteY22" fmla="*/ 32791 h 497025"/>
              <a:gd name="connsiteX23" fmla="*/ 15495 w 592270"/>
              <a:gd name="connsiteY23" fmla="*/ 4655 h 49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2270" h="497025">
                <a:moveTo>
                  <a:pt x="15495" y="4655"/>
                </a:moveTo>
                <a:cubicBezTo>
                  <a:pt x="29563" y="9344"/>
                  <a:pt x="64602" y="39695"/>
                  <a:pt x="85833" y="60926"/>
                </a:cubicBezTo>
                <a:cubicBezTo>
                  <a:pt x="97788" y="72881"/>
                  <a:pt x="103406" y="89927"/>
                  <a:pt x="113968" y="103129"/>
                </a:cubicBezTo>
                <a:cubicBezTo>
                  <a:pt x="122254" y="113486"/>
                  <a:pt x="133818" y="120908"/>
                  <a:pt x="142104" y="131265"/>
                </a:cubicBezTo>
                <a:cubicBezTo>
                  <a:pt x="274917" y="297282"/>
                  <a:pt x="80297" y="59657"/>
                  <a:pt x="184307" y="215671"/>
                </a:cubicBezTo>
                <a:cubicBezTo>
                  <a:pt x="195343" y="232224"/>
                  <a:pt x="212442" y="243806"/>
                  <a:pt x="226510" y="257874"/>
                </a:cubicBezTo>
                <a:lnTo>
                  <a:pt x="254645" y="342280"/>
                </a:lnTo>
                <a:cubicBezTo>
                  <a:pt x="259334" y="356348"/>
                  <a:pt x="265117" y="370097"/>
                  <a:pt x="268713" y="384483"/>
                </a:cubicBezTo>
                <a:lnTo>
                  <a:pt x="296848" y="497025"/>
                </a:lnTo>
                <a:cubicBezTo>
                  <a:pt x="314594" y="355058"/>
                  <a:pt x="298961" y="420347"/>
                  <a:pt x="339051" y="300077"/>
                </a:cubicBezTo>
                <a:lnTo>
                  <a:pt x="353119" y="257874"/>
                </a:lnTo>
                <a:cubicBezTo>
                  <a:pt x="357808" y="243806"/>
                  <a:pt x="356702" y="226156"/>
                  <a:pt x="367187" y="215671"/>
                </a:cubicBezTo>
                <a:cubicBezTo>
                  <a:pt x="435413" y="147445"/>
                  <a:pt x="401387" y="174114"/>
                  <a:pt x="465661" y="131265"/>
                </a:cubicBezTo>
                <a:cubicBezTo>
                  <a:pt x="470350" y="117197"/>
                  <a:pt x="470465" y="100640"/>
                  <a:pt x="479728" y="89061"/>
                </a:cubicBezTo>
                <a:cubicBezTo>
                  <a:pt x="490290" y="75859"/>
                  <a:pt x="508729" y="71488"/>
                  <a:pt x="521931" y="60926"/>
                </a:cubicBezTo>
                <a:cubicBezTo>
                  <a:pt x="532288" y="52641"/>
                  <a:pt x="539710" y="41076"/>
                  <a:pt x="550067" y="32791"/>
                </a:cubicBezTo>
                <a:cubicBezTo>
                  <a:pt x="563269" y="22229"/>
                  <a:pt x="592270" y="21562"/>
                  <a:pt x="592270" y="4655"/>
                </a:cubicBezTo>
                <a:cubicBezTo>
                  <a:pt x="592270" y="-10174"/>
                  <a:pt x="564373" y="14821"/>
                  <a:pt x="550067" y="18723"/>
                </a:cubicBezTo>
                <a:cubicBezTo>
                  <a:pt x="512761" y="28897"/>
                  <a:pt x="476002" y="43010"/>
                  <a:pt x="437525" y="46858"/>
                </a:cubicBezTo>
                <a:lnTo>
                  <a:pt x="296848" y="60926"/>
                </a:lnTo>
                <a:cubicBezTo>
                  <a:pt x="197431" y="41042"/>
                  <a:pt x="249190" y="54418"/>
                  <a:pt x="142104" y="18723"/>
                </a:cubicBezTo>
                <a:lnTo>
                  <a:pt x="99901" y="4655"/>
                </a:lnTo>
                <a:cubicBezTo>
                  <a:pt x="92396" y="6531"/>
                  <a:pt x="13537" y="24718"/>
                  <a:pt x="1427" y="32791"/>
                </a:cubicBezTo>
                <a:cubicBezTo>
                  <a:pt x="-2474" y="35392"/>
                  <a:pt x="1427" y="-34"/>
                  <a:pt x="15495" y="4655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/>
          <p:cNvSpPr/>
          <p:nvPr/>
        </p:nvSpPr>
        <p:spPr>
          <a:xfrm>
            <a:off x="8911824" y="3992889"/>
            <a:ext cx="158032" cy="158410"/>
          </a:xfrm>
          <a:custGeom>
            <a:avLst/>
            <a:gdLst>
              <a:gd name="connsiteX0" fmla="*/ 11671 w 158032"/>
              <a:gd name="connsiteY0" fmla="*/ 154745 h 158410"/>
              <a:gd name="connsiteX1" fmla="*/ 152348 w 158032"/>
              <a:gd name="connsiteY1" fmla="*/ 140677 h 158410"/>
              <a:gd name="connsiteX2" fmla="*/ 138281 w 158032"/>
              <a:gd name="connsiteY2" fmla="*/ 84406 h 158410"/>
              <a:gd name="connsiteX3" fmla="*/ 96077 w 158032"/>
              <a:gd name="connsiteY3" fmla="*/ 0 h 158410"/>
              <a:gd name="connsiteX4" fmla="*/ 53874 w 158032"/>
              <a:gd name="connsiteY4" fmla="*/ 14068 h 158410"/>
              <a:gd name="connsiteX5" fmla="*/ 11671 w 158032"/>
              <a:gd name="connsiteY5" fmla="*/ 112542 h 158410"/>
              <a:gd name="connsiteX6" fmla="*/ 11671 w 158032"/>
              <a:gd name="connsiteY6" fmla="*/ 154745 h 15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032" h="158410">
                <a:moveTo>
                  <a:pt x="11671" y="154745"/>
                </a:moveTo>
                <a:cubicBezTo>
                  <a:pt x="35117" y="159434"/>
                  <a:pt x="111152" y="163564"/>
                  <a:pt x="152348" y="140677"/>
                </a:cubicBezTo>
                <a:cubicBezTo>
                  <a:pt x="169249" y="131287"/>
                  <a:pt x="143592" y="102996"/>
                  <a:pt x="138281" y="84406"/>
                </a:cubicBezTo>
                <a:cubicBezTo>
                  <a:pt x="123721" y="33445"/>
                  <a:pt x="126903" y="46239"/>
                  <a:pt x="96077" y="0"/>
                </a:cubicBezTo>
                <a:cubicBezTo>
                  <a:pt x="82009" y="4689"/>
                  <a:pt x="65453" y="4805"/>
                  <a:pt x="53874" y="14068"/>
                </a:cubicBezTo>
                <a:cubicBezTo>
                  <a:pt x="24514" y="37556"/>
                  <a:pt x="18977" y="79666"/>
                  <a:pt x="11671" y="112542"/>
                </a:cubicBezTo>
                <a:cubicBezTo>
                  <a:pt x="6484" y="135883"/>
                  <a:pt x="-11775" y="150056"/>
                  <a:pt x="11671" y="154745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D5C6-2752-4DC9-8E5A-AEC21048DE3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10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031" y="2507081"/>
            <a:ext cx="4670535" cy="435091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06438" y="1306752"/>
            <a:ext cx="5795888" cy="18158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coordinence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d’un atome au sein d’un réseau cristallin est le nombre de plus proches voisins que possède cet atome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16258" y="4682540"/>
            <a:ext cx="2757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Coordinence = 12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8423537" y="2855742"/>
            <a:ext cx="1058088" cy="829994"/>
          </a:xfrm>
          <a:custGeom>
            <a:avLst/>
            <a:gdLst>
              <a:gd name="connsiteX0" fmla="*/ 3011 w 1058088"/>
              <a:gd name="connsiteY0" fmla="*/ 267286 h 829994"/>
              <a:gd name="connsiteX1" fmla="*/ 73349 w 1058088"/>
              <a:gd name="connsiteY1" fmla="*/ 281354 h 829994"/>
              <a:gd name="connsiteX2" fmla="*/ 115553 w 1058088"/>
              <a:gd name="connsiteY2" fmla="*/ 309489 h 829994"/>
              <a:gd name="connsiteX3" fmla="*/ 171823 w 1058088"/>
              <a:gd name="connsiteY3" fmla="*/ 323557 h 829994"/>
              <a:gd name="connsiteX4" fmla="*/ 199959 w 1058088"/>
              <a:gd name="connsiteY4" fmla="*/ 351692 h 829994"/>
              <a:gd name="connsiteX5" fmla="*/ 284365 w 1058088"/>
              <a:gd name="connsiteY5" fmla="*/ 407963 h 829994"/>
              <a:gd name="connsiteX6" fmla="*/ 368771 w 1058088"/>
              <a:gd name="connsiteY6" fmla="*/ 492369 h 829994"/>
              <a:gd name="connsiteX7" fmla="*/ 410974 w 1058088"/>
              <a:gd name="connsiteY7" fmla="*/ 562708 h 829994"/>
              <a:gd name="connsiteX8" fmla="*/ 439109 w 1058088"/>
              <a:gd name="connsiteY8" fmla="*/ 604911 h 829994"/>
              <a:gd name="connsiteX9" fmla="*/ 509448 w 1058088"/>
              <a:gd name="connsiteY9" fmla="*/ 661181 h 829994"/>
              <a:gd name="connsiteX10" fmla="*/ 537583 w 1058088"/>
              <a:gd name="connsiteY10" fmla="*/ 745588 h 829994"/>
              <a:gd name="connsiteX11" fmla="*/ 551651 w 1058088"/>
              <a:gd name="connsiteY11" fmla="*/ 787791 h 829994"/>
              <a:gd name="connsiteX12" fmla="*/ 579786 w 1058088"/>
              <a:gd name="connsiteY12" fmla="*/ 829994 h 829994"/>
              <a:gd name="connsiteX13" fmla="*/ 621989 w 1058088"/>
              <a:gd name="connsiteY13" fmla="*/ 703385 h 829994"/>
              <a:gd name="connsiteX14" fmla="*/ 636057 w 1058088"/>
              <a:gd name="connsiteY14" fmla="*/ 661181 h 829994"/>
              <a:gd name="connsiteX15" fmla="*/ 664193 w 1058088"/>
              <a:gd name="connsiteY15" fmla="*/ 633046 h 829994"/>
              <a:gd name="connsiteX16" fmla="*/ 720463 w 1058088"/>
              <a:gd name="connsiteY16" fmla="*/ 548640 h 829994"/>
              <a:gd name="connsiteX17" fmla="*/ 818937 w 1058088"/>
              <a:gd name="connsiteY17" fmla="*/ 464234 h 829994"/>
              <a:gd name="connsiteX18" fmla="*/ 833005 w 1058088"/>
              <a:gd name="connsiteY18" fmla="*/ 422031 h 829994"/>
              <a:gd name="connsiteX19" fmla="*/ 889276 w 1058088"/>
              <a:gd name="connsiteY19" fmla="*/ 351692 h 829994"/>
              <a:gd name="connsiteX20" fmla="*/ 903343 w 1058088"/>
              <a:gd name="connsiteY20" fmla="*/ 309489 h 829994"/>
              <a:gd name="connsiteX21" fmla="*/ 1015885 w 1058088"/>
              <a:gd name="connsiteY21" fmla="*/ 253218 h 829994"/>
              <a:gd name="connsiteX22" fmla="*/ 1058088 w 1058088"/>
              <a:gd name="connsiteY22" fmla="*/ 239151 h 829994"/>
              <a:gd name="connsiteX23" fmla="*/ 1044020 w 1058088"/>
              <a:gd name="connsiteY23" fmla="*/ 196948 h 829994"/>
              <a:gd name="connsiteX24" fmla="*/ 931479 w 1058088"/>
              <a:gd name="connsiteY24" fmla="*/ 126609 h 829994"/>
              <a:gd name="connsiteX25" fmla="*/ 889276 w 1058088"/>
              <a:gd name="connsiteY25" fmla="*/ 98474 h 829994"/>
              <a:gd name="connsiteX26" fmla="*/ 847073 w 1058088"/>
              <a:gd name="connsiteY26" fmla="*/ 84406 h 829994"/>
              <a:gd name="connsiteX27" fmla="*/ 818937 w 1058088"/>
              <a:gd name="connsiteY27" fmla="*/ 56271 h 829994"/>
              <a:gd name="connsiteX28" fmla="*/ 748599 w 1058088"/>
              <a:gd name="connsiteY28" fmla="*/ 42203 h 829994"/>
              <a:gd name="connsiteX29" fmla="*/ 692328 w 1058088"/>
              <a:gd name="connsiteY29" fmla="*/ 28135 h 829994"/>
              <a:gd name="connsiteX30" fmla="*/ 607922 w 1058088"/>
              <a:gd name="connsiteY30" fmla="*/ 0 h 829994"/>
              <a:gd name="connsiteX31" fmla="*/ 467245 w 1058088"/>
              <a:gd name="connsiteY31" fmla="*/ 14068 h 829994"/>
              <a:gd name="connsiteX32" fmla="*/ 340636 w 1058088"/>
              <a:gd name="connsiteY32" fmla="*/ 70338 h 829994"/>
              <a:gd name="connsiteX33" fmla="*/ 298433 w 1058088"/>
              <a:gd name="connsiteY33" fmla="*/ 84406 h 829994"/>
              <a:gd name="connsiteX34" fmla="*/ 199959 w 1058088"/>
              <a:gd name="connsiteY34" fmla="*/ 126609 h 829994"/>
              <a:gd name="connsiteX35" fmla="*/ 171823 w 1058088"/>
              <a:gd name="connsiteY35" fmla="*/ 154745 h 829994"/>
              <a:gd name="connsiteX36" fmla="*/ 129620 w 1058088"/>
              <a:gd name="connsiteY36" fmla="*/ 168812 h 829994"/>
              <a:gd name="connsiteX37" fmla="*/ 31146 w 1058088"/>
              <a:gd name="connsiteY37" fmla="*/ 253218 h 829994"/>
              <a:gd name="connsiteX38" fmla="*/ 3011 w 1058088"/>
              <a:gd name="connsiteY38" fmla="*/ 267286 h 82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8088" h="829994">
                <a:moveTo>
                  <a:pt x="3011" y="267286"/>
                </a:moveTo>
                <a:cubicBezTo>
                  <a:pt x="10045" y="271975"/>
                  <a:pt x="50961" y="272959"/>
                  <a:pt x="73349" y="281354"/>
                </a:cubicBezTo>
                <a:cubicBezTo>
                  <a:pt x="89180" y="287291"/>
                  <a:pt x="100013" y="302829"/>
                  <a:pt x="115553" y="309489"/>
                </a:cubicBezTo>
                <a:cubicBezTo>
                  <a:pt x="133324" y="317105"/>
                  <a:pt x="153066" y="318868"/>
                  <a:pt x="171823" y="323557"/>
                </a:cubicBezTo>
                <a:cubicBezTo>
                  <a:pt x="181202" y="332935"/>
                  <a:pt x="189348" y="343734"/>
                  <a:pt x="199959" y="351692"/>
                </a:cubicBezTo>
                <a:cubicBezTo>
                  <a:pt x="227011" y="371981"/>
                  <a:pt x="260455" y="384053"/>
                  <a:pt x="284365" y="407963"/>
                </a:cubicBezTo>
                <a:lnTo>
                  <a:pt x="368771" y="492369"/>
                </a:lnTo>
                <a:cubicBezTo>
                  <a:pt x="393202" y="565660"/>
                  <a:pt x="366836" y="507535"/>
                  <a:pt x="410974" y="562708"/>
                </a:cubicBezTo>
                <a:cubicBezTo>
                  <a:pt x="421536" y="575910"/>
                  <a:pt x="428547" y="591709"/>
                  <a:pt x="439109" y="604911"/>
                </a:cubicBezTo>
                <a:cubicBezTo>
                  <a:pt x="462017" y="633545"/>
                  <a:pt x="478114" y="640292"/>
                  <a:pt x="509448" y="661181"/>
                </a:cubicBezTo>
                <a:lnTo>
                  <a:pt x="537583" y="745588"/>
                </a:lnTo>
                <a:cubicBezTo>
                  <a:pt x="542272" y="759656"/>
                  <a:pt x="543426" y="775453"/>
                  <a:pt x="551651" y="787791"/>
                </a:cubicBezTo>
                <a:lnTo>
                  <a:pt x="579786" y="829994"/>
                </a:lnTo>
                <a:lnTo>
                  <a:pt x="621989" y="703385"/>
                </a:lnTo>
                <a:cubicBezTo>
                  <a:pt x="626678" y="689317"/>
                  <a:pt x="625571" y="671666"/>
                  <a:pt x="636057" y="661181"/>
                </a:cubicBezTo>
                <a:cubicBezTo>
                  <a:pt x="645436" y="651803"/>
                  <a:pt x="656235" y="643657"/>
                  <a:pt x="664193" y="633046"/>
                </a:cubicBezTo>
                <a:cubicBezTo>
                  <a:pt x="684482" y="605995"/>
                  <a:pt x="696553" y="572550"/>
                  <a:pt x="720463" y="548640"/>
                </a:cubicBezTo>
                <a:cubicBezTo>
                  <a:pt x="788689" y="480414"/>
                  <a:pt x="754663" y="507083"/>
                  <a:pt x="818937" y="464234"/>
                </a:cubicBezTo>
                <a:cubicBezTo>
                  <a:pt x="823626" y="450166"/>
                  <a:pt x="826373" y="435294"/>
                  <a:pt x="833005" y="422031"/>
                </a:cubicBezTo>
                <a:cubicBezTo>
                  <a:pt x="850752" y="386538"/>
                  <a:pt x="863106" y="377862"/>
                  <a:pt x="889276" y="351692"/>
                </a:cubicBezTo>
                <a:cubicBezTo>
                  <a:pt x="893965" y="337624"/>
                  <a:pt x="895714" y="322204"/>
                  <a:pt x="903343" y="309489"/>
                </a:cubicBezTo>
                <a:cubicBezTo>
                  <a:pt x="927895" y="268569"/>
                  <a:pt x="973803" y="267245"/>
                  <a:pt x="1015885" y="253218"/>
                </a:cubicBezTo>
                <a:lnTo>
                  <a:pt x="1058088" y="239151"/>
                </a:lnTo>
                <a:cubicBezTo>
                  <a:pt x="1053399" y="225083"/>
                  <a:pt x="1052639" y="209015"/>
                  <a:pt x="1044020" y="196948"/>
                </a:cubicBezTo>
                <a:cubicBezTo>
                  <a:pt x="998405" y="133088"/>
                  <a:pt x="995752" y="142678"/>
                  <a:pt x="931479" y="126609"/>
                </a:cubicBezTo>
                <a:cubicBezTo>
                  <a:pt x="917411" y="117231"/>
                  <a:pt x="904398" y="106035"/>
                  <a:pt x="889276" y="98474"/>
                </a:cubicBezTo>
                <a:cubicBezTo>
                  <a:pt x="876013" y="91842"/>
                  <a:pt x="859789" y="92035"/>
                  <a:pt x="847073" y="84406"/>
                </a:cubicBezTo>
                <a:cubicBezTo>
                  <a:pt x="835700" y="77582"/>
                  <a:pt x="831128" y="61496"/>
                  <a:pt x="818937" y="56271"/>
                </a:cubicBezTo>
                <a:cubicBezTo>
                  <a:pt x="796960" y="46852"/>
                  <a:pt x="771940" y="47390"/>
                  <a:pt x="748599" y="42203"/>
                </a:cubicBezTo>
                <a:cubicBezTo>
                  <a:pt x="729725" y="38009"/>
                  <a:pt x="710847" y="33691"/>
                  <a:pt x="692328" y="28135"/>
                </a:cubicBezTo>
                <a:cubicBezTo>
                  <a:pt x="663922" y="19613"/>
                  <a:pt x="607922" y="0"/>
                  <a:pt x="607922" y="0"/>
                </a:cubicBezTo>
                <a:cubicBezTo>
                  <a:pt x="561030" y="4689"/>
                  <a:pt x="513564" y="5383"/>
                  <a:pt x="467245" y="14068"/>
                </a:cubicBezTo>
                <a:cubicBezTo>
                  <a:pt x="351108" y="35844"/>
                  <a:pt x="416461" y="32426"/>
                  <a:pt x="340636" y="70338"/>
                </a:cubicBezTo>
                <a:cubicBezTo>
                  <a:pt x="327373" y="76970"/>
                  <a:pt x="312501" y="79717"/>
                  <a:pt x="298433" y="84406"/>
                </a:cubicBezTo>
                <a:cubicBezTo>
                  <a:pt x="234895" y="147941"/>
                  <a:pt x="316643" y="76601"/>
                  <a:pt x="199959" y="126609"/>
                </a:cubicBezTo>
                <a:cubicBezTo>
                  <a:pt x="187768" y="131834"/>
                  <a:pt x="183196" y="147921"/>
                  <a:pt x="171823" y="154745"/>
                </a:cubicBezTo>
                <a:cubicBezTo>
                  <a:pt x="159108" y="162374"/>
                  <a:pt x="143688" y="164123"/>
                  <a:pt x="129620" y="168812"/>
                </a:cubicBezTo>
                <a:cubicBezTo>
                  <a:pt x="-5846" y="304278"/>
                  <a:pt x="138277" y="167512"/>
                  <a:pt x="31146" y="253218"/>
                </a:cubicBezTo>
                <a:cubicBezTo>
                  <a:pt x="-305" y="278379"/>
                  <a:pt x="-4023" y="262597"/>
                  <a:pt x="3011" y="267286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Forme libre 1"/>
          <p:cNvSpPr/>
          <p:nvPr/>
        </p:nvSpPr>
        <p:spPr>
          <a:xfrm>
            <a:off x="8935381" y="3967089"/>
            <a:ext cx="158032" cy="158410"/>
          </a:xfrm>
          <a:custGeom>
            <a:avLst/>
            <a:gdLst>
              <a:gd name="connsiteX0" fmla="*/ 11671 w 158032"/>
              <a:gd name="connsiteY0" fmla="*/ 154745 h 158410"/>
              <a:gd name="connsiteX1" fmla="*/ 152348 w 158032"/>
              <a:gd name="connsiteY1" fmla="*/ 140677 h 158410"/>
              <a:gd name="connsiteX2" fmla="*/ 138281 w 158032"/>
              <a:gd name="connsiteY2" fmla="*/ 84406 h 158410"/>
              <a:gd name="connsiteX3" fmla="*/ 96077 w 158032"/>
              <a:gd name="connsiteY3" fmla="*/ 0 h 158410"/>
              <a:gd name="connsiteX4" fmla="*/ 53874 w 158032"/>
              <a:gd name="connsiteY4" fmla="*/ 14068 h 158410"/>
              <a:gd name="connsiteX5" fmla="*/ 11671 w 158032"/>
              <a:gd name="connsiteY5" fmla="*/ 112542 h 158410"/>
              <a:gd name="connsiteX6" fmla="*/ 11671 w 158032"/>
              <a:gd name="connsiteY6" fmla="*/ 154745 h 15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032" h="158410">
                <a:moveTo>
                  <a:pt x="11671" y="154745"/>
                </a:moveTo>
                <a:cubicBezTo>
                  <a:pt x="35117" y="159434"/>
                  <a:pt x="111152" y="163564"/>
                  <a:pt x="152348" y="140677"/>
                </a:cubicBezTo>
                <a:cubicBezTo>
                  <a:pt x="169249" y="131287"/>
                  <a:pt x="143592" y="102996"/>
                  <a:pt x="138281" y="84406"/>
                </a:cubicBezTo>
                <a:cubicBezTo>
                  <a:pt x="123721" y="33445"/>
                  <a:pt x="126903" y="46239"/>
                  <a:pt x="96077" y="0"/>
                </a:cubicBezTo>
                <a:cubicBezTo>
                  <a:pt x="82009" y="4689"/>
                  <a:pt x="65453" y="4805"/>
                  <a:pt x="53874" y="14068"/>
                </a:cubicBezTo>
                <a:cubicBezTo>
                  <a:pt x="24514" y="37556"/>
                  <a:pt x="18977" y="79666"/>
                  <a:pt x="11671" y="112542"/>
                </a:cubicBezTo>
                <a:cubicBezTo>
                  <a:pt x="6484" y="135883"/>
                  <a:pt x="-11775" y="150056"/>
                  <a:pt x="11671" y="154745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113" y="331621"/>
            <a:ext cx="4670535" cy="4350919"/>
          </a:xfrm>
          <a:prstGeom prst="rect">
            <a:avLst/>
          </a:prstGeom>
        </p:spPr>
      </p:pic>
      <p:sp>
        <p:nvSpPr>
          <p:cNvPr id="10" name="Forme libre 9"/>
          <p:cNvSpPr/>
          <p:nvPr/>
        </p:nvSpPr>
        <p:spPr>
          <a:xfrm rot="21315618">
            <a:off x="8684582" y="3257823"/>
            <a:ext cx="592270" cy="497025"/>
          </a:xfrm>
          <a:custGeom>
            <a:avLst/>
            <a:gdLst>
              <a:gd name="connsiteX0" fmla="*/ 15495 w 592270"/>
              <a:gd name="connsiteY0" fmla="*/ 4655 h 497025"/>
              <a:gd name="connsiteX1" fmla="*/ 85833 w 592270"/>
              <a:gd name="connsiteY1" fmla="*/ 60926 h 497025"/>
              <a:gd name="connsiteX2" fmla="*/ 113968 w 592270"/>
              <a:gd name="connsiteY2" fmla="*/ 103129 h 497025"/>
              <a:gd name="connsiteX3" fmla="*/ 142104 w 592270"/>
              <a:gd name="connsiteY3" fmla="*/ 131265 h 497025"/>
              <a:gd name="connsiteX4" fmla="*/ 184307 w 592270"/>
              <a:gd name="connsiteY4" fmla="*/ 215671 h 497025"/>
              <a:gd name="connsiteX5" fmla="*/ 226510 w 592270"/>
              <a:gd name="connsiteY5" fmla="*/ 257874 h 497025"/>
              <a:gd name="connsiteX6" fmla="*/ 254645 w 592270"/>
              <a:gd name="connsiteY6" fmla="*/ 342280 h 497025"/>
              <a:gd name="connsiteX7" fmla="*/ 268713 w 592270"/>
              <a:gd name="connsiteY7" fmla="*/ 384483 h 497025"/>
              <a:gd name="connsiteX8" fmla="*/ 296848 w 592270"/>
              <a:gd name="connsiteY8" fmla="*/ 497025 h 497025"/>
              <a:gd name="connsiteX9" fmla="*/ 339051 w 592270"/>
              <a:gd name="connsiteY9" fmla="*/ 300077 h 497025"/>
              <a:gd name="connsiteX10" fmla="*/ 353119 w 592270"/>
              <a:gd name="connsiteY10" fmla="*/ 257874 h 497025"/>
              <a:gd name="connsiteX11" fmla="*/ 367187 w 592270"/>
              <a:gd name="connsiteY11" fmla="*/ 215671 h 497025"/>
              <a:gd name="connsiteX12" fmla="*/ 465661 w 592270"/>
              <a:gd name="connsiteY12" fmla="*/ 131265 h 497025"/>
              <a:gd name="connsiteX13" fmla="*/ 479728 w 592270"/>
              <a:gd name="connsiteY13" fmla="*/ 89061 h 497025"/>
              <a:gd name="connsiteX14" fmla="*/ 521931 w 592270"/>
              <a:gd name="connsiteY14" fmla="*/ 60926 h 497025"/>
              <a:gd name="connsiteX15" fmla="*/ 550067 w 592270"/>
              <a:gd name="connsiteY15" fmla="*/ 32791 h 497025"/>
              <a:gd name="connsiteX16" fmla="*/ 592270 w 592270"/>
              <a:gd name="connsiteY16" fmla="*/ 4655 h 497025"/>
              <a:gd name="connsiteX17" fmla="*/ 550067 w 592270"/>
              <a:gd name="connsiteY17" fmla="*/ 18723 h 497025"/>
              <a:gd name="connsiteX18" fmla="*/ 437525 w 592270"/>
              <a:gd name="connsiteY18" fmla="*/ 46858 h 497025"/>
              <a:gd name="connsiteX19" fmla="*/ 296848 w 592270"/>
              <a:gd name="connsiteY19" fmla="*/ 60926 h 497025"/>
              <a:gd name="connsiteX20" fmla="*/ 142104 w 592270"/>
              <a:gd name="connsiteY20" fmla="*/ 18723 h 497025"/>
              <a:gd name="connsiteX21" fmla="*/ 99901 w 592270"/>
              <a:gd name="connsiteY21" fmla="*/ 4655 h 497025"/>
              <a:gd name="connsiteX22" fmla="*/ 1427 w 592270"/>
              <a:gd name="connsiteY22" fmla="*/ 32791 h 497025"/>
              <a:gd name="connsiteX23" fmla="*/ 15495 w 592270"/>
              <a:gd name="connsiteY23" fmla="*/ 4655 h 49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2270" h="497025">
                <a:moveTo>
                  <a:pt x="15495" y="4655"/>
                </a:moveTo>
                <a:cubicBezTo>
                  <a:pt x="29563" y="9344"/>
                  <a:pt x="64602" y="39695"/>
                  <a:pt x="85833" y="60926"/>
                </a:cubicBezTo>
                <a:cubicBezTo>
                  <a:pt x="97788" y="72881"/>
                  <a:pt x="103406" y="89927"/>
                  <a:pt x="113968" y="103129"/>
                </a:cubicBezTo>
                <a:cubicBezTo>
                  <a:pt x="122254" y="113486"/>
                  <a:pt x="133818" y="120908"/>
                  <a:pt x="142104" y="131265"/>
                </a:cubicBezTo>
                <a:cubicBezTo>
                  <a:pt x="274917" y="297282"/>
                  <a:pt x="80297" y="59657"/>
                  <a:pt x="184307" y="215671"/>
                </a:cubicBezTo>
                <a:cubicBezTo>
                  <a:pt x="195343" y="232224"/>
                  <a:pt x="212442" y="243806"/>
                  <a:pt x="226510" y="257874"/>
                </a:cubicBezTo>
                <a:lnTo>
                  <a:pt x="254645" y="342280"/>
                </a:lnTo>
                <a:cubicBezTo>
                  <a:pt x="259334" y="356348"/>
                  <a:pt x="265117" y="370097"/>
                  <a:pt x="268713" y="384483"/>
                </a:cubicBezTo>
                <a:lnTo>
                  <a:pt x="296848" y="497025"/>
                </a:lnTo>
                <a:cubicBezTo>
                  <a:pt x="314594" y="355058"/>
                  <a:pt x="298961" y="420347"/>
                  <a:pt x="339051" y="300077"/>
                </a:cubicBezTo>
                <a:lnTo>
                  <a:pt x="353119" y="257874"/>
                </a:lnTo>
                <a:cubicBezTo>
                  <a:pt x="357808" y="243806"/>
                  <a:pt x="356702" y="226156"/>
                  <a:pt x="367187" y="215671"/>
                </a:cubicBezTo>
                <a:cubicBezTo>
                  <a:pt x="435413" y="147445"/>
                  <a:pt x="401387" y="174114"/>
                  <a:pt x="465661" y="131265"/>
                </a:cubicBezTo>
                <a:cubicBezTo>
                  <a:pt x="470350" y="117197"/>
                  <a:pt x="470465" y="100640"/>
                  <a:pt x="479728" y="89061"/>
                </a:cubicBezTo>
                <a:cubicBezTo>
                  <a:pt x="490290" y="75859"/>
                  <a:pt x="508729" y="71488"/>
                  <a:pt x="521931" y="60926"/>
                </a:cubicBezTo>
                <a:cubicBezTo>
                  <a:pt x="532288" y="52641"/>
                  <a:pt x="539710" y="41076"/>
                  <a:pt x="550067" y="32791"/>
                </a:cubicBezTo>
                <a:cubicBezTo>
                  <a:pt x="563269" y="22229"/>
                  <a:pt x="592270" y="21562"/>
                  <a:pt x="592270" y="4655"/>
                </a:cubicBezTo>
                <a:cubicBezTo>
                  <a:pt x="592270" y="-10174"/>
                  <a:pt x="564373" y="14821"/>
                  <a:pt x="550067" y="18723"/>
                </a:cubicBezTo>
                <a:cubicBezTo>
                  <a:pt x="512761" y="28897"/>
                  <a:pt x="476002" y="43010"/>
                  <a:pt x="437525" y="46858"/>
                </a:cubicBezTo>
                <a:lnTo>
                  <a:pt x="296848" y="60926"/>
                </a:lnTo>
                <a:cubicBezTo>
                  <a:pt x="197431" y="41042"/>
                  <a:pt x="249190" y="54418"/>
                  <a:pt x="142104" y="18723"/>
                </a:cubicBezTo>
                <a:lnTo>
                  <a:pt x="99901" y="4655"/>
                </a:lnTo>
                <a:cubicBezTo>
                  <a:pt x="92396" y="6531"/>
                  <a:pt x="13537" y="24718"/>
                  <a:pt x="1427" y="32791"/>
                </a:cubicBezTo>
                <a:cubicBezTo>
                  <a:pt x="-2474" y="35392"/>
                  <a:pt x="1427" y="-34"/>
                  <a:pt x="15495" y="4655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/>
          <p:cNvSpPr/>
          <p:nvPr/>
        </p:nvSpPr>
        <p:spPr>
          <a:xfrm>
            <a:off x="8911824" y="3992889"/>
            <a:ext cx="158032" cy="158410"/>
          </a:xfrm>
          <a:custGeom>
            <a:avLst/>
            <a:gdLst>
              <a:gd name="connsiteX0" fmla="*/ 11671 w 158032"/>
              <a:gd name="connsiteY0" fmla="*/ 154745 h 158410"/>
              <a:gd name="connsiteX1" fmla="*/ 152348 w 158032"/>
              <a:gd name="connsiteY1" fmla="*/ 140677 h 158410"/>
              <a:gd name="connsiteX2" fmla="*/ 138281 w 158032"/>
              <a:gd name="connsiteY2" fmla="*/ 84406 h 158410"/>
              <a:gd name="connsiteX3" fmla="*/ 96077 w 158032"/>
              <a:gd name="connsiteY3" fmla="*/ 0 h 158410"/>
              <a:gd name="connsiteX4" fmla="*/ 53874 w 158032"/>
              <a:gd name="connsiteY4" fmla="*/ 14068 h 158410"/>
              <a:gd name="connsiteX5" fmla="*/ 11671 w 158032"/>
              <a:gd name="connsiteY5" fmla="*/ 112542 h 158410"/>
              <a:gd name="connsiteX6" fmla="*/ 11671 w 158032"/>
              <a:gd name="connsiteY6" fmla="*/ 154745 h 15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032" h="158410">
                <a:moveTo>
                  <a:pt x="11671" y="154745"/>
                </a:moveTo>
                <a:cubicBezTo>
                  <a:pt x="35117" y="159434"/>
                  <a:pt x="111152" y="163564"/>
                  <a:pt x="152348" y="140677"/>
                </a:cubicBezTo>
                <a:cubicBezTo>
                  <a:pt x="169249" y="131287"/>
                  <a:pt x="143592" y="102996"/>
                  <a:pt x="138281" y="84406"/>
                </a:cubicBezTo>
                <a:cubicBezTo>
                  <a:pt x="123721" y="33445"/>
                  <a:pt x="126903" y="46239"/>
                  <a:pt x="96077" y="0"/>
                </a:cubicBezTo>
                <a:cubicBezTo>
                  <a:pt x="82009" y="4689"/>
                  <a:pt x="65453" y="4805"/>
                  <a:pt x="53874" y="14068"/>
                </a:cubicBezTo>
                <a:cubicBezTo>
                  <a:pt x="24514" y="37556"/>
                  <a:pt x="18977" y="79666"/>
                  <a:pt x="11671" y="112542"/>
                </a:cubicBezTo>
                <a:cubicBezTo>
                  <a:pt x="6484" y="135883"/>
                  <a:pt x="-11775" y="150056"/>
                  <a:pt x="11671" y="154745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D5C6-2752-4DC9-8E5A-AEC21048DE3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85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llipse 29"/>
          <p:cNvSpPr/>
          <p:nvPr/>
        </p:nvSpPr>
        <p:spPr>
          <a:xfrm>
            <a:off x="4101771" y="3532929"/>
            <a:ext cx="360000" cy="360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2" descr="Système réticulaire hexagonal — Wikipéd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t="60684" r="300" b="4045"/>
          <a:stretch/>
        </p:blipFill>
        <p:spPr bwMode="auto">
          <a:xfrm>
            <a:off x="1300198" y="2123778"/>
            <a:ext cx="4586514" cy="227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Système réticulaire hexagonal — Wikipéd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"/>
          <a:stretch/>
        </p:blipFill>
        <p:spPr bwMode="auto">
          <a:xfrm>
            <a:off x="1307985" y="172778"/>
            <a:ext cx="4586514" cy="645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llipse 32"/>
          <p:cNvSpPr/>
          <p:nvPr/>
        </p:nvSpPr>
        <p:spPr>
          <a:xfrm>
            <a:off x="5554062" y="5305970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4662982" y="4408942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2513022" y="4408942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5554062" y="1270096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4662982" y="373068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2513022" y="373068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2333022" y="3532929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0" name="Connecteur droit 39"/>
          <p:cNvCxnSpPr/>
          <p:nvPr/>
        </p:nvCxnSpPr>
        <p:spPr>
          <a:xfrm>
            <a:off x="3518492" y="1450096"/>
            <a:ext cx="0" cy="4074398"/>
          </a:xfrm>
          <a:prstGeom prst="line">
            <a:avLst/>
          </a:prstGeom>
          <a:noFill/>
          <a:ln w="76200" cap="flat" cmpd="sng" algn="ctr">
            <a:solidFill>
              <a:srgbClr val="C0C0C0"/>
            </a:solidFill>
            <a:prstDash val="solid"/>
            <a:miter lim="800000"/>
          </a:ln>
          <a:effectLst/>
        </p:spPr>
      </p:cxnSp>
      <p:sp>
        <p:nvSpPr>
          <p:cNvPr id="41" name="Ellipse 40"/>
          <p:cNvSpPr/>
          <p:nvPr/>
        </p:nvSpPr>
        <p:spPr>
          <a:xfrm>
            <a:off x="3338492" y="2632577"/>
            <a:ext cx="360000" cy="360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1122923" y="1270096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1122923" y="5305970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3338492" y="5305970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Ellipse 49"/>
          <p:cNvSpPr/>
          <p:nvPr/>
        </p:nvSpPr>
        <p:spPr>
          <a:xfrm>
            <a:off x="2320044" y="3537879"/>
            <a:ext cx="360000" cy="360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Ellipse 57"/>
          <p:cNvSpPr/>
          <p:nvPr/>
        </p:nvSpPr>
        <p:spPr>
          <a:xfrm>
            <a:off x="3338492" y="1270096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4184011" y="6084378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2072302" y="6084378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4184011" y="2048504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Ellipse 62"/>
          <p:cNvSpPr/>
          <p:nvPr/>
        </p:nvSpPr>
        <p:spPr>
          <a:xfrm>
            <a:off x="2072302" y="2048504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D5C6-2752-4DC9-8E5A-AEC21048DE3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71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llipse 29"/>
          <p:cNvSpPr/>
          <p:nvPr/>
        </p:nvSpPr>
        <p:spPr>
          <a:xfrm>
            <a:off x="4101771" y="3532929"/>
            <a:ext cx="360000" cy="360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2" descr="Système réticulaire hexagonal — Wikipéd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t="60684" r="300" b="4045"/>
          <a:stretch/>
        </p:blipFill>
        <p:spPr bwMode="auto">
          <a:xfrm>
            <a:off x="1300198" y="2123778"/>
            <a:ext cx="4586514" cy="227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Système réticulaire hexagonal — Wikipéd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"/>
          <a:stretch/>
        </p:blipFill>
        <p:spPr bwMode="auto">
          <a:xfrm>
            <a:off x="1307985" y="172778"/>
            <a:ext cx="4586514" cy="645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llipse 32"/>
          <p:cNvSpPr/>
          <p:nvPr/>
        </p:nvSpPr>
        <p:spPr>
          <a:xfrm>
            <a:off x="5554062" y="5305970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4662982" y="4408942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2513022" y="4408942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5554062" y="1270096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4662982" y="373068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2513022" y="373068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2333022" y="3532929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0" name="Connecteur droit 39"/>
          <p:cNvCxnSpPr/>
          <p:nvPr/>
        </p:nvCxnSpPr>
        <p:spPr>
          <a:xfrm>
            <a:off x="3518492" y="1450096"/>
            <a:ext cx="0" cy="4074398"/>
          </a:xfrm>
          <a:prstGeom prst="line">
            <a:avLst/>
          </a:prstGeom>
          <a:noFill/>
          <a:ln w="76200" cap="flat" cmpd="sng" algn="ctr">
            <a:solidFill>
              <a:srgbClr val="C0C0C0"/>
            </a:solidFill>
            <a:prstDash val="solid"/>
            <a:miter lim="800000"/>
          </a:ln>
          <a:effectLst/>
        </p:spPr>
      </p:cxnSp>
      <p:sp>
        <p:nvSpPr>
          <p:cNvPr id="41" name="Ellipse 40"/>
          <p:cNvSpPr/>
          <p:nvPr/>
        </p:nvSpPr>
        <p:spPr>
          <a:xfrm>
            <a:off x="3338492" y="2632577"/>
            <a:ext cx="360000" cy="360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363511" y="1412993"/>
            <a:ext cx="2150723" cy="4035874"/>
          </a:xfrm>
          <a:prstGeom prst="rect">
            <a:avLst/>
          </a:prstGeom>
          <a:solidFill>
            <a:srgbClr val="A5A5A5">
              <a:lumMod val="60000"/>
              <a:lumOff val="40000"/>
              <a:alpha val="50000"/>
            </a:srgbClr>
          </a:solidFill>
          <a:ln w="1016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Connecteur droit 42"/>
          <p:cNvCxnSpPr/>
          <p:nvPr/>
        </p:nvCxnSpPr>
        <p:spPr>
          <a:xfrm>
            <a:off x="1367936" y="1366359"/>
            <a:ext cx="822100" cy="905687"/>
          </a:xfrm>
          <a:prstGeom prst="line">
            <a:avLst/>
          </a:prstGeom>
          <a:noFill/>
          <a:ln w="1016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sp>
        <p:nvSpPr>
          <p:cNvPr id="44" name="Ellipse 43"/>
          <p:cNvSpPr/>
          <p:nvPr/>
        </p:nvSpPr>
        <p:spPr>
          <a:xfrm>
            <a:off x="1122923" y="1270096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" name="Connecteur droit 44"/>
          <p:cNvCxnSpPr/>
          <p:nvPr/>
        </p:nvCxnSpPr>
        <p:spPr>
          <a:xfrm>
            <a:off x="3551636" y="1401822"/>
            <a:ext cx="822100" cy="905687"/>
          </a:xfrm>
          <a:prstGeom prst="line">
            <a:avLst/>
          </a:prstGeom>
          <a:noFill/>
          <a:ln w="1016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46" name="Connecteur droit 45"/>
          <p:cNvCxnSpPr/>
          <p:nvPr/>
        </p:nvCxnSpPr>
        <p:spPr>
          <a:xfrm>
            <a:off x="1363512" y="5437696"/>
            <a:ext cx="822100" cy="905687"/>
          </a:xfrm>
          <a:prstGeom prst="line">
            <a:avLst/>
          </a:prstGeom>
          <a:noFill/>
          <a:ln w="1016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sp>
        <p:nvSpPr>
          <p:cNvPr id="47" name="Ellipse 46"/>
          <p:cNvSpPr/>
          <p:nvPr/>
        </p:nvSpPr>
        <p:spPr>
          <a:xfrm>
            <a:off x="1122923" y="5305970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8" name="Connecteur droit 47"/>
          <p:cNvCxnSpPr/>
          <p:nvPr/>
        </p:nvCxnSpPr>
        <p:spPr>
          <a:xfrm>
            <a:off x="3522749" y="5402233"/>
            <a:ext cx="822100" cy="905687"/>
          </a:xfrm>
          <a:prstGeom prst="line">
            <a:avLst/>
          </a:prstGeom>
          <a:noFill/>
          <a:ln w="1016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sp>
        <p:nvSpPr>
          <p:cNvPr id="49" name="Ellipse 48"/>
          <p:cNvSpPr/>
          <p:nvPr/>
        </p:nvSpPr>
        <p:spPr>
          <a:xfrm>
            <a:off x="3338492" y="5305970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Ellipse 49"/>
          <p:cNvSpPr/>
          <p:nvPr/>
        </p:nvSpPr>
        <p:spPr>
          <a:xfrm>
            <a:off x="2320044" y="3537879"/>
            <a:ext cx="360000" cy="360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1" name="Connecteur droit 50"/>
          <p:cNvCxnSpPr>
            <a:stCxn id="32" idx="1"/>
          </p:cNvCxnSpPr>
          <p:nvPr/>
        </p:nvCxnSpPr>
        <p:spPr>
          <a:xfrm>
            <a:off x="1307985" y="3402056"/>
            <a:ext cx="887113" cy="914940"/>
          </a:xfrm>
          <a:prstGeom prst="line">
            <a:avLst/>
          </a:prstGeom>
          <a:noFill/>
          <a:ln w="76200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52" name="Connecteur droit 51"/>
          <p:cNvCxnSpPr/>
          <p:nvPr/>
        </p:nvCxnSpPr>
        <p:spPr>
          <a:xfrm>
            <a:off x="3533523" y="3445035"/>
            <a:ext cx="822100" cy="905687"/>
          </a:xfrm>
          <a:prstGeom prst="line">
            <a:avLst/>
          </a:prstGeom>
          <a:noFill/>
          <a:ln w="76200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53" name="Connecteur droit 52"/>
          <p:cNvCxnSpPr/>
          <p:nvPr/>
        </p:nvCxnSpPr>
        <p:spPr>
          <a:xfrm>
            <a:off x="2201662" y="4294933"/>
            <a:ext cx="2178399" cy="0"/>
          </a:xfrm>
          <a:prstGeom prst="line">
            <a:avLst/>
          </a:prstGeom>
          <a:noFill/>
          <a:ln w="76200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54" name="Connecteur droit 53"/>
          <p:cNvCxnSpPr/>
          <p:nvPr/>
        </p:nvCxnSpPr>
        <p:spPr>
          <a:xfrm>
            <a:off x="1350534" y="3421366"/>
            <a:ext cx="2178399" cy="0"/>
          </a:xfrm>
          <a:prstGeom prst="line">
            <a:avLst/>
          </a:prstGeom>
          <a:noFill/>
          <a:ln w="76200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55" name="Connecteur droit 54"/>
          <p:cNvCxnSpPr/>
          <p:nvPr/>
        </p:nvCxnSpPr>
        <p:spPr>
          <a:xfrm flipV="1">
            <a:off x="2290766" y="3606522"/>
            <a:ext cx="1138911" cy="651129"/>
          </a:xfrm>
          <a:prstGeom prst="line">
            <a:avLst/>
          </a:prstGeom>
          <a:noFill/>
          <a:ln w="76200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sp>
        <p:nvSpPr>
          <p:cNvPr id="56" name="Triangle rectangle 55"/>
          <p:cNvSpPr/>
          <p:nvPr/>
        </p:nvSpPr>
        <p:spPr>
          <a:xfrm>
            <a:off x="3541911" y="1412993"/>
            <a:ext cx="745960" cy="830961"/>
          </a:xfrm>
          <a:prstGeom prst="rtTriangle">
            <a:avLst/>
          </a:prstGeom>
          <a:solidFill>
            <a:srgbClr val="A5A5A5">
              <a:lumMod val="60000"/>
              <a:lumOff val="40000"/>
              <a:alpha val="5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riangle rectangle 56"/>
          <p:cNvSpPr/>
          <p:nvPr/>
        </p:nvSpPr>
        <p:spPr>
          <a:xfrm rot="10800000">
            <a:off x="1477751" y="5473199"/>
            <a:ext cx="652049" cy="701961"/>
          </a:xfrm>
          <a:prstGeom prst="rtTriangle">
            <a:avLst/>
          </a:prstGeom>
          <a:solidFill>
            <a:srgbClr val="A5A5A5">
              <a:lumMod val="60000"/>
              <a:lumOff val="40000"/>
              <a:alpha val="5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Ellipse 57"/>
          <p:cNvSpPr/>
          <p:nvPr/>
        </p:nvSpPr>
        <p:spPr>
          <a:xfrm>
            <a:off x="3338492" y="1270096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170443" y="2265305"/>
            <a:ext cx="2259486" cy="4035874"/>
          </a:xfrm>
          <a:prstGeom prst="rect">
            <a:avLst/>
          </a:prstGeom>
          <a:solidFill>
            <a:srgbClr val="A5A5A5">
              <a:lumMod val="60000"/>
              <a:lumOff val="40000"/>
              <a:alpha val="50000"/>
            </a:srgbClr>
          </a:solidFill>
          <a:ln w="1016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4184011" y="6084378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2072302" y="6084378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4184011" y="2048504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Ellipse 62"/>
          <p:cNvSpPr/>
          <p:nvPr/>
        </p:nvSpPr>
        <p:spPr>
          <a:xfrm>
            <a:off x="2072302" y="2048504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D5C6-2752-4DC9-8E5A-AEC21048DE3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63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llipse 29"/>
          <p:cNvSpPr/>
          <p:nvPr/>
        </p:nvSpPr>
        <p:spPr>
          <a:xfrm>
            <a:off x="4101771" y="3532929"/>
            <a:ext cx="360000" cy="360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2" descr="Système réticulaire hexagonal — Wikipéd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t="60684" r="300" b="4045"/>
          <a:stretch/>
        </p:blipFill>
        <p:spPr bwMode="auto">
          <a:xfrm>
            <a:off x="1300198" y="2123778"/>
            <a:ext cx="4586514" cy="227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Système réticulaire hexagonal — Wikipéd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"/>
          <a:stretch/>
        </p:blipFill>
        <p:spPr bwMode="auto">
          <a:xfrm>
            <a:off x="1307985" y="172778"/>
            <a:ext cx="4586514" cy="645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llipse 32"/>
          <p:cNvSpPr/>
          <p:nvPr/>
        </p:nvSpPr>
        <p:spPr>
          <a:xfrm>
            <a:off x="5554062" y="5305970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4662982" y="4408942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2513022" y="4408942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5554062" y="1270096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4662982" y="373068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2513022" y="373068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2333022" y="3532929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0" name="Connecteur droit 39"/>
          <p:cNvCxnSpPr/>
          <p:nvPr/>
        </p:nvCxnSpPr>
        <p:spPr>
          <a:xfrm>
            <a:off x="3518492" y="1450096"/>
            <a:ext cx="0" cy="4074398"/>
          </a:xfrm>
          <a:prstGeom prst="line">
            <a:avLst/>
          </a:prstGeom>
          <a:noFill/>
          <a:ln w="76200" cap="flat" cmpd="sng" algn="ctr">
            <a:solidFill>
              <a:srgbClr val="C0C0C0"/>
            </a:solidFill>
            <a:prstDash val="solid"/>
            <a:miter lim="800000"/>
          </a:ln>
          <a:effectLst/>
        </p:spPr>
      </p:cxnSp>
      <p:sp>
        <p:nvSpPr>
          <p:cNvPr id="41" name="Ellipse 40"/>
          <p:cNvSpPr/>
          <p:nvPr/>
        </p:nvSpPr>
        <p:spPr>
          <a:xfrm>
            <a:off x="3338492" y="2632577"/>
            <a:ext cx="360000" cy="360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363511" y="1412993"/>
            <a:ext cx="2150723" cy="4035874"/>
          </a:xfrm>
          <a:prstGeom prst="rect">
            <a:avLst/>
          </a:prstGeom>
          <a:solidFill>
            <a:srgbClr val="A5A5A5">
              <a:lumMod val="60000"/>
              <a:lumOff val="40000"/>
              <a:alpha val="50000"/>
            </a:srgbClr>
          </a:solidFill>
          <a:ln w="1016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Connecteur droit 42"/>
          <p:cNvCxnSpPr/>
          <p:nvPr/>
        </p:nvCxnSpPr>
        <p:spPr>
          <a:xfrm>
            <a:off x="1367936" y="1366359"/>
            <a:ext cx="822100" cy="905687"/>
          </a:xfrm>
          <a:prstGeom prst="line">
            <a:avLst/>
          </a:prstGeom>
          <a:noFill/>
          <a:ln w="1016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sp>
        <p:nvSpPr>
          <p:cNvPr id="44" name="Ellipse 43"/>
          <p:cNvSpPr/>
          <p:nvPr/>
        </p:nvSpPr>
        <p:spPr>
          <a:xfrm>
            <a:off x="1122923" y="1270096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" name="Connecteur droit 44"/>
          <p:cNvCxnSpPr/>
          <p:nvPr/>
        </p:nvCxnSpPr>
        <p:spPr>
          <a:xfrm>
            <a:off x="3551636" y="1401822"/>
            <a:ext cx="822100" cy="905687"/>
          </a:xfrm>
          <a:prstGeom prst="line">
            <a:avLst/>
          </a:prstGeom>
          <a:noFill/>
          <a:ln w="1016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46" name="Connecteur droit 45"/>
          <p:cNvCxnSpPr/>
          <p:nvPr/>
        </p:nvCxnSpPr>
        <p:spPr>
          <a:xfrm>
            <a:off x="1363512" y="5437696"/>
            <a:ext cx="822100" cy="905687"/>
          </a:xfrm>
          <a:prstGeom prst="line">
            <a:avLst/>
          </a:prstGeom>
          <a:noFill/>
          <a:ln w="1016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sp>
        <p:nvSpPr>
          <p:cNvPr id="47" name="Ellipse 46"/>
          <p:cNvSpPr/>
          <p:nvPr/>
        </p:nvSpPr>
        <p:spPr>
          <a:xfrm>
            <a:off x="1122923" y="5305970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8" name="Connecteur droit 47"/>
          <p:cNvCxnSpPr/>
          <p:nvPr/>
        </p:nvCxnSpPr>
        <p:spPr>
          <a:xfrm>
            <a:off x="3522749" y="5402233"/>
            <a:ext cx="822100" cy="905687"/>
          </a:xfrm>
          <a:prstGeom prst="line">
            <a:avLst/>
          </a:prstGeom>
          <a:noFill/>
          <a:ln w="1016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sp>
        <p:nvSpPr>
          <p:cNvPr id="49" name="Ellipse 48"/>
          <p:cNvSpPr/>
          <p:nvPr/>
        </p:nvSpPr>
        <p:spPr>
          <a:xfrm>
            <a:off x="3338492" y="5305970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Ellipse 49"/>
          <p:cNvSpPr/>
          <p:nvPr/>
        </p:nvSpPr>
        <p:spPr>
          <a:xfrm>
            <a:off x="2320044" y="3537879"/>
            <a:ext cx="360000" cy="360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1" name="Connecteur droit 50"/>
          <p:cNvCxnSpPr>
            <a:stCxn id="32" idx="1"/>
          </p:cNvCxnSpPr>
          <p:nvPr/>
        </p:nvCxnSpPr>
        <p:spPr>
          <a:xfrm>
            <a:off x="1307985" y="3402056"/>
            <a:ext cx="887113" cy="914940"/>
          </a:xfrm>
          <a:prstGeom prst="line">
            <a:avLst/>
          </a:prstGeom>
          <a:noFill/>
          <a:ln w="76200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52" name="Connecteur droit 51"/>
          <p:cNvCxnSpPr/>
          <p:nvPr/>
        </p:nvCxnSpPr>
        <p:spPr>
          <a:xfrm>
            <a:off x="3533523" y="3445035"/>
            <a:ext cx="822100" cy="905687"/>
          </a:xfrm>
          <a:prstGeom prst="line">
            <a:avLst/>
          </a:prstGeom>
          <a:noFill/>
          <a:ln w="76200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53" name="Connecteur droit 52"/>
          <p:cNvCxnSpPr/>
          <p:nvPr/>
        </p:nvCxnSpPr>
        <p:spPr>
          <a:xfrm>
            <a:off x="2201662" y="4294933"/>
            <a:ext cx="2178399" cy="0"/>
          </a:xfrm>
          <a:prstGeom prst="line">
            <a:avLst/>
          </a:prstGeom>
          <a:noFill/>
          <a:ln w="76200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54" name="Connecteur droit 53"/>
          <p:cNvCxnSpPr/>
          <p:nvPr/>
        </p:nvCxnSpPr>
        <p:spPr>
          <a:xfrm>
            <a:off x="1350534" y="3421366"/>
            <a:ext cx="2178399" cy="0"/>
          </a:xfrm>
          <a:prstGeom prst="line">
            <a:avLst/>
          </a:prstGeom>
          <a:noFill/>
          <a:ln w="76200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55" name="Connecteur droit 54"/>
          <p:cNvCxnSpPr/>
          <p:nvPr/>
        </p:nvCxnSpPr>
        <p:spPr>
          <a:xfrm flipV="1">
            <a:off x="2290766" y="3606522"/>
            <a:ext cx="1138911" cy="651129"/>
          </a:xfrm>
          <a:prstGeom prst="line">
            <a:avLst/>
          </a:prstGeom>
          <a:noFill/>
          <a:ln w="76200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sp>
        <p:nvSpPr>
          <p:cNvPr id="56" name="Triangle rectangle 55"/>
          <p:cNvSpPr/>
          <p:nvPr/>
        </p:nvSpPr>
        <p:spPr>
          <a:xfrm>
            <a:off x="3541911" y="1412993"/>
            <a:ext cx="745960" cy="830961"/>
          </a:xfrm>
          <a:prstGeom prst="rtTriangle">
            <a:avLst/>
          </a:prstGeom>
          <a:solidFill>
            <a:srgbClr val="A5A5A5">
              <a:lumMod val="60000"/>
              <a:lumOff val="40000"/>
              <a:alpha val="5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riangle rectangle 56"/>
          <p:cNvSpPr/>
          <p:nvPr/>
        </p:nvSpPr>
        <p:spPr>
          <a:xfrm rot="10800000">
            <a:off x="1477751" y="5473199"/>
            <a:ext cx="652049" cy="701961"/>
          </a:xfrm>
          <a:prstGeom prst="rtTriangle">
            <a:avLst/>
          </a:prstGeom>
          <a:solidFill>
            <a:srgbClr val="A5A5A5">
              <a:lumMod val="60000"/>
              <a:lumOff val="40000"/>
              <a:alpha val="5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Ellipse 57"/>
          <p:cNvSpPr/>
          <p:nvPr/>
        </p:nvSpPr>
        <p:spPr>
          <a:xfrm>
            <a:off x="3338492" y="1270096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170443" y="2265305"/>
            <a:ext cx="2259486" cy="4035874"/>
          </a:xfrm>
          <a:prstGeom prst="rect">
            <a:avLst/>
          </a:prstGeom>
          <a:solidFill>
            <a:srgbClr val="A5A5A5">
              <a:lumMod val="60000"/>
              <a:lumOff val="40000"/>
              <a:alpha val="50000"/>
            </a:srgbClr>
          </a:solidFill>
          <a:ln w="1016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4184011" y="6084378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2072302" y="6084378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4184011" y="2048504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Ellipse 62"/>
          <p:cNvSpPr/>
          <p:nvPr/>
        </p:nvSpPr>
        <p:spPr>
          <a:xfrm>
            <a:off x="2072302" y="2048504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9034622" y="1412868"/>
            <a:ext cx="2111709" cy="4035874"/>
          </a:xfrm>
          <a:prstGeom prst="rect">
            <a:avLst/>
          </a:prstGeom>
          <a:solidFill>
            <a:srgbClr val="A5A5A5">
              <a:lumMod val="60000"/>
              <a:lumOff val="40000"/>
              <a:alpha val="50000"/>
            </a:srgbClr>
          </a:solidFill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8184845" y="553815"/>
            <a:ext cx="2111709" cy="4035874"/>
          </a:xfrm>
          <a:prstGeom prst="rect">
            <a:avLst/>
          </a:prstGeom>
          <a:solidFill>
            <a:srgbClr val="A5A5A5">
              <a:lumMod val="60000"/>
              <a:lumOff val="40000"/>
              <a:alpha val="50000"/>
            </a:srgbClr>
          </a:solidFill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6" name="Connecteur droit 65"/>
          <p:cNvCxnSpPr/>
          <p:nvPr/>
        </p:nvCxnSpPr>
        <p:spPr>
          <a:xfrm>
            <a:off x="8150256" y="507181"/>
            <a:ext cx="822100" cy="905687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sp>
        <p:nvSpPr>
          <p:cNvPr id="67" name="Ellipse 66"/>
          <p:cNvSpPr/>
          <p:nvPr/>
        </p:nvSpPr>
        <p:spPr>
          <a:xfrm>
            <a:off x="7979741" y="410918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8" name="Connecteur droit 67"/>
          <p:cNvCxnSpPr/>
          <p:nvPr/>
        </p:nvCxnSpPr>
        <p:spPr>
          <a:xfrm>
            <a:off x="10333410" y="542644"/>
            <a:ext cx="822100" cy="905687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69" name="Connecteur droit 68"/>
          <p:cNvCxnSpPr/>
          <p:nvPr/>
        </p:nvCxnSpPr>
        <p:spPr>
          <a:xfrm>
            <a:off x="8145832" y="4578518"/>
            <a:ext cx="822100" cy="905687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70" name="Connecteur droit 69"/>
          <p:cNvCxnSpPr/>
          <p:nvPr/>
        </p:nvCxnSpPr>
        <p:spPr>
          <a:xfrm>
            <a:off x="10305069" y="4543055"/>
            <a:ext cx="822100" cy="905687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71" name="Ellipse 70"/>
          <p:cNvSpPr/>
          <p:nvPr/>
        </p:nvSpPr>
        <p:spPr>
          <a:xfrm>
            <a:off x="10120812" y="4446792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Triangle rectangle 71"/>
          <p:cNvSpPr/>
          <p:nvPr/>
        </p:nvSpPr>
        <p:spPr>
          <a:xfrm rot="10800000">
            <a:off x="8172853" y="4611022"/>
            <a:ext cx="880156" cy="984091"/>
          </a:xfrm>
          <a:prstGeom prst="rtTriangle">
            <a:avLst/>
          </a:prstGeom>
          <a:solidFill>
            <a:srgbClr val="A5A5A5">
              <a:lumMod val="60000"/>
              <a:lumOff val="40000"/>
              <a:alpha val="50000"/>
            </a:srgb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riangle rectangle 72"/>
          <p:cNvSpPr/>
          <p:nvPr/>
        </p:nvSpPr>
        <p:spPr>
          <a:xfrm>
            <a:off x="10305069" y="515390"/>
            <a:ext cx="793954" cy="886114"/>
          </a:xfrm>
          <a:prstGeom prst="rtTriangle">
            <a:avLst/>
          </a:prstGeom>
          <a:solidFill>
            <a:srgbClr val="A5A5A5">
              <a:lumMod val="60000"/>
              <a:lumOff val="40000"/>
              <a:alpha val="50000"/>
            </a:srgb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Ellipse 73"/>
          <p:cNvSpPr/>
          <p:nvPr/>
        </p:nvSpPr>
        <p:spPr>
          <a:xfrm>
            <a:off x="10120812" y="410918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Connecteur droit 74"/>
          <p:cNvCxnSpPr>
            <a:stCxn id="65" idx="1"/>
          </p:cNvCxnSpPr>
          <p:nvPr/>
        </p:nvCxnSpPr>
        <p:spPr>
          <a:xfrm>
            <a:off x="8184845" y="2571752"/>
            <a:ext cx="838953" cy="847631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76" name="Connecteur droit 75"/>
          <p:cNvCxnSpPr>
            <a:endCxn id="64" idx="3"/>
          </p:cNvCxnSpPr>
          <p:nvPr/>
        </p:nvCxnSpPr>
        <p:spPr>
          <a:xfrm>
            <a:off x="10328821" y="2580907"/>
            <a:ext cx="817510" cy="849898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77" name="Connecteur droit 76"/>
          <p:cNvCxnSpPr/>
          <p:nvPr/>
        </p:nvCxnSpPr>
        <p:spPr>
          <a:xfrm>
            <a:off x="8996960" y="3430805"/>
            <a:ext cx="2178399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78" name="Connecteur droit 77"/>
          <p:cNvCxnSpPr/>
          <p:nvPr/>
        </p:nvCxnSpPr>
        <p:spPr>
          <a:xfrm>
            <a:off x="8145832" y="2557238"/>
            <a:ext cx="2178399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79" name="Connecteur droit 78"/>
          <p:cNvCxnSpPr>
            <a:endCxn id="74" idx="3"/>
          </p:cNvCxnSpPr>
          <p:nvPr/>
        </p:nvCxnSpPr>
        <p:spPr>
          <a:xfrm flipV="1">
            <a:off x="9034622" y="718197"/>
            <a:ext cx="1138911" cy="651129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80" name="Connecteur droit 79"/>
          <p:cNvCxnSpPr>
            <a:endCxn id="65" idx="3"/>
          </p:cNvCxnSpPr>
          <p:nvPr/>
        </p:nvCxnSpPr>
        <p:spPr>
          <a:xfrm flipV="1">
            <a:off x="9086064" y="2571752"/>
            <a:ext cx="1210490" cy="821772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81" name="Connecteur droit 80"/>
          <p:cNvCxnSpPr/>
          <p:nvPr/>
        </p:nvCxnSpPr>
        <p:spPr>
          <a:xfrm flipV="1">
            <a:off x="9086063" y="4754071"/>
            <a:ext cx="1087470" cy="621927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sp>
        <p:nvSpPr>
          <p:cNvPr id="82" name="Ellipse 81"/>
          <p:cNvSpPr/>
          <p:nvPr/>
        </p:nvSpPr>
        <p:spPr>
          <a:xfrm>
            <a:off x="8854622" y="1189326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Ellipse 82"/>
          <p:cNvSpPr/>
          <p:nvPr/>
        </p:nvSpPr>
        <p:spPr>
          <a:xfrm>
            <a:off x="8854622" y="5225200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Ellipse 83"/>
          <p:cNvSpPr/>
          <p:nvPr/>
        </p:nvSpPr>
        <p:spPr>
          <a:xfrm>
            <a:off x="10966331" y="5225200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Ellipse 84"/>
          <p:cNvSpPr/>
          <p:nvPr/>
        </p:nvSpPr>
        <p:spPr>
          <a:xfrm>
            <a:off x="10966331" y="1189326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Ellipse 85"/>
          <p:cNvSpPr/>
          <p:nvPr/>
        </p:nvSpPr>
        <p:spPr>
          <a:xfrm>
            <a:off x="9115342" y="2673751"/>
            <a:ext cx="360000" cy="360000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Ellipse 86"/>
          <p:cNvSpPr/>
          <p:nvPr/>
        </p:nvSpPr>
        <p:spPr>
          <a:xfrm>
            <a:off x="7981620" y="4416946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8" name="Connecteur droit avec flèche 87"/>
          <p:cNvCxnSpPr/>
          <p:nvPr/>
        </p:nvCxnSpPr>
        <p:spPr>
          <a:xfrm>
            <a:off x="7834389" y="567442"/>
            <a:ext cx="0" cy="3863131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/>
          <p:nvPr/>
        </p:nvCxnSpPr>
        <p:spPr>
          <a:xfrm>
            <a:off x="7820321" y="4938518"/>
            <a:ext cx="736013" cy="810306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ZoneTexte 89"/>
          <p:cNvSpPr txBox="1"/>
          <p:nvPr/>
        </p:nvSpPr>
        <p:spPr>
          <a:xfrm>
            <a:off x="7527018" y="5282056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7405949" y="2034018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2" name="Connecteur droit avec flèche 91"/>
          <p:cNvCxnSpPr/>
          <p:nvPr/>
        </p:nvCxnSpPr>
        <p:spPr>
          <a:xfrm>
            <a:off x="9115342" y="5838090"/>
            <a:ext cx="1983681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ZoneTexte 92"/>
          <p:cNvSpPr txBox="1"/>
          <p:nvPr/>
        </p:nvSpPr>
        <p:spPr>
          <a:xfrm>
            <a:off x="9887382" y="5857319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D5C6-2752-4DC9-8E5A-AEC21048DE3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21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34622" y="1412868"/>
            <a:ext cx="2111709" cy="4035874"/>
          </a:xfrm>
          <a:prstGeom prst="rect">
            <a:avLst/>
          </a:prstGeom>
          <a:solidFill>
            <a:srgbClr val="A5A5A5">
              <a:lumMod val="60000"/>
              <a:lumOff val="40000"/>
              <a:alpha val="50000"/>
            </a:srgbClr>
          </a:solidFill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84845" y="553815"/>
            <a:ext cx="2111709" cy="4035874"/>
          </a:xfrm>
          <a:prstGeom prst="rect">
            <a:avLst/>
          </a:prstGeom>
          <a:solidFill>
            <a:srgbClr val="A5A5A5">
              <a:lumMod val="60000"/>
              <a:lumOff val="40000"/>
              <a:alpha val="50000"/>
            </a:srgbClr>
          </a:solidFill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8150256" y="507181"/>
            <a:ext cx="822100" cy="905687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sp>
        <p:nvSpPr>
          <p:cNvPr id="5" name="Ellipse 4"/>
          <p:cNvSpPr/>
          <p:nvPr/>
        </p:nvSpPr>
        <p:spPr>
          <a:xfrm>
            <a:off x="7979741" y="410918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333410" y="542644"/>
            <a:ext cx="822100" cy="905687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7" name="Connecteur droit 6"/>
          <p:cNvCxnSpPr/>
          <p:nvPr/>
        </p:nvCxnSpPr>
        <p:spPr>
          <a:xfrm>
            <a:off x="8145832" y="4578518"/>
            <a:ext cx="822100" cy="905687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8" name="Connecteur droit 7"/>
          <p:cNvCxnSpPr/>
          <p:nvPr/>
        </p:nvCxnSpPr>
        <p:spPr>
          <a:xfrm>
            <a:off x="10305069" y="4543055"/>
            <a:ext cx="822100" cy="905687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9" name="Ellipse 8"/>
          <p:cNvSpPr/>
          <p:nvPr/>
        </p:nvSpPr>
        <p:spPr>
          <a:xfrm>
            <a:off x="10120812" y="4446792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riangle rectangle 9"/>
          <p:cNvSpPr/>
          <p:nvPr/>
        </p:nvSpPr>
        <p:spPr>
          <a:xfrm rot="10800000">
            <a:off x="8172853" y="4611022"/>
            <a:ext cx="880156" cy="984091"/>
          </a:xfrm>
          <a:prstGeom prst="rtTriangle">
            <a:avLst/>
          </a:prstGeom>
          <a:solidFill>
            <a:srgbClr val="A5A5A5">
              <a:lumMod val="60000"/>
              <a:lumOff val="40000"/>
              <a:alpha val="50000"/>
            </a:srgb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riangle rectangle 10"/>
          <p:cNvSpPr/>
          <p:nvPr/>
        </p:nvSpPr>
        <p:spPr>
          <a:xfrm>
            <a:off x="10305069" y="515390"/>
            <a:ext cx="793954" cy="886114"/>
          </a:xfrm>
          <a:prstGeom prst="rtTriangle">
            <a:avLst/>
          </a:prstGeom>
          <a:solidFill>
            <a:srgbClr val="A5A5A5">
              <a:lumMod val="60000"/>
              <a:lumOff val="40000"/>
              <a:alpha val="50000"/>
            </a:srgb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0120812" y="410918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Connecteur droit 12"/>
          <p:cNvCxnSpPr>
            <a:stCxn id="3" idx="1"/>
          </p:cNvCxnSpPr>
          <p:nvPr/>
        </p:nvCxnSpPr>
        <p:spPr>
          <a:xfrm>
            <a:off x="8184845" y="2571752"/>
            <a:ext cx="838953" cy="847631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14" name="Connecteur droit 13"/>
          <p:cNvCxnSpPr>
            <a:endCxn id="2" idx="3"/>
          </p:cNvCxnSpPr>
          <p:nvPr/>
        </p:nvCxnSpPr>
        <p:spPr>
          <a:xfrm>
            <a:off x="10328821" y="2580907"/>
            <a:ext cx="817510" cy="849898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15" name="Connecteur droit 14"/>
          <p:cNvCxnSpPr/>
          <p:nvPr/>
        </p:nvCxnSpPr>
        <p:spPr>
          <a:xfrm>
            <a:off x="8996960" y="3430805"/>
            <a:ext cx="2178399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16" name="Connecteur droit 15"/>
          <p:cNvCxnSpPr/>
          <p:nvPr/>
        </p:nvCxnSpPr>
        <p:spPr>
          <a:xfrm>
            <a:off x="8145832" y="2557238"/>
            <a:ext cx="2178399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17" name="Connecteur droit 16"/>
          <p:cNvCxnSpPr>
            <a:endCxn id="12" idx="3"/>
          </p:cNvCxnSpPr>
          <p:nvPr/>
        </p:nvCxnSpPr>
        <p:spPr>
          <a:xfrm flipV="1">
            <a:off x="9034622" y="718197"/>
            <a:ext cx="1138911" cy="651129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18" name="Connecteur droit 17"/>
          <p:cNvCxnSpPr>
            <a:endCxn id="3" idx="3"/>
          </p:cNvCxnSpPr>
          <p:nvPr/>
        </p:nvCxnSpPr>
        <p:spPr>
          <a:xfrm flipV="1">
            <a:off x="9086064" y="2571752"/>
            <a:ext cx="1210490" cy="821772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19" name="Connecteur droit 18"/>
          <p:cNvCxnSpPr/>
          <p:nvPr/>
        </p:nvCxnSpPr>
        <p:spPr>
          <a:xfrm flipV="1">
            <a:off x="9086063" y="4754071"/>
            <a:ext cx="1087470" cy="621927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sp>
        <p:nvSpPr>
          <p:cNvPr id="20" name="Ellipse 19"/>
          <p:cNvSpPr/>
          <p:nvPr/>
        </p:nvSpPr>
        <p:spPr>
          <a:xfrm>
            <a:off x="8854622" y="1189326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8854622" y="5225200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10966331" y="5225200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10966331" y="1189326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9115342" y="2673751"/>
            <a:ext cx="360000" cy="360000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7981620" y="4416946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5" name="Connecteur droit avec flèche 64"/>
          <p:cNvCxnSpPr/>
          <p:nvPr/>
        </p:nvCxnSpPr>
        <p:spPr>
          <a:xfrm>
            <a:off x="7834389" y="567442"/>
            <a:ext cx="0" cy="3863131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>
            <a:off x="7820321" y="4938518"/>
            <a:ext cx="736013" cy="810306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ZoneTexte 69"/>
          <p:cNvSpPr txBox="1"/>
          <p:nvPr/>
        </p:nvSpPr>
        <p:spPr>
          <a:xfrm>
            <a:off x="7527018" y="5282056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7405949" y="2034018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Connecteur droit avec flèche 71"/>
          <p:cNvCxnSpPr/>
          <p:nvPr/>
        </p:nvCxnSpPr>
        <p:spPr>
          <a:xfrm>
            <a:off x="9115342" y="5838090"/>
            <a:ext cx="1983681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9887382" y="5857319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ZoneTexte 77"/>
              <p:cNvSpPr txBox="1"/>
              <p:nvPr/>
            </p:nvSpPr>
            <p:spPr>
              <a:xfrm flipH="1">
                <a:off x="604885" y="735410"/>
                <a:ext cx="6654835" cy="616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Population : 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8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+1×1=2</m:t>
                    </m:r>
                  </m:oMath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ZoneTexte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4885" y="735410"/>
                <a:ext cx="6654835" cy="616387"/>
              </a:xfrm>
              <a:prstGeom prst="rect">
                <a:avLst/>
              </a:prstGeom>
              <a:blipFill>
                <a:blip r:embed="rId2"/>
                <a:stretch>
                  <a:fillRect l="-1374" b="-89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ZoneTexte 78"/>
          <p:cNvSpPr txBox="1"/>
          <p:nvPr/>
        </p:nvSpPr>
        <p:spPr>
          <a:xfrm flipH="1">
            <a:off x="584865" y="1686090"/>
            <a:ext cx="6030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 de tangence sur une arête :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Ellipse 79"/>
          <p:cNvSpPr/>
          <p:nvPr/>
        </p:nvSpPr>
        <p:spPr>
          <a:xfrm>
            <a:off x="2332984" y="2279673"/>
            <a:ext cx="1080000" cy="108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Ellipse 80"/>
          <p:cNvSpPr/>
          <p:nvPr/>
        </p:nvSpPr>
        <p:spPr>
          <a:xfrm>
            <a:off x="3442262" y="2279673"/>
            <a:ext cx="1080000" cy="108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Connecteur droit 81"/>
          <p:cNvSpPr/>
          <p:nvPr/>
        </p:nvSpPr>
        <p:spPr>
          <a:xfrm>
            <a:off x="4003339" y="2856727"/>
            <a:ext cx="507321" cy="0"/>
          </a:xfrm>
          <a:prstGeom prst="line">
            <a:avLst/>
          </a:prstGeom>
          <a:noFill/>
          <a:ln w="18000">
            <a:solidFill>
              <a:srgbClr val="FFFFFF"/>
            </a:solidFill>
            <a:prstDash val="solid"/>
            <a:headEnd type="arrow"/>
            <a:tailEnd type="arrow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800" b="0" i="0" u="none" strike="noStrike" kern="1200">
              <a:ln>
                <a:noFill/>
              </a:ln>
              <a:solidFill>
                <a:srgbClr val="FFFFFF"/>
              </a:solidFill>
              <a:latin typeface="Times New Roman" panose="02020603050405020304" pitchFamily="18" charset="0"/>
              <a:ea typeface="Segoe UI" pitchFamily="2"/>
              <a:cs typeface="Times New Roman" panose="02020603050405020304" pitchFamily="18" charset="0"/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3732678" y="2443037"/>
            <a:ext cx="1080000" cy="444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2400" b="0" i="0" u="none" strike="noStrike" kern="1200" dirty="0" smtClean="0">
                <a:ln>
                  <a:noFill/>
                </a:ln>
                <a:solidFill>
                  <a:srgbClr val="FFFFFF"/>
                </a:solidFill>
                <a:latin typeface="Times New Roman" panose="02020603050405020304" pitchFamily="18" charset="0"/>
                <a:ea typeface="Segoe UI" pitchFamily="2"/>
                <a:cs typeface="Times New Roman" panose="02020603050405020304" pitchFamily="18" charset="0"/>
              </a:rPr>
              <a:t>R</a:t>
            </a:r>
            <a:endParaRPr lang="fr-FR" sz="2400" b="0" i="0" u="none" strike="noStrike" kern="1200" dirty="0">
              <a:ln>
                <a:noFill/>
              </a:ln>
              <a:solidFill>
                <a:srgbClr val="FFFFFF"/>
              </a:solidFill>
              <a:latin typeface="Times New Roman" panose="02020603050405020304" pitchFamily="18" charset="0"/>
              <a:ea typeface="Segoe UI" pitchFamily="2"/>
              <a:cs typeface="Times New Roman" panose="02020603050405020304" pitchFamily="18" charset="0"/>
            </a:endParaRPr>
          </a:p>
        </p:txBody>
      </p:sp>
      <p:cxnSp>
        <p:nvCxnSpPr>
          <p:cNvPr id="84" name="Connecteur droit avec flèche 83"/>
          <p:cNvCxnSpPr/>
          <p:nvPr/>
        </p:nvCxnSpPr>
        <p:spPr>
          <a:xfrm>
            <a:off x="2872984" y="3663833"/>
            <a:ext cx="1138971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3223440" y="3663833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89" name="Connecteur droit 88"/>
          <p:cNvCxnSpPr>
            <a:stCxn id="80" idx="0"/>
          </p:cNvCxnSpPr>
          <p:nvPr/>
        </p:nvCxnSpPr>
        <p:spPr>
          <a:xfrm>
            <a:off x="2872984" y="2279673"/>
            <a:ext cx="0" cy="164577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>
            <a:off x="3982262" y="2256609"/>
            <a:ext cx="0" cy="164577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ZoneTexte 92"/>
              <p:cNvSpPr txBox="1"/>
              <p:nvPr/>
            </p:nvSpPr>
            <p:spPr>
              <a:xfrm>
                <a:off x="5343434" y="1716868"/>
                <a:ext cx="121430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93" name="ZoneTexte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434" y="1716868"/>
                <a:ext cx="121430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D5C6-2752-4DC9-8E5A-AEC21048DE3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10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34622" y="1412868"/>
            <a:ext cx="2111709" cy="4035874"/>
          </a:xfrm>
          <a:prstGeom prst="rect">
            <a:avLst/>
          </a:prstGeom>
          <a:solidFill>
            <a:srgbClr val="A5A5A5">
              <a:lumMod val="60000"/>
              <a:lumOff val="40000"/>
              <a:alpha val="50000"/>
            </a:srgbClr>
          </a:solidFill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84845" y="553815"/>
            <a:ext cx="2111709" cy="4035874"/>
          </a:xfrm>
          <a:prstGeom prst="rect">
            <a:avLst/>
          </a:prstGeom>
          <a:solidFill>
            <a:srgbClr val="A5A5A5">
              <a:lumMod val="60000"/>
              <a:lumOff val="40000"/>
              <a:alpha val="50000"/>
            </a:srgbClr>
          </a:solidFill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8150256" y="507181"/>
            <a:ext cx="822100" cy="905687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sp>
        <p:nvSpPr>
          <p:cNvPr id="5" name="Ellipse 4"/>
          <p:cNvSpPr/>
          <p:nvPr/>
        </p:nvSpPr>
        <p:spPr>
          <a:xfrm>
            <a:off x="7979741" y="410918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333410" y="542644"/>
            <a:ext cx="822100" cy="905687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7" name="Connecteur droit 6"/>
          <p:cNvCxnSpPr/>
          <p:nvPr/>
        </p:nvCxnSpPr>
        <p:spPr>
          <a:xfrm>
            <a:off x="8145832" y="4578518"/>
            <a:ext cx="822100" cy="905687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8" name="Connecteur droit 7"/>
          <p:cNvCxnSpPr/>
          <p:nvPr/>
        </p:nvCxnSpPr>
        <p:spPr>
          <a:xfrm>
            <a:off x="10305069" y="4543055"/>
            <a:ext cx="822100" cy="905687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0" name="Triangle rectangle 9"/>
          <p:cNvSpPr/>
          <p:nvPr/>
        </p:nvSpPr>
        <p:spPr>
          <a:xfrm rot="10800000">
            <a:off x="8172853" y="4611022"/>
            <a:ext cx="880156" cy="984091"/>
          </a:xfrm>
          <a:prstGeom prst="rtTriangle">
            <a:avLst/>
          </a:prstGeom>
          <a:solidFill>
            <a:srgbClr val="A5A5A5">
              <a:lumMod val="60000"/>
              <a:lumOff val="40000"/>
              <a:alpha val="50000"/>
            </a:srgb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riangle rectangle 10"/>
          <p:cNvSpPr/>
          <p:nvPr/>
        </p:nvSpPr>
        <p:spPr>
          <a:xfrm>
            <a:off x="10305069" y="515390"/>
            <a:ext cx="793954" cy="886114"/>
          </a:xfrm>
          <a:prstGeom prst="rtTriangle">
            <a:avLst/>
          </a:prstGeom>
          <a:solidFill>
            <a:srgbClr val="A5A5A5">
              <a:lumMod val="60000"/>
              <a:lumOff val="40000"/>
              <a:alpha val="50000"/>
            </a:srgb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0120812" y="410918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Connecteur droit 12"/>
          <p:cNvCxnSpPr>
            <a:stCxn id="3" idx="1"/>
          </p:cNvCxnSpPr>
          <p:nvPr/>
        </p:nvCxnSpPr>
        <p:spPr>
          <a:xfrm>
            <a:off x="8184845" y="2571752"/>
            <a:ext cx="838953" cy="847631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14" name="Connecteur droit 13"/>
          <p:cNvCxnSpPr>
            <a:endCxn id="2" idx="3"/>
          </p:cNvCxnSpPr>
          <p:nvPr/>
        </p:nvCxnSpPr>
        <p:spPr>
          <a:xfrm>
            <a:off x="10328821" y="2580907"/>
            <a:ext cx="817510" cy="849898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15" name="Connecteur droit 14"/>
          <p:cNvCxnSpPr/>
          <p:nvPr/>
        </p:nvCxnSpPr>
        <p:spPr>
          <a:xfrm>
            <a:off x="8996960" y="3430805"/>
            <a:ext cx="2178399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16" name="Connecteur droit 15"/>
          <p:cNvCxnSpPr/>
          <p:nvPr/>
        </p:nvCxnSpPr>
        <p:spPr>
          <a:xfrm>
            <a:off x="8145832" y="2557238"/>
            <a:ext cx="2178399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17" name="Connecteur droit 16"/>
          <p:cNvCxnSpPr>
            <a:endCxn id="12" idx="3"/>
          </p:cNvCxnSpPr>
          <p:nvPr/>
        </p:nvCxnSpPr>
        <p:spPr>
          <a:xfrm flipV="1">
            <a:off x="9034622" y="718197"/>
            <a:ext cx="1138911" cy="651129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18" name="Connecteur droit 17"/>
          <p:cNvCxnSpPr>
            <a:endCxn id="3" idx="3"/>
          </p:cNvCxnSpPr>
          <p:nvPr/>
        </p:nvCxnSpPr>
        <p:spPr>
          <a:xfrm flipV="1">
            <a:off x="9086064" y="2571752"/>
            <a:ext cx="1210490" cy="821772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19" name="Connecteur droit 18"/>
          <p:cNvCxnSpPr/>
          <p:nvPr/>
        </p:nvCxnSpPr>
        <p:spPr>
          <a:xfrm flipV="1">
            <a:off x="9086063" y="4754071"/>
            <a:ext cx="1087470" cy="621927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sp>
        <p:nvSpPr>
          <p:cNvPr id="20" name="Ellipse 19"/>
          <p:cNvSpPr/>
          <p:nvPr/>
        </p:nvSpPr>
        <p:spPr>
          <a:xfrm>
            <a:off x="8854622" y="1189326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10966331" y="5225200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10966331" y="1189326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9270277" y="4589689"/>
            <a:ext cx="478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FR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fr-FR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8604321" y="2499008"/>
            <a:ext cx="478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FR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fr-FR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504038" y="4416946"/>
            <a:ext cx="478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FR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fr-FR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riangle isocèle 26"/>
          <p:cNvSpPr/>
          <p:nvPr/>
        </p:nvSpPr>
        <p:spPr>
          <a:xfrm rot="19829535">
            <a:off x="8419799" y="3088061"/>
            <a:ext cx="1494323" cy="2084311"/>
          </a:xfrm>
          <a:prstGeom prst="triangle">
            <a:avLst>
              <a:gd name="adj" fmla="val 94941"/>
            </a:avLst>
          </a:prstGeom>
          <a:solidFill>
            <a:srgbClr val="0070C0">
              <a:alpha val="54000"/>
            </a:srgbClr>
          </a:solidFill>
          <a:ln w="381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5" name="Connecteur droit avec flèche 64"/>
          <p:cNvCxnSpPr/>
          <p:nvPr/>
        </p:nvCxnSpPr>
        <p:spPr>
          <a:xfrm>
            <a:off x="7834389" y="567442"/>
            <a:ext cx="0" cy="3863131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>
            <a:off x="7820321" y="4938518"/>
            <a:ext cx="736013" cy="810306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ZoneTexte 69"/>
          <p:cNvSpPr txBox="1"/>
          <p:nvPr/>
        </p:nvSpPr>
        <p:spPr>
          <a:xfrm>
            <a:off x="7527018" y="5282056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7405949" y="2034018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Connecteur droit avec flèche 71"/>
          <p:cNvCxnSpPr/>
          <p:nvPr/>
        </p:nvCxnSpPr>
        <p:spPr>
          <a:xfrm>
            <a:off x="9115342" y="5838090"/>
            <a:ext cx="1983681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9887382" y="5857319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ZoneTexte 77"/>
              <p:cNvSpPr txBox="1"/>
              <p:nvPr/>
            </p:nvSpPr>
            <p:spPr>
              <a:xfrm flipH="1">
                <a:off x="604885" y="735410"/>
                <a:ext cx="6654835" cy="616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Population : 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8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+1×1=2</m:t>
                    </m:r>
                  </m:oMath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ZoneTexte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4885" y="735410"/>
                <a:ext cx="6654835" cy="616387"/>
              </a:xfrm>
              <a:prstGeom prst="rect">
                <a:avLst/>
              </a:prstGeom>
              <a:blipFill>
                <a:blip r:embed="rId2"/>
                <a:stretch>
                  <a:fillRect l="-1374" b="-89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ZoneTexte 78"/>
          <p:cNvSpPr txBox="1"/>
          <p:nvPr/>
        </p:nvSpPr>
        <p:spPr>
          <a:xfrm flipH="1">
            <a:off x="584865" y="1686090"/>
            <a:ext cx="6030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 de tangence sur une arête :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ZoneTexte 92"/>
              <p:cNvSpPr txBox="1"/>
              <p:nvPr/>
            </p:nvSpPr>
            <p:spPr>
              <a:xfrm>
                <a:off x="5341865" y="1702460"/>
                <a:ext cx="121430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93" name="ZoneTexte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865" y="1702460"/>
                <a:ext cx="121430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/>
              <p:cNvSpPr txBox="1"/>
              <p:nvPr/>
            </p:nvSpPr>
            <p:spPr>
              <a:xfrm flipH="1">
                <a:off x="604885" y="2361047"/>
                <a:ext cx="6030376" cy="84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 de tangence sur le tétraèdre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fr-F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fr-F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ZoneText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4885" y="2361047"/>
                <a:ext cx="6030376" cy="843885"/>
              </a:xfrm>
              <a:prstGeom prst="rect">
                <a:avLst/>
              </a:prstGeom>
              <a:blipFill>
                <a:blip r:embed="rId4"/>
                <a:stretch>
                  <a:fillRect l="-15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lipse 8"/>
          <p:cNvSpPr/>
          <p:nvPr/>
        </p:nvSpPr>
        <p:spPr>
          <a:xfrm>
            <a:off x="10120812" y="4446792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riangle isocèle 51"/>
          <p:cNvSpPr/>
          <p:nvPr/>
        </p:nvSpPr>
        <p:spPr>
          <a:xfrm rot="16477197">
            <a:off x="7373297" y="3713295"/>
            <a:ext cx="2522353" cy="956936"/>
          </a:xfrm>
          <a:prstGeom prst="triangle">
            <a:avLst>
              <a:gd name="adj" fmla="val 34358"/>
            </a:avLst>
          </a:prstGeom>
          <a:solidFill>
            <a:srgbClr val="0070C0">
              <a:alpha val="54000"/>
            </a:srgbClr>
          </a:solidFill>
          <a:ln w="381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8854622" y="5225200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>
            <a:off x="9270277" y="2943713"/>
            <a:ext cx="0" cy="1863079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8172853" y="4589689"/>
            <a:ext cx="1076483" cy="217103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/>
          <p:cNvSpPr/>
          <p:nvPr/>
        </p:nvSpPr>
        <p:spPr>
          <a:xfrm>
            <a:off x="7981620" y="4416946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9059680" y="2729895"/>
            <a:ext cx="360000" cy="360000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Espace réservé du numéro de diapositive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D5C6-2752-4DC9-8E5A-AEC21048DE3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6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34622" y="1412868"/>
            <a:ext cx="2111709" cy="4035874"/>
          </a:xfrm>
          <a:prstGeom prst="rect">
            <a:avLst/>
          </a:prstGeom>
          <a:solidFill>
            <a:srgbClr val="A5A5A5">
              <a:lumMod val="60000"/>
              <a:lumOff val="40000"/>
              <a:alpha val="50000"/>
            </a:srgbClr>
          </a:solidFill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84845" y="553815"/>
            <a:ext cx="2111709" cy="4035874"/>
          </a:xfrm>
          <a:prstGeom prst="rect">
            <a:avLst/>
          </a:prstGeom>
          <a:solidFill>
            <a:srgbClr val="A5A5A5">
              <a:lumMod val="60000"/>
              <a:lumOff val="40000"/>
              <a:alpha val="50000"/>
            </a:srgbClr>
          </a:solidFill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8150256" y="507181"/>
            <a:ext cx="822100" cy="905687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sp>
        <p:nvSpPr>
          <p:cNvPr id="5" name="Ellipse 4"/>
          <p:cNvSpPr/>
          <p:nvPr/>
        </p:nvSpPr>
        <p:spPr>
          <a:xfrm>
            <a:off x="7979741" y="410918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333410" y="542644"/>
            <a:ext cx="822100" cy="905687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7" name="Connecteur droit 6"/>
          <p:cNvCxnSpPr/>
          <p:nvPr/>
        </p:nvCxnSpPr>
        <p:spPr>
          <a:xfrm>
            <a:off x="8145832" y="4578518"/>
            <a:ext cx="822100" cy="905687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8" name="Connecteur droit 7"/>
          <p:cNvCxnSpPr/>
          <p:nvPr/>
        </p:nvCxnSpPr>
        <p:spPr>
          <a:xfrm>
            <a:off x="10305069" y="4543055"/>
            <a:ext cx="822100" cy="905687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0" name="Triangle rectangle 9"/>
          <p:cNvSpPr/>
          <p:nvPr/>
        </p:nvSpPr>
        <p:spPr>
          <a:xfrm rot="10800000">
            <a:off x="8172853" y="4611022"/>
            <a:ext cx="880156" cy="984091"/>
          </a:xfrm>
          <a:prstGeom prst="rtTriangle">
            <a:avLst/>
          </a:prstGeom>
          <a:solidFill>
            <a:srgbClr val="A5A5A5">
              <a:lumMod val="60000"/>
              <a:lumOff val="40000"/>
              <a:alpha val="50000"/>
            </a:srgb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riangle rectangle 10"/>
          <p:cNvSpPr/>
          <p:nvPr/>
        </p:nvSpPr>
        <p:spPr>
          <a:xfrm>
            <a:off x="10305069" y="515390"/>
            <a:ext cx="793954" cy="886114"/>
          </a:xfrm>
          <a:prstGeom prst="rtTriangle">
            <a:avLst/>
          </a:prstGeom>
          <a:solidFill>
            <a:srgbClr val="A5A5A5">
              <a:lumMod val="60000"/>
              <a:lumOff val="40000"/>
              <a:alpha val="50000"/>
            </a:srgb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0120812" y="410918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Connecteur droit 12"/>
          <p:cNvCxnSpPr>
            <a:stCxn id="3" idx="1"/>
          </p:cNvCxnSpPr>
          <p:nvPr/>
        </p:nvCxnSpPr>
        <p:spPr>
          <a:xfrm>
            <a:off x="8184845" y="2571752"/>
            <a:ext cx="838953" cy="847631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14" name="Connecteur droit 13"/>
          <p:cNvCxnSpPr>
            <a:endCxn id="2" idx="3"/>
          </p:cNvCxnSpPr>
          <p:nvPr/>
        </p:nvCxnSpPr>
        <p:spPr>
          <a:xfrm>
            <a:off x="10328821" y="2580907"/>
            <a:ext cx="817510" cy="849898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15" name="Connecteur droit 14"/>
          <p:cNvCxnSpPr/>
          <p:nvPr/>
        </p:nvCxnSpPr>
        <p:spPr>
          <a:xfrm>
            <a:off x="8996960" y="3430805"/>
            <a:ext cx="2178399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16" name="Connecteur droit 15"/>
          <p:cNvCxnSpPr/>
          <p:nvPr/>
        </p:nvCxnSpPr>
        <p:spPr>
          <a:xfrm>
            <a:off x="8145832" y="2557238"/>
            <a:ext cx="2178399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17" name="Connecteur droit 16"/>
          <p:cNvCxnSpPr>
            <a:endCxn id="12" idx="3"/>
          </p:cNvCxnSpPr>
          <p:nvPr/>
        </p:nvCxnSpPr>
        <p:spPr>
          <a:xfrm flipV="1">
            <a:off x="9034622" y="718197"/>
            <a:ext cx="1138911" cy="651129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18" name="Connecteur droit 17"/>
          <p:cNvCxnSpPr>
            <a:endCxn id="3" idx="3"/>
          </p:cNvCxnSpPr>
          <p:nvPr/>
        </p:nvCxnSpPr>
        <p:spPr>
          <a:xfrm flipV="1">
            <a:off x="9086064" y="2571752"/>
            <a:ext cx="1210490" cy="821772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19" name="Connecteur droit 18"/>
          <p:cNvCxnSpPr/>
          <p:nvPr/>
        </p:nvCxnSpPr>
        <p:spPr>
          <a:xfrm flipV="1">
            <a:off x="9086063" y="4754071"/>
            <a:ext cx="1087470" cy="621927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sp>
        <p:nvSpPr>
          <p:cNvPr id="20" name="Ellipse 19"/>
          <p:cNvSpPr/>
          <p:nvPr/>
        </p:nvSpPr>
        <p:spPr>
          <a:xfrm>
            <a:off x="8854622" y="1189326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10966331" y="5225200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10966331" y="1189326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8604321" y="2499008"/>
            <a:ext cx="478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FR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fr-FR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504038" y="4416946"/>
            <a:ext cx="478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FR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fr-FR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5" name="Connecteur droit avec flèche 64"/>
          <p:cNvCxnSpPr/>
          <p:nvPr/>
        </p:nvCxnSpPr>
        <p:spPr>
          <a:xfrm>
            <a:off x="7834389" y="567442"/>
            <a:ext cx="0" cy="3863131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>
            <a:off x="7820321" y="4938518"/>
            <a:ext cx="736013" cy="810306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ZoneTexte 69"/>
          <p:cNvSpPr txBox="1"/>
          <p:nvPr/>
        </p:nvSpPr>
        <p:spPr>
          <a:xfrm>
            <a:off x="7527018" y="5282056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7405949" y="2034018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Connecteur droit avec flèche 71"/>
          <p:cNvCxnSpPr/>
          <p:nvPr/>
        </p:nvCxnSpPr>
        <p:spPr>
          <a:xfrm>
            <a:off x="9115342" y="5838090"/>
            <a:ext cx="1983681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9887382" y="5857319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ZoneTexte 77"/>
              <p:cNvSpPr txBox="1"/>
              <p:nvPr/>
            </p:nvSpPr>
            <p:spPr>
              <a:xfrm flipH="1">
                <a:off x="604885" y="735410"/>
                <a:ext cx="6654835" cy="616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Population : 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8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+1×1=2</m:t>
                    </m:r>
                  </m:oMath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ZoneTexte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4885" y="735410"/>
                <a:ext cx="6654835" cy="616387"/>
              </a:xfrm>
              <a:prstGeom prst="rect">
                <a:avLst/>
              </a:prstGeom>
              <a:blipFill>
                <a:blip r:embed="rId2"/>
                <a:stretch>
                  <a:fillRect l="-1374" b="-89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ZoneTexte 78"/>
          <p:cNvSpPr txBox="1"/>
          <p:nvPr/>
        </p:nvSpPr>
        <p:spPr>
          <a:xfrm flipH="1">
            <a:off x="584865" y="1686090"/>
            <a:ext cx="6030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 de tangence sur une arête :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ZoneTexte 92"/>
              <p:cNvSpPr txBox="1"/>
              <p:nvPr/>
            </p:nvSpPr>
            <p:spPr>
              <a:xfrm>
                <a:off x="5341865" y="1702460"/>
                <a:ext cx="121430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93" name="ZoneTexte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865" y="1702460"/>
                <a:ext cx="121430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/>
              <p:cNvSpPr txBox="1"/>
              <p:nvPr/>
            </p:nvSpPr>
            <p:spPr>
              <a:xfrm flipH="1">
                <a:off x="604885" y="2361047"/>
                <a:ext cx="6030376" cy="84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 de tangence sur le tétraèdre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fr-F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fr-F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ZoneText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4885" y="2361047"/>
                <a:ext cx="6030376" cy="843885"/>
              </a:xfrm>
              <a:prstGeom prst="rect">
                <a:avLst/>
              </a:prstGeom>
              <a:blipFill>
                <a:blip r:embed="rId4"/>
                <a:stretch>
                  <a:fillRect l="-15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lipse 8"/>
          <p:cNvSpPr/>
          <p:nvPr/>
        </p:nvSpPr>
        <p:spPr>
          <a:xfrm>
            <a:off x="10120812" y="4446792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8854622" y="5225200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7981620" y="4416946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9059680" y="2729895"/>
            <a:ext cx="360000" cy="360000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1409043" y="3495084"/>
                <a:ext cx="4112985" cy="760336"/>
              </a:xfrm>
              <a:prstGeom prst="rect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Compacité :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 </m:t>
                        </m:r>
                        <m:sSub>
                          <m:sSub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𝑎𝑡𝑜𝑚𝑒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𝑚𝑎𝑖𝑙𝑙𝑒</m:t>
                            </m:r>
                          </m:sub>
                        </m:sSub>
                      </m:den>
                    </m:f>
                  </m:oMath>
                </a14:m>
                <a:endPara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043" y="3495084"/>
                <a:ext cx="4112985" cy="760336"/>
              </a:xfrm>
              <a:prstGeom prst="rect">
                <a:avLst/>
              </a:prstGeom>
              <a:blipFill>
                <a:blip r:embed="rId5"/>
                <a:stretch>
                  <a:fillRect l="-2802"/>
                </a:stretch>
              </a:blipFill>
              <a:ln w="1905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 rot="5747514">
            <a:off x="8127353" y="4175813"/>
            <a:ext cx="720000" cy="720000"/>
          </a:xfrm>
          <a:prstGeom prst="arc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8433604" y="4146768"/>
                <a:ext cx="5690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fr-FR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fr-FR" sz="2400" b="1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604" y="4146768"/>
                <a:ext cx="569067" cy="369332"/>
              </a:xfrm>
              <a:prstGeom prst="rect">
                <a:avLst/>
              </a:prstGeom>
              <a:blipFill>
                <a:blip r:embed="rId6"/>
                <a:stretch>
                  <a:fillRect l="-10638" r="-10638" b="-81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D5C6-2752-4DC9-8E5A-AEC21048DE31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39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6" y="1211051"/>
            <a:ext cx="2432100" cy="248219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75" y="3729285"/>
            <a:ext cx="2746051" cy="258092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81" y="1184268"/>
            <a:ext cx="2438914" cy="227201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566" y="3276844"/>
            <a:ext cx="2871499" cy="306293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80094">
            <a:off x="8869316" y="1155861"/>
            <a:ext cx="2675570" cy="25630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239">
            <a:off x="8893257" y="3718376"/>
            <a:ext cx="2877567" cy="260719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65758" y="211812"/>
            <a:ext cx="4051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Maille cubique à faces centrées</a:t>
            </a:r>
          </a:p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Compacité = 0,74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394235" y="211812"/>
            <a:ext cx="4051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Maille hexagonale compacte</a:t>
            </a:r>
          </a:p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Compacité = 0,74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140183" y="211812"/>
            <a:ext cx="4051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Maille cubique centrée</a:t>
            </a:r>
          </a:p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Compacité = 0,68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47119" y="352567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03810" y="1541425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42583" y="405082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25147" y="5134213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fr-FR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783770" y="344186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fr-FR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463786" y="4569898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463786" y="2119327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452565" y="5343213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fr-FR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446955" y="376272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fr-FR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463786" y="2774408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fr-FR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441344" y="1474739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fr-FR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8588443" y="483154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8588443" y="213928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8559909" y="5434653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fr-FR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8559909" y="405990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fr-FR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8566001" y="276637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fr-FR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571745" y="152535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fr-FR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401727" y="6217604"/>
            <a:ext cx="2786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r-F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r-F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r-F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fr-FR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091281" y="6108021"/>
            <a:ext cx="2193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r-F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r-F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r-F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fr-FR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9438731" y="6108021"/>
            <a:ext cx="2193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r-F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r-F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r-F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fr-FR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11631960" y="6327036"/>
            <a:ext cx="365760" cy="365760"/>
          </a:xfrm>
        </p:spPr>
        <p:txBody>
          <a:bodyPr/>
          <a:lstStyle/>
          <a:p>
            <a:fld id="{B3F0D5C6-2752-4DC9-8E5A-AEC21048DE31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851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34622" y="1412868"/>
            <a:ext cx="2111709" cy="4035874"/>
          </a:xfrm>
          <a:prstGeom prst="rect">
            <a:avLst/>
          </a:prstGeom>
          <a:solidFill>
            <a:srgbClr val="A5A5A5">
              <a:lumMod val="60000"/>
              <a:lumOff val="40000"/>
              <a:alpha val="50000"/>
            </a:srgbClr>
          </a:solidFill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84845" y="553815"/>
            <a:ext cx="2111709" cy="4035874"/>
          </a:xfrm>
          <a:prstGeom prst="rect">
            <a:avLst/>
          </a:prstGeom>
          <a:solidFill>
            <a:srgbClr val="A5A5A5">
              <a:lumMod val="60000"/>
              <a:lumOff val="40000"/>
              <a:alpha val="50000"/>
            </a:srgbClr>
          </a:solidFill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8150256" y="507181"/>
            <a:ext cx="822100" cy="905687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sp>
        <p:nvSpPr>
          <p:cNvPr id="5" name="Ellipse 4"/>
          <p:cNvSpPr/>
          <p:nvPr/>
        </p:nvSpPr>
        <p:spPr>
          <a:xfrm>
            <a:off x="7979741" y="410918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333410" y="542644"/>
            <a:ext cx="822100" cy="905687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7" name="Connecteur droit 6"/>
          <p:cNvCxnSpPr/>
          <p:nvPr/>
        </p:nvCxnSpPr>
        <p:spPr>
          <a:xfrm>
            <a:off x="8145832" y="4578518"/>
            <a:ext cx="822100" cy="905687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8" name="Connecteur droit 7"/>
          <p:cNvCxnSpPr/>
          <p:nvPr/>
        </p:nvCxnSpPr>
        <p:spPr>
          <a:xfrm>
            <a:off x="10305069" y="4543055"/>
            <a:ext cx="822100" cy="905687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0" name="Triangle rectangle 9"/>
          <p:cNvSpPr/>
          <p:nvPr/>
        </p:nvSpPr>
        <p:spPr>
          <a:xfrm rot="10800000">
            <a:off x="8172853" y="4611022"/>
            <a:ext cx="880156" cy="984091"/>
          </a:xfrm>
          <a:prstGeom prst="rtTriangle">
            <a:avLst/>
          </a:prstGeom>
          <a:solidFill>
            <a:srgbClr val="A5A5A5">
              <a:lumMod val="60000"/>
              <a:lumOff val="40000"/>
              <a:alpha val="50000"/>
            </a:srgb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riangle rectangle 10"/>
          <p:cNvSpPr/>
          <p:nvPr/>
        </p:nvSpPr>
        <p:spPr>
          <a:xfrm>
            <a:off x="10305069" y="515390"/>
            <a:ext cx="793954" cy="886114"/>
          </a:xfrm>
          <a:prstGeom prst="rtTriangle">
            <a:avLst/>
          </a:prstGeom>
          <a:solidFill>
            <a:srgbClr val="A5A5A5">
              <a:lumMod val="60000"/>
              <a:lumOff val="40000"/>
              <a:alpha val="50000"/>
            </a:srgb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0120812" y="410918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Connecteur droit 12"/>
          <p:cNvCxnSpPr>
            <a:stCxn id="3" idx="1"/>
          </p:cNvCxnSpPr>
          <p:nvPr/>
        </p:nvCxnSpPr>
        <p:spPr>
          <a:xfrm>
            <a:off x="8184845" y="2571752"/>
            <a:ext cx="838953" cy="847631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14" name="Connecteur droit 13"/>
          <p:cNvCxnSpPr>
            <a:endCxn id="2" idx="3"/>
          </p:cNvCxnSpPr>
          <p:nvPr/>
        </p:nvCxnSpPr>
        <p:spPr>
          <a:xfrm>
            <a:off x="10328821" y="2580907"/>
            <a:ext cx="817510" cy="849898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15" name="Connecteur droit 14"/>
          <p:cNvCxnSpPr/>
          <p:nvPr/>
        </p:nvCxnSpPr>
        <p:spPr>
          <a:xfrm>
            <a:off x="8996960" y="3430805"/>
            <a:ext cx="2178399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16" name="Connecteur droit 15"/>
          <p:cNvCxnSpPr/>
          <p:nvPr/>
        </p:nvCxnSpPr>
        <p:spPr>
          <a:xfrm>
            <a:off x="8145832" y="2557238"/>
            <a:ext cx="2178399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17" name="Connecteur droit 16"/>
          <p:cNvCxnSpPr>
            <a:endCxn id="12" idx="3"/>
          </p:cNvCxnSpPr>
          <p:nvPr/>
        </p:nvCxnSpPr>
        <p:spPr>
          <a:xfrm flipV="1">
            <a:off x="9034622" y="718197"/>
            <a:ext cx="1138911" cy="651129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18" name="Connecteur droit 17"/>
          <p:cNvCxnSpPr>
            <a:endCxn id="3" idx="3"/>
          </p:cNvCxnSpPr>
          <p:nvPr/>
        </p:nvCxnSpPr>
        <p:spPr>
          <a:xfrm flipV="1">
            <a:off x="9086064" y="2571752"/>
            <a:ext cx="1210490" cy="821772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19" name="Connecteur droit 18"/>
          <p:cNvCxnSpPr/>
          <p:nvPr/>
        </p:nvCxnSpPr>
        <p:spPr>
          <a:xfrm flipV="1">
            <a:off x="9086063" y="4754071"/>
            <a:ext cx="1087470" cy="621927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sp>
        <p:nvSpPr>
          <p:cNvPr id="20" name="Ellipse 19"/>
          <p:cNvSpPr/>
          <p:nvPr/>
        </p:nvSpPr>
        <p:spPr>
          <a:xfrm>
            <a:off x="8854622" y="1189326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10966331" y="5225200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10966331" y="1189326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8604321" y="2499008"/>
            <a:ext cx="478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FR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fr-FR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504038" y="4416946"/>
            <a:ext cx="478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FR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fr-FR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5" name="Connecteur droit avec flèche 64"/>
          <p:cNvCxnSpPr/>
          <p:nvPr/>
        </p:nvCxnSpPr>
        <p:spPr>
          <a:xfrm>
            <a:off x="7834389" y="567442"/>
            <a:ext cx="0" cy="3863131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>
            <a:off x="7820321" y="4938518"/>
            <a:ext cx="736013" cy="810306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ZoneTexte 69"/>
          <p:cNvSpPr txBox="1"/>
          <p:nvPr/>
        </p:nvSpPr>
        <p:spPr>
          <a:xfrm>
            <a:off x="7527018" y="5282056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7405949" y="2034018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Connecteur droit avec flèche 71"/>
          <p:cNvCxnSpPr/>
          <p:nvPr/>
        </p:nvCxnSpPr>
        <p:spPr>
          <a:xfrm>
            <a:off x="9115342" y="5838090"/>
            <a:ext cx="1983681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9887382" y="5857319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ZoneTexte 77"/>
              <p:cNvSpPr txBox="1"/>
              <p:nvPr/>
            </p:nvSpPr>
            <p:spPr>
              <a:xfrm flipH="1">
                <a:off x="604885" y="735410"/>
                <a:ext cx="6654835" cy="616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Population : 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8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+1×1=2</m:t>
                    </m:r>
                  </m:oMath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ZoneTexte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4885" y="735410"/>
                <a:ext cx="6654835" cy="616387"/>
              </a:xfrm>
              <a:prstGeom prst="rect">
                <a:avLst/>
              </a:prstGeom>
              <a:blipFill>
                <a:blip r:embed="rId2"/>
                <a:stretch>
                  <a:fillRect l="-1374" b="-89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ZoneTexte 78"/>
          <p:cNvSpPr txBox="1"/>
          <p:nvPr/>
        </p:nvSpPr>
        <p:spPr>
          <a:xfrm flipH="1">
            <a:off x="584865" y="1686090"/>
            <a:ext cx="6030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 de tangence sur une arête :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ZoneTexte 92"/>
              <p:cNvSpPr txBox="1"/>
              <p:nvPr/>
            </p:nvSpPr>
            <p:spPr>
              <a:xfrm>
                <a:off x="5341865" y="1702460"/>
                <a:ext cx="121430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93" name="ZoneTexte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865" y="1702460"/>
                <a:ext cx="121430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/>
              <p:cNvSpPr txBox="1"/>
              <p:nvPr/>
            </p:nvSpPr>
            <p:spPr>
              <a:xfrm flipH="1">
                <a:off x="604885" y="2361047"/>
                <a:ext cx="6030376" cy="84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 de tangence sur le tétraèdre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fr-F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fr-F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ZoneText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4885" y="2361047"/>
                <a:ext cx="6030376" cy="843885"/>
              </a:xfrm>
              <a:prstGeom prst="rect">
                <a:avLst/>
              </a:prstGeom>
              <a:blipFill>
                <a:blip r:embed="rId4"/>
                <a:stretch>
                  <a:fillRect l="-15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lipse 8"/>
          <p:cNvSpPr/>
          <p:nvPr/>
        </p:nvSpPr>
        <p:spPr>
          <a:xfrm>
            <a:off x="10120812" y="4446792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8854622" y="5225200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7981620" y="4416946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9059680" y="2729895"/>
            <a:ext cx="360000" cy="360000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1409043" y="3495084"/>
                <a:ext cx="4112985" cy="760336"/>
              </a:xfrm>
              <a:prstGeom prst="rect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Compacité :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 </m:t>
                        </m:r>
                        <m:sSub>
                          <m:sSub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𝑎𝑡𝑜𝑚𝑒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𝑚𝑎𝑖𝑙𝑙𝑒</m:t>
                            </m:r>
                          </m:sub>
                        </m:sSub>
                      </m:den>
                    </m:f>
                  </m:oMath>
                </a14:m>
                <a:endPara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043" y="3495084"/>
                <a:ext cx="4112985" cy="760336"/>
              </a:xfrm>
              <a:prstGeom prst="rect">
                <a:avLst/>
              </a:prstGeom>
              <a:blipFill>
                <a:blip r:embed="rId5"/>
                <a:stretch>
                  <a:fillRect l="-2802"/>
                </a:stretch>
              </a:blipFill>
              <a:ln w="1905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17662" y="4995898"/>
                <a:ext cx="4029612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𝑎𝑡𝑜𝑚𝑒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r-FR" sz="2400" dirty="0" smtClean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2" y="4995898"/>
                <a:ext cx="4029612" cy="7848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 rot="5747514">
            <a:off x="8127353" y="4175813"/>
            <a:ext cx="720000" cy="720000"/>
          </a:xfrm>
          <a:prstGeom prst="arc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8433604" y="4146768"/>
                <a:ext cx="5690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fr-FR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fr-FR" sz="2400" b="1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604" y="4146768"/>
                <a:ext cx="569067" cy="369332"/>
              </a:xfrm>
              <a:prstGeom prst="rect">
                <a:avLst/>
              </a:prstGeom>
              <a:blipFill>
                <a:blip r:embed="rId7"/>
                <a:stretch>
                  <a:fillRect l="-10638" r="-10638" b="-81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D5C6-2752-4DC9-8E5A-AEC21048DE31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22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34622" y="1412868"/>
            <a:ext cx="2111709" cy="4035874"/>
          </a:xfrm>
          <a:prstGeom prst="rect">
            <a:avLst/>
          </a:prstGeom>
          <a:solidFill>
            <a:srgbClr val="A5A5A5">
              <a:lumMod val="60000"/>
              <a:lumOff val="40000"/>
              <a:alpha val="50000"/>
            </a:srgbClr>
          </a:solidFill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84845" y="553815"/>
            <a:ext cx="2111709" cy="4035874"/>
          </a:xfrm>
          <a:prstGeom prst="rect">
            <a:avLst/>
          </a:prstGeom>
          <a:solidFill>
            <a:srgbClr val="A5A5A5">
              <a:lumMod val="60000"/>
              <a:lumOff val="40000"/>
              <a:alpha val="50000"/>
            </a:srgbClr>
          </a:solidFill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8150256" y="507181"/>
            <a:ext cx="822100" cy="905687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sp>
        <p:nvSpPr>
          <p:cNvPr id="5" name="Ellipse 4"/>
          <p:cNvSpPr/>
          <p:nvPr/>
        </p:nvSpPr>
        <p:spPr>
          <a:xfrm>
            <a:off x="7979741" y="410918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333410" y="542644"/>
            <a:ext cx="822100" cy="905687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7" name="Connecteur droit 6"/>
          <p:cNvCxnSpPr/>
          <p:nvPr/>
        </p:nvCxnSpPr>
        <p:spPr>
          <a:xfrm>
            <a:off x="8145832" y="4578518"/>
            <a:ext cx="822100" cy="905687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8" name="Connecteur droit 7"/>
          <p:cNvCxnSpPr/>
          <p:nvPr/>
        </p:nvCxnSpPr>
        <p:spPr>
          <a:xfrm>
            <a:off x="10305069" y="4543055"/>
            <a:ext cx="822100" cy="905687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0" name="Triangle rectangle 9"/>
          <p:cNvSpPr/>
          <p:nvPr/>
        </p:nvSpPr>
        <p:spPr>
          <a:xfrm rot="10800000">
            <a:off x="8172853" y="4611022"/>
            <a:ext cx="880156" cy="984091"/>
          </a:xfrm>
          <a:prstGeom prst="rtTriangle">
            <a:avLst/>
          </a:prstGeom>
          <a:solidFill>
            <a:srgbClr val="A5A5A5">
              <a:lumMod val="60000"/>
              <a:lumOff val="40000"/>
              <a:alpha val="50000"/>
            </a:srgb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riangle rectangle 10"/>
          <p:cNvSpPr/>
          <p:nvPr/>
        </p:nvSpPr>
        <p:spPr>
          <a:xfrm>
            <a:off x="10305069" y="515390"/>
            <a:ext cx="793954" cy="886114"/>
          </a:xfrm>
          <a:prstGeom prst="rtTriangle">
            <a:avLst/>
          </a:prstGeom>
          <a:solidFill>
            <a:srgbClr val="A5A5A5">
              <a:lumMod val="60000"/>
              <a:lumOff val="40000"/>
              <a:alpha val="50000"/>
            </a:srgb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0120812" y="410918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Connecteur droit 12"/>
          <p:cNvCxnSpPr>
            <a:stCxn id="3" idx="1"/>
          </p:cNvCxnSpPr>
          <p:nvPr/>
        </p:nvCxnSpPr>
        <p:spPr>
          <a:xfrm>
            <a:off x="8184845" y="2571752"/>
            <a:ext cx="838953" cy="847631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14" name="Connecteur droit 13"/>
          <p:cNvCxnSpPr>
            <a:endCxn id="2" idx="3"/>
          </p:cNvCxnSpPr>
          <p:nvPr/>
        </p:nvCxnSpPr>
        <p:spPr>
          <a:xfrm>
            <a:off x="10328821" y="2580907"/>
            <a:ext cx="817510" cy="849898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15" name="Connecteur droit 14"/>
          <p:cNvCxnSpPr/>
          <p:nvPr/>
        </p:nvCxnSpPr>
        <p:spPr>
          <a:xfrm>
            <a:off x="8996960" y="3430805"/>
            <a:ext cx="2178399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16" name="Connecteur droit 15"/>
          <p:cNvCxnSpPr/>
          <p:nvPr/>
        </p:nvCxnSpPr>
        <p:spPr>
          <a:xfrm>
            <a:off x="8145832" y="2557238"/>
            <a:ext cx="2178399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17" name="Connecteur droit 16"/>
          <p:cNvCxnSpPr>
            <a:endCxn id="12" idx="3"/>
          </p:cNvCxnSpPr>
          <p:nvPr/>
        </p:nvCxnSpPr>
        <p:spPr>
          <a:xfrm flipV="1">
            <a:off x="9034622" y="718197"/>
            <a:ext cx="1138911" cy="651129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18" name="Connecteur droit 17"/>
          <p:cNvCxnSpPr>
            <a:endCxn id="3" idx="3"/>
          </p:cNvCxnSpPr>
          <p:nvPr/>
        </p:nvCxnSpPr>
        <p:spPr>
          <a:xfrm flipV="1">
            <a:off x="9086064" y="2571752"/>
            <a:ext cx="1210490" cy="821772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19" name="Connecteur droit 18"/>
          <p:cNvCxnSpPr/>
          <p:nvPr/>
        </p:nvCxnSpPr>
        <p:spPr>
          <a:xfrm flipV="1">
            <a:off x="9086063" y="4754071"/>
            <a:ext cx="1087470" cy="621927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sp>
        <p:nvSpPr>
          <p:cNvPr id="20" name="Ellipse 19"/>
          <p:cNvSpPr/>
          <p:nvPr/>
        </p:nvSpPr>
        <p:spPr>
          <a:xfrm>
            <a:off x="8854622" y="1189326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10966331" y="5225200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10966331" y="1189326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8604321" y="2499008"/>
            <a:ext cx="478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FR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fr-FR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504038" y="4416946"/>
            <a:ext cx="478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FR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fr-FR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5" name="Connecteur droit avec flèche 64"/>
          <p:cNvCxnSpPr/>
          <p:nvPr/>
        </p:nvCxnSpPr>
        <p:spPr>
          <a:xfrm>
            <a:off x="7834389" y="567442"/>
            <a:ext cx="0" cy="3863131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>
            <a:off x="7820321" y="4938518"/>
            <a:ext cx="736013" cy="810306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ZoneTexte 69"/>
          <p:cNvSpPr txBox="1"/>
          <p:nvPr/>
        </p:nvSpPr>
        <p:spPr>
          <a:xfrm>
            <a:off x="7527018" y="5282056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7405949" y="2034018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Connecteur droit avec flèche 71"/>
          <p:cNvCxnSpPr/>
          <p:nvPr/>
        </p:nvCxnSpPr>
        <p:spPr>
          <a:xfrm>
            <a:off x="9115342" y="5838090"/>
            <a:ext cx="1983681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9887382" y="5857319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ZoneTexte 77"/>
              <p:cNvSpPr txBox="1"/>
              <p:nvPr/>
            </p:nvSpPr>
            <p:spPr>
              <a:xfrm flipH="1">
                <a:off x="604885" y="735410"/>
                <a:ext cx="6654835" cy="616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Population : 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8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+1×1=2</m:t>
                    </m:r>
                  </m:oMath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ZoneTexte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4885" y="735410"/>
                <a:ext cx="6654835" cy="616387"/>
              </a:xfrm>
              <a:prstGeom prst="rect">
                <a:avLst/>
              </a:prstGeom>
              <a:blipFill>
                <a:blip r:embed="rId2"/>
                <a:stretch>
                  <a:fillRect l="-1374" b="-89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ZoneTexte 78"/>
          <p:cNvSpPr txBox="1"/>
          <p:nvPr/>
        </p:nvSpPr>
        <p:spPr>
          <a:xfrm flipH="1">
            <a:off x="584865" y="1686090"/>
            <a:ext cx="6030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 de tangence sur une arête :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ZoneTexte 92"/>
              <p:cNvSpPr txBox="1"/>
              <p:nvPr/>
            </p:nvSpPr>
            <p:spPr>
              <a:xfrm>
                <a:off x="5341865" y="1702460"/>
                <a:ext cx="121430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93" name="ZoneTexte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865" y="1702460"/>
                <a:ext cx="121430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/>
              <p:cNvSpPr txBox="1"/>
              <p:nvPr/>
            </p:nvSpPr>
            <p:spPr>
              <a:xfrm flipH="1">
                <a:off x="604885" y="2361047"/>
                <a:ext cx="6030376" cy="84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 de tangence sur le tétraèdre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fr-F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fr-F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ZoneText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4885" y="2361047"/>
                <a:ext cx="6030376" cy="843885"/>
              </a:xfrm>
              <a:prstGeom prst="rect">
                <a:avLst/>
              </a:prstGeom>
              <a:blipFill>
                <a:blip r:embed="rId4"/>
                <a:stretch>
                  <a:fillRect l="-15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lipse 8"/>
          <p:cNvSpPr/>
          <p:nvPr/>
        </p:nvSpPr>
        <p:spPr>
          <a:xfrm>
            <a:off x="10120812" y="4446792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8854622" y="5225200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7981620" y="4416946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9059680" y="2729895"/>
            <a:ext cx="360000" cy="360000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1409043" y="3495084"/>
                <a:ext cx="4112985" cy="760336"/>
              </a:xfrm>
              <a:prstGeom prst="rect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Compacité :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 </m:t>
                        </m:r>
                        <m:sSub>
                          <m:sSub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𝑎𝑡𝑜𝑚𝑒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𝑚𝑎𝑖𝑙𝑙𝑒</m:t>
                            </m:r>
                          </m:sub>
                        </m:sSub>
                      </m:den>
                    </m:f>
                  </m:oMath>
                </a14:m>
                <a:endPara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043" y="3495084"/>
                <a:ext cx="4112985" cy="760336"/>
              </a:xfrm>
              <a:prstGeom prst="rect">
                <a:avLst/>
              </a:prstGeom>
              <a:blipFill>
                <a:blip r:embed="rId5"/>
                <a:stretch>
                  <a:fillRect l="-2802"/>
                </a:stretch>
              </a:blipFill>
              <a:ln w="1905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17662" y="4995898"/>
                <a:ext cx="4029612" cy="1154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𝑎𝑡𝑜𝑚𝑒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r-FR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𝑚𝑎𝑖𝑙𝑙𝑒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sin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⁡(60°)</m:t>
                      </m:r>
                    </m:oMath>
                  </m:oMathPara>
                </a14:m>
                <a:endParaRPr lang="fr-FR" sz="2400" dirty="0" smtClean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2" y="4995898"/>
                <a:ext cx="4029612" cy="1154162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 rot="5747514">
            <a:off x="8127353" y="4175813"/>
            <a:ext cx="720000" cy="720000"/>
          </a:xfrm>
          <a:prstGeom prst="arc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8433604" y="4146768"/>
                <a:ext cx="5690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fr-FR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fr-FR" sz="2400" b="1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604" y="4146768"/>
                <a:ext cx="569067" cy="369332"/>
              </a:xfrm>
              <a:prstGeom prst="rect">
                <a:avLst/>
              </a:prstGeom>
              <a:blipFill>
                <a:blip r:embed="rId7"/>
                <a:stretch>
                  <a:fillRect l="-10638" r="-10638" b="-81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Connecteur droit avec flèche 54"/>
          <p:cNvCxnSpPr/>
          <p:nvPr/>
        </p:nvCxnSpPr>
        <p:spPr>
          <a:xfrm>
            <a:off x="4049501" y="5276891"/>
            <a:ext cx="736013" cy="810306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3945790" y="5585200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Connecteur droit avec flèche 57"/>
          <p:cNvCxnSpPr/>
          <p:nvPr/>
        </p:nvCxnSpPr>
        <p:spPr>
          <a:xfrm>
            <a:off x="5114806" y="6127885"/>
            <a:ext cx="1983681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5934964" y="6118929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3" name="Arc 62"/>
          <p:cNvSpPr/>
          <p:nvPr/>
        </p:nvSpPr>
        <p:spPr>
          <a:xfrm rot="5747514">
            <a:off x="4174936" y="4719344"/>
            <a:ext cx="720000" cy="720000"/>
          </a:xfrm>
          <a:prstGeom prst="arc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ZoneTexte 63"/>
              <p:cNvSpPr txBox="1"/>
              <p:nvPr/>
            </p:nvSpPr>
            <p:spPr>
              <a:xfrm>
                <a:off x="4481187" y="4690299"/>
                <a:ext cx="5690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fr-FR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fr-FR" sz="2400" b="1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4" name="ZoneTexte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187" y="4690299"/>
                <a:ext cx="569067" cy="369332"/>
              </a:xfrm>
              <a:prstGeom prst="rect">
                <a:avLst/>
              </a:prstGeom>
              <a:blipFill>
                <a:blip r:embed="rId8"/>
                <a:stretch>
                  <a:fillRect l="-10753" r="-11828" b="-81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Parallélogramme 34"/>
          <p:cNvSpPr/>
          <p:nvPr/>
        </p:nvSpPr>
        <p:spPr>
          <a:xfrm flipH="1">
            <a:off x="4230472" y="5133299"/>
            <a:ext cx="2908079" cy="812606"/>
          </a:xfrm>
          <a:prstGeom prst="parallelogram">
            <a:avLst>
              <a:gd name="adj" fmla="val 86428"/>
            </a:avLst>
          </a:prstGeom>
          <a:solidFill>
            <a:schemeClr val="accent2">
              <a:alpha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D5C6-2752-4DC9-8E5A-AEC21048DE31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9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34622" y="1412868"/>
            <a:ext cx="2111709" cy="4035874"/>
          </a:xfrm>
          <a:prstGeom prst="rect">
            <a:avLst/>
          </a:prstGeom>
          <a:solidFill>
            <a:srgbClr val="A5A5A5">
              <a:lumMod val="60000"/>
              <a:lumOff val="40000"/>
              <a:alpha val="50000"/>
            </a:srgbClr>
          </a:solidFill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84845" y="553815"/>
            <a:ext cx="2111709" cy="4035874"/>
          </a:xfrm>
          <a:prstGeom prst="rect">
            <a:avLst/>
          </a:prstGeom>
          <a:solidFill>
            <a:srgbClr val="A5A5A5">
              <a:lumMod val="60000"/>
              <a:lumOff val="40000"/>
              <a:alpha val="50000"/>
            </a:srgbClr>
          </a:solidFill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8150256" y="507181"/>
            <a:ext cx="822100" cy="905687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sp>
        <p:nvSpPr>
          <p:cNvPr id="5" name="Ellipse 4"/>
          <p:cNvSpPr/>
          <p:nvPr/>
        </p:nvSpPr>
        <p:spPr>
          <a:xfrm>
            <a:off x="7979741" y="410918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333410" y="542644"/>
            <a:ext cx="822100" cy="905687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7" name="Connecteur droit 6"/>
          <p:cNvCxnSpPr/>
          <p:nvPr/>
        </p:nvCxnSpPr>
        <p:spPr>
          <a:xfrm>
            <a:off x="8145832" y="4578518"/>
            <a:ext cx="822100" cy="905687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8" name="Connecteur droit 7"/>
          <p:cNvCxnSpPr/>
          <p:nvPr/>
        </p:nvCxnSpPr>
        <p:spPr>
          <a:xfrm>
            <a:off x="10305069" y="4543055"/>
            <a:ext cx="822100" cy="905687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0" name="Triangle rectangle 9"/>
          <p:cNvSpPr/>
          <p:nvPr/>
        </p:nvSpPr>
        <p:spPr>
          <a:xfrm rot="10800000">
            <a:off x="8172853" y="4611022"/>
            <a:ext cx="880156" cy="984091"/>
          </a:xfrm>
          <a:prstGeom prst="rtTriangle">
            <a:avLst/>
          </a:prstGeom>
          <a:solidFill>
            <a:srgbClr val="A5A5A5">
              <a:lumMod val="60000"/>
              <a:lumOff val="40000"/>
              <a:alpha val="50000"/>
            </a:srgb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riangle rectangle 10"/>
          <p:cNvSpPr/>
          <p:nvPr/>
        </p:nvSpPr>
        <p:spPr>
          <a:xfrm>
            <a:off x="10305069" y="515390"/>
            <a:ext cx="793954" cy="886114"/>
          </a:xfrm>
          <a:prstGeom prst="rtTriangle">
            <a:avLst/>
          </a:prstGeom>
          <a:solidFill>
            <a:srgbClr val="A5A5A5">
              <a:lumMod val="60000"/>
              <a:lumOff val="40000"/>
              <a:alpha val="50000"/>
            </a:srgb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0120812" y="410918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Connecteur droit 12"/>
          <p:cNvCxnSpPr>
            <a:stCxn id="3" idx="1"/>
          </p:cNvCxnSpPr>
          <p:nvPr/>
        </p:nvCxnSpPr>
        <p:spPr>
          <a:xfrm>
            <a:off x="8184845" y="2571752"/>
            <a:ext cx="838953" cy="847631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14" name="Connecteur droit 13"/>
          <p:cNvCxnSpPr>
            <a:endCxn id="2" idx="3"/>
          </p:cNvCxnSpPr>
          <p:nvPr/>
        </p:nvCxnSpPr>
        <p:spPr>
          <a:xfrm>
            <a:off x="10328821" y="2580907"/>
            <a:ext cx="817510" cy="849898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15" name="Connecteur droit 14"/>
          <p:cNvCxnSpPr/>
          <p:nvPr/>
        </p:nvCxnSpPr>
        <p:spPr>
          <a:xfrm>
            <a:off x="8996960" y="3430805"/>
            <a:ext cx="2178399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16" name="Connecteur droit 15"/>
          <p:cNvCxnSpPr/>
          <p:nvPr/>
        </p:nvCxnSpPr>
        <p:spPr>
          <a:xfrm>
            <a:off x="8145832" y="2557238"/>
            <a:ext cx="2178399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17" name="Connecteur droit 16"/>
          <p:cNvCxnSpPr>
            <a:endCxn id="12" idx="3"/>
          </p:cNvCxnSpPr>
          <p:nvPr/>
        </p:nvCxnSpPr>
        <p:spPr>
          <a:xfrm flipV="1">
            <a:off x="9034622" y="718197"/>
            <a:ext cx="1138911" cy="651129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18" name="Connecteur droit 17"/>
          <p:cNvCxnSpPr>
            <a:endCxn id="3" idx="3"/>
          </p:cNvCxnSpPr>
          <p:nvPr/>
        </p:nvCxnSpPr>
        <p:spPr>
          <a:xfrm flipV="1">
            <a:off x="9086064" y="2571752"/>
            <a:ext cx="1210490" cy="821772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cxnSp>
        <p:nvCxnSpPr>
          <p:cNvPr id="19" name="Connecteur droit 18"/>
          <p:cNvCxnSpPr/>
          <p:nvPr/>
        </p:nvCxnSpPr>
        <p:spPr>
          <a:xfrm flipV="1">
            <a:off x="9086063" y="4754071"/>
            <a:ext cx="1087470" cy="621927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miter lim="800000"/>
          </a:ln>
          <a:effectLst/>
        </p:spPr>
      </p:cxnSp>
      <p:sp>
        <p:nvSpPr>
          <p:cNvPr id="20" name="Ellipse 19"/>
          <p:cNvSpPr/>
          <p:nvPr/>
        </p:nvSpPr>
        <p:spPr>
          <a:xfrm>
            <a:off x="8854622" y="1189326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10966331" y="5225200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10966331" y="1189326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8604321" y="2499008"/>
            <a:ext cx="478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FR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fr-FR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504038" y="4416946"/>
            <a:ext cx="478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FR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fr-FR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5" name="Connecteur droit avec flèche 64"/>
          <p:cNvCxnSpPr/>
          <p:nvPr/>
        </p:nvCxnSpPr>
        <p:spPr>
          <a:xfrm>
            <a:off x="7834389" y="567442"/>
            <a:ext cx="0" cy="3863131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>
            <a:off x="7820321" y="4938518"/>
            <a:ext cx="736013" cy="810306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ZoneTexte 69"/>
          <p:cNvSpPr txBox="1"/>
          <p:nvPr/>
        </p:nvSpPr>
        <p:spPr>
          <a:xfrm>
            <a:off x="7527018" y="5282056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7405949" y="2034018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Connecteur droit avec flèche 71"/>
          <p:cNvCxnSpPr/>
          <p:nvPr/>
        </p:nvCxnSpPr>
        <p:spPr>
          <a:xfrm>
            <a:off x="9115342" y="5838090"/>
            <a:ext cx="1983681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9887382" y="5857319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ZoneTexte 77"/>
              <p:cNvSpPr txBox="1"/>
              <p:nvPr/>
            </p:nvSpPr>
            <p:spPr>
              <a:xfrm flipH="1">
                <a:off x="604885" y="735410"/>
                <a:ext cx="6654835" cy="616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Population : 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8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+1×1=2</m:t>
                    </m:r>
                  </m:oMath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ZoneTexte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4885" y="735410"/>
                <a:ext cx="6654835" cy="616387"/>
              </a:xfrm>
              <a:prstGeom prst="rect">
                <a:avLst/>
              </a:prstGeom>
              <a:blipFill>
                <a:blip r:embed="rId2"/>
                <a:stretch>
                  <a:fillRect l="-1374" b="-89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ZoneTexte 78"/>
          <p:cNvSpPr txBox="1"/>
          <p:nvPr/>
        </p:nvSpPr>
        <p:spPr>
          <a:xfrm flipH="1">
            <a:off x="584865" y="1686090"/>
            <a:ext cx="6030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 de tangence sur une arête :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ZoneTexte 92"/>
              <p:cNvSpPr txBox="1"/>
              <p:nvPr/>
            </p:nvSpPr>
            <p:spPr>
              <a:xfrm>
                <a:off x="5341865" y="1702460"/>
                <a:ext cx="121430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93" name="ZoneTexte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865" y="1702460"/>
                <a:ext cx="121430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/>
              <p:cNvSpPr txBox="1"/>
              <p:nvPr/>
            </p:nvSpPr>
            <p:spPr>
              <a:xfrm flipH="1">
                <a:off x="604885" y="2361047"/>
                <a:ext cx="6030376" cy="84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 de tangence sur le tétraèdre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fr-F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fr-F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ZoneText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4885" y="2361047"/>
                <a:ext cx="6030376" cy="843885"/>
              </a:xfrm>
              <a:prstGeom prst="rect">
                <a:avLst/>
              </a:prstGeom>
              <a:blipFill>
                <a:blip r:embed="rId4"/>
                <a:stretch>
                  <a:fillRect l="-15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lipse 8"/>
          <p:cNvSpPr/>
          <p:nvPr/>
        </p:nvSpPr>
        <p:spPr>
          <a:xfrm>
            <a:off x="10120812" y="4446792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8854622" y="5225200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7981620" y="4416946"/>
            <a:ext cx="360000" cy="360000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9059680" y="2729895"/>
            <a:ext cx="360000" cy="360000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1409043" y="3495084"/>
                <a:ext cx="4112985" cy="760336"/>
              </a:xfrm>
              <a:prstGeom prst="rect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Compacité :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 </m:t>
                        </m:r>
                        <m:sSub>
                          <m:sSub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𝑎𝑡𝑜𝑚𝑒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𝑚𝑎𝑖𝑙𝑙𝑒</m:t>
                            </m:r>
                          </m:sub>
                        </m:sSub>
                      </m:den>
                    </m:f>
                  </m:oMath>
                </a14:m>
                <a:endPara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043" y="3495084"/>
                <a:ext cx="4112985" cy="760336"/>
              </a:xfrm>
              <a:prstGeom prst="rect">
                <a:avLst/>
              </a:prstGeom>
              <a:blipFill>
                <a:blip r:embed="rId5"/>
                <a:stretch>
                  <a:fillRect l="-2802"/>
                </a:stretch>
              </a:blipFill>
              <a:ln w="1905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17662" y="4995898"/>
                <a:ext cx="4029612" cy="1154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𝑎𝑡𝑜𝑚𝑒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r-FR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𝑚𝑎𝑖𝑙𝑙𝑒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sin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⁡(60°)</m:t>
                      </m:r>
                    </m:oMath>
                  </m:oMathPara>
                </a14:m>
                <a:endParaRPr lang="fr-FR" sz="2400" dirty="0" smtClean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2" y="4995898"/>
                <a:ext cx="4029612" cy="1154162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 rot="5747514">
            <a:off x="8127353" y="4175813"/>
            <a:ext cx="720000" cy="720000"/>
          </a:xfrm>
          <a:prstGeom prst="arc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8433604" y="4146768"/>
                <a:ext cx="5690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fr-FR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fr-FR" sz="2400" b="1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604" y="4146768"/>
                <a:ext cx="569067" cy="369332"/>
              </a:xfrm>
              <a:prstGeom prst="rect">
                <a:avLst/>
              </a:prstGeom>
              <a:blipFill>
                <a:blip r:embed="rId7"/>
                <a:stretch>
                  <a:fillRect l="-10638" r="-10638" b="-81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necteur droit avec flèche 26"/>
          <p:cNvCxnSpPr/>
          <p:nvPr/>
        </p:nvCxnSpPr>
        <p:spPr>
          <a:xfrm>
            <a:off x="4206240" y="5595114"/>
            <a:ext cx="43609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4958621" y="5375998"/>
                <a:ext cx="1467261" cy="430887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=0,74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621" y="5375998"/>
                <a:ext cx="146726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D5C6-2752-4DC9-8E5A-AEC21048DE31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94" y="159671"/>
            <a:ext cx="12214894" cy="6381805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D5C6-2752-4DC9-8E5A-AEC21048DE31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496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9247" y="1527015"/>
            <a:ext cx="3600000" cy="36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758333" y="667044"/>
            <a:ext cx="3600000" cy="36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909247" y="667044"/>
            <a:ext cx="849086" cy="8599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flipV="1">
            <a:off x="4509247" y="667044"/>
            <a:ext cx="849086" cy="8599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V="1">
            <a:off x="909246" y="4267044"/>
            <a:ext cx="849087" cy="8599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4509246" y="4267044"/>
            <a:ext cx="849087" cy="8599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2" idx="1"/>
            <a:endCxn id="2" idx="3"/>
          </p:cNvCxnSpPr>
          <p:nvPr/>
        </p:nvCxnSpPr>
        <p:spPr>
          <a:xfrm>
            <a:off x="909247" y="3327015"/>
            <a:ext cx="360000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2" idx="3"/>
            <a:endCxn id="3" idx="3"/>
          </p:cNvCxnSpPr>
          <p:nvPr/>
        </p:nvCxnSpPr>
        <p:spPr>
          <a:xfrm flipV="1">
            <a:off x="4509247" y="2467044"/>
            <a:ext cx="849086" cy="85997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758333" y="2467044"/>
            <a:ext cx="360000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endCxn id="3" idx="1"/>
          </p:cNvCxnSpPr>
          <p:nvPr/>
        </p:nvCxnSpPr>
        <p:spPr>
          <a:xfrm flipV="1">
            <a:off x="909246" y="2467044"/>
            <a:ext cx="849087" cy="85997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2" idx="2"/>
            <a:endCxn id="2" idx="0"/>
          </p:cNvCxnSpPr>
          <p:nvPr/>
        </p:nvCxnSpPr>
        <p:spPr>
          <a:xfrm flipV="1">
            <a:off x="2709247" y="1527015"/>
            <a:ext cx="0" cy="360000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endCxn id="3" idx="0"/>
          </p:cNvCxnSpPr>
          <p:nvPr/>
        </p:nvCxnSpPr>
        <p:spPr>
          <a:xfrm flipV="1">
            <a:off x="2709246" y="667044"/>
            <a:ext cx="849087" cy="874714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3" idx="2"/>
            <a:endCxn id="3" idx="0"/>
          </p:cNvCxnSpPr>
          <p:nvPr/>
        </p:nvCxnSpPr>
        <p:spPr>
          <a:xfrm flipV="1">
            <a:off x="3558333" y="667044"/>
            <a:ext cx="0" cy="360000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endCxn id="3" idx="2"/>
          </p:cNvCxnSpPr>
          <p:nvPr/>
        </p:nvCxnSpPr>
        <p:spPr>
          <a:xfrm flipV="1">
            <a:off x="2709246" y="4267044"/>
            <a:ext cx="849087" cy="85997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1433900" y="1021917"/>
            <a:ext cx="3526971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1407774" y="4640424"/>
            <a:ext cx="3526971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4960871" y="1021917"/>
            <a:ext cx="0" cy="363157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1419807" y="1021917"/>
            <a:ext cx="14093" cy="363157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e 36"/>
          <p:cNvSpPr/>
          <p:nvPr/>
        </p:nvSpPr>
        <p:spPr>
          <a:xfrm>
            <a:off x="764350" y="1361758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4341280" y="1357903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1586677" y="488449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5166300" y="487043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5166300" y="4100265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4341280" y="4940166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724526" y="4940166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1611082" y="4100265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3036117" y="860425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4780871" y="2673670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1246853" y="2653714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2980872" y="4499297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3396117" y="2328727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2542877" y="3147015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 flipH="1">
            <a:off x="613683" y="5714426"/>
            <a:ext cx="4356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Maille de cristallisation du Cuivre : CFC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ZoneTexte 113"/>
          <p:cNvSpPr txBox="1"/>
          <p:nvPr/>
        </p:nvSpPr>
        <p:spPr>
          <a:xfrm>
            <a:off x="5866224" y="1361629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endParaRPr lang="fr-FR" sz="28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D5C6-2752-4DC9-8E5A-AEC21048DE31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715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9247" y="1527015"/>
            <a:ext cx="3600000" cy="36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758333" y="667044"/>
            <a:ext cx="3600000" cy="36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909247" y="667044"/>
            <a:ext cx="849086" cy="8599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flipV="1">
            <a:off x="4509247" y="667044"/>
            <a:ext cx="849086" cy="8599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V="1">
            <a:off x="909246" y="4267044"/>
            <a:ext cx="849087" cy="8599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4509246" y="4267044"/>
            <a:ext cx="849087" cy="8599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2" idx="1"/>
            <a:endCxn id="2" idx="3"/>
          </p:cNvCxnSpPr>
          <p:nvPr/>
        </p:nvCxnSpPr>
        <p:spPr>
          <a:xfrm>
            <a:off x="909247" y="3327015"/>
            <a:ext cx="360000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2" idx="3"/>
            <a:endCxn id="3" idx="3"/>
          </p:cNvCxnSpPr>
          <p:nvPr/>
        </p:nvCxnSpPr>
        <p:spPr>
          <a:xfrm flipV="1">
            <a:off x="4509247" y="2467044"/>
            <a:ext cx="849086" cy="85997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758333" y="2467044"/>
            <a:ext cx="360000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endCxn id="3" idx="1"/>
          </p:cNvCxnSpPr>
          <p:nvPr/>
        </p:nvCxnSpPr>
        <p:spPr>
          <a:xfrm flipV="1">
            <a:off x="909246" y="2467044"/>
            <a:ext cx="849087" cy="85997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2" idx="2"/>
            <a:endCxn id="2" idx="0"/>
          </p:cNvCxnSpPr>
          <p:nvPr/>
        </p:nvCxnSpPr>
        <p:spPr>
          <a:xfrm flipV="1">
            <a:off x="2709247" y="1527015"/>
            <a:ext cx="0" cy="360000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endCxn id="3" idx="0"/>
          </p:cNvCxnSpPr>
          <p:nvPr/>
        </p:nvCxnSpPr>
        <p:spPr>
          <a:xfrm flipV="1">
            <a:off x="2709246" y="667044"/>
            <a:ext cx="849087" cy="874714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3" idx="2"/>
            <a:endCxn id="3" idx="0"/>
          </p:cNvCxnSpPr>
          <p:nvPr/>
        </p:nvCxnSpPr>
        <p:spPr>
          <a:xfrm flipV="1">
            <a:off x="3558333" y="667044"/>
            <a:ext cx="0" cy="360000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endCxn id="3" idx="2"/>
          </p:cNvCxnSpPr>
          <p:nvPr/>
        </p:nvCxnSpPr>
        <p:spPr>
          <a:xfrm flipV="1">
            <a:off x="2709246" y="4267044"/>
            <a:ext cx="849087" cy="85997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1433900" y="1021917"/>
            <a:ext cx="3526971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1407774" y="4640424"/>
            <a:ext cx="3526971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4960871" y="1021917"/>
            <a:ext cx="0" cy="363157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1419807" y="1021917"/>
            <a:ext cx="14093" cy="363157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e 36"/>
          <p:cNvSpPr/>
          <p:nvPr/>
        </p:nvSpPr>
        <p:spPr>
          <a:xfrm>
            <a:off x="764350" y="1361758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4341280" y="1357903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1586677" y="488449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5166300" y="487043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5166300" y="4100265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4341280" y="4940166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724526" y="4940166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1611082" y="4100265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3036117" y="860425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4780871" y="2673670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1246853" y="2653714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2980872" y="4499297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3396117" y="2328727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2542877" y="3147015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6780688" y="1527015"/>
            <a:ext cx="3600000" cy="36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7629774" y="667044"/>
            <a:ext cx="3600000" cy="36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1" name="Connecteur droit 50"/>
          <p:cNvCxnSpPr/>
          <p:nvPr/>
        </p:nvCxnSpPr>
        <p:spPr>
          <a:xfrm flipV="1">
            <a:off x="6780688" y="667044"/>
            <a:ext cx="849086" cy="8599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V="1">
            <a:off x="10380688" y="667044"/>
            <a:ext cx="849086" cy="8599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V="1">
            <a:off x="6780687" y="4267044"/>
            <a:ext cx="849087" cy="8599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V="1">
            <a:off x="10380687" y="4267044"/>
            <a:ext cx="849087" cy="8599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>
            <a:stCxn id="35" idx="1"/>
            <a:endCxn id="35" idx="3"/>
          </p:cNvCxnSpPr>
          <p:nvPr/>
        </p:nvCxnSpPr>
        <p:spPr>
          <a:xfrm>
            <a:off x="6780688" y="3327015"/>
            <a:ext cx="360000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>
            <a:stCxn id="35" idx="3"/>
            <a:endCxn id="36" idx="3"/>
          </p:cNvCxnSpPr>
          <p:nvPr/>
        </p:nvCxnSpPr>
        <p:spPr>
          <a:xfrm flipV="1">
            <a:off x="10380688" y="2467044"/>
            <a:ext cx="849086" cy="85997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7629774" y="2467044"/>
            <a:ext cx="360000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>
            <a:endCxn id="36" idx="1"/>
          </p:cNvCxnSpPr>
          <p:nvPr/>
        </p:nvCxnSpPr>
        <p:spPr>
          <a:xfrm flipV="1">
            <a:off x="6780687" y="2467044"/>
            <a:ext cx="849087" cy="85997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>
            <a:stCxn id="35" idx="2"/>
            <a:endCxn id="35" idx="0"/>
          </p:cNvCxnSpPr>
          <p:nvPr/>
        </p:nvCxnSpPr>
        <p:spPr>
          <a:xfrm flipV="1">
            <a:off x="8580688" y="1527015"/>
            <a:ext cx="0" cy="360000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>
            <a:endCxn id="36" idx="0"/>
          </p:cNvCxnSpPr>
          <p:nvPr/>
        </p:nvCxnSpPr>
        <p:spPr>
          <a:xfrm flipV="1">
            <a:off x="8580687" y="667044"/>
            <a:ext cx="849087" cy="874714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>
            <a:stCxn id="36" idx="2"/>
            <a:endCxn id="36" idx="0"/>
          </p:cNvCxnSpPr>
          <p:nvPr/>
        </p:nvCxnSpPr>
        <p:spPr>
          <a:xfrm flipV="1">
            <a:off x="9429774" y="667044"/>
            <a:ext cx="0" cy="360000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>
            <a:endCxn id="36" idx="2"/>
          </p:cNvCxnSpPr>
          <p:nvPr/>
        </p:nvCxnSpPr>
        <p:spPr>
          <a:xfrm flipV="1">
            <a:off x="8580687" y="4267044"/>
            <a:ext cx="849087" cy="85997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flipV="1">
            <a:off x="7305341" y="1021917"/>
            <a:ext cx="3526971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 flipV="1">
            <a:off x="7279215" y="4640424"/>
            <a:ext cx="3526971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 flipV="1">
            <a:off x="10832312" y="1021917"/>
            <a:ext cx="0" cy="363157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7291248" y="1021917"/>
            <a:ext cx="14093" cy="363157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Ellipse 66"/>
          <p:cNvSpPr/>
          <p:nvPr/>
        </p:nvSpPr>
        <p:spPr>
          <a:xfrm>
            <a:off x="6635791" y="1361758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/>
          <p:cNvSpPr/>
          <p:nvPr/>
        </p:nvSpPr>
        <p:spPr>
          <a:xfrm>
            <a:off x="10212721" y="1357903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7458118" y="488449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/>
          <p:cNvSpPr/>
          <p:nvPr/>
        </p:nvSpPr>
        <p:spPr>
          <a:xfrm>
            <a:off x="11037741" y="487043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11037741" y="4100265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/>
          <p:cNvSpPr/>
          <p:nvPr/>
        </p:nvSpPr>
        <p:spPr>
          <a:xfrm>
            <a:off x="10212721" y="4940166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/>
          <p:cNvSpPr/>
          <p:nvPr/>
        </p:nvSpPr>
        <p:spPr>
          <a:xfrm>
            <a:off x="6595967" y="4940166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/>
          <p:cNvSpPr/>
          <p:nvPr/>
        </p:nvSpPr>
        <p:spPr>
          <a:xfrm>
            <a:off x="7482523" y="4100265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/>
          <p:cNvSpPr/>
          <p:nvPr/>
        </p:nvSpPr>
        <p:spPr>
          <a:xfrm>
            <a:off x="8907558" y="860425"/>
            <a:ext cx="360000" cy="360000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/>
          <p:cNvSpPr/>
          <p:nvPr/>
        </p:nvSpPr>
        <p:spPr>
          <a:xfrm>
            <a:off x="10652312" y="2673670"/>
            <a:ext cx="360000" cy="360000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/>
          <p:cNvSpPr/>
          <p:nvPr/>
        </p:nvSpPr>
        <p:spPr>
          <a:xfrm>
            <a:off x="7118294" y="2653714"/>
            <a:ext cx="360000" cy="360000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/>
          <p:cNvSpPr/>
          <p:nvPr/>
        </p:nvSpPr>
        <p:spPr>
          <a:xfrm>
            <a:off x="8852313" y="4499297"/>
            <a:ext cx="360000" cy="360000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/>
          <p:cNvSpPr/>
          <p:nvPr/>
        </p:nvSpPr>
        <p:spPr>
          <a:xfrm>
            <a:off x="9267558" y="2328727"/>
            <a:ext cx="360000" cy="360000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/>
          <p:cNvSpPr/>
          <p:nvPr/>
        </p:nvSpPr>
        <p:spPr>
          <a:xfrm>
            <a:off x="8414318" y="3147015"/>
            <a:ext cx="360000" cy="360000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 flipH="1">
            <a:off x="613683" y="5714426"/>
            <a:ext cx="4356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Maille de cristallisation du Cuivre : CFC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ZoneTexte 112"/>
          <p:cNvSpPr txBox="1"/>
          <p:nvPr/>
        </p:nvSpPr>
        <p:spPr>
          <a:xfrm flipH="1">
            <a:off x="6775967" y="5697894"/>
            <a:ext cx="4356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Substitution du Cu par le Zn : laiton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145197" y="810574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endParaRPr lang="fr-FR" sz="28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ZoneTexte 113"/>
          <p:cNvSpPr txBox="1"/>
          <p:nvPr/>
        </p:nvSpPr>
        <p:spPr>
          <a:xfrm>
            <a:off x="5866224" y="1361629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endParaRPr lang="fr-FR" sz="28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5866224" y="3147015"/>
            <a:ext cx="407967" cy="0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D5C6-2752-4DC9-8E5A-AEC21048DE31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45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8901" y="2539888"/>
            <a:ext cx="3600000" cy="36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517987" y="1679917"/>
            <a:ext cx="3600000" cy="36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1668901" y="1679917"/>
            <a:ext cx="849086" cy="8599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flipV="1">
            <a:off x="5268901" y="1679917"/>
            <a:ext cx="849086" cy="8599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V="1">
            <a:off x="1668900" y="5279917"/>
            <a:ext cx="849087" cy="8599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5268900" y="5279917"/>
            <a:ext cx="849087" cy="8599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2" idx="1"/>
            <a:endCxn id="2" idx="3"/>
          </p:cNvCxnSpPr>
          <p:nvPr/>
        </p:nvCxnSpPr>
        <p:spPr>
          <a:xfrm>
            <a:off x="1668901" y="4339888"/>
            <a:ext cx="360000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2" idx="3"/>
            <a:endCxn id="3" idx="3"/>
          </p:cNvCxnSpPr>
          <p:nvPr/>
        </p:nvCxnSpPr>
        <p:spPr>
          <a:xfrm flipV="1">
            <a:off x="5268901" y="3479917"/>
            <a:ext cx="849086" cy="85997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517987" y="3479917"/>
            <a:ext cx="360000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endCxn id="3" idx="1"/>
          </p:cNvCxnSpPr>
          <p:nvPr/>
        </p:nvCxnSpPr>
        <p:spPr>
          <a:xfrm flipV="1">
            <a:off x="1668900" y="3479917"/>
            <a:ext cx="849087" cy="85997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2" idx="2"/>
            <a:endCxn id="2" idx="0"/>
          </p:cNvCxnSpPr>
          <p:nvPr/>
        </p:nvCxnSpPr>
        <p:spPr>
          <a:xfrm flipV="1">
            <a:off x="3468901" y="2539888"/>
            <a:ext cx="0" cy="360000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endCxn id="3" idx="0"/>
          </p:cNvCxnSpPr>
          <p:nvPr/>
        </p:nvCxnSpPr>
        <p:spPr>
          <a:xfrm flipV="1">
            <a:off x="3468900" y="1679917"/>
            <a:ext cx="849087" cy="874714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3" idx="2"/>
            <a:endCxn id="3" idx="0"/>
          </p:cNvCxnSpPr>
          <p:nvPr/>
        </p:nvCxnSpPr>
        <p:spPr>
          <a:xfrm flipV="1">
            <a:off x="4317987" y="1679917"/>
            <a:ext cx="0" cy="360000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endCxn id="3" idx="2"/>
          </p:cNvCxnSpPr>
          <p:nvPr/>
        </p:nvCxnSpPr>
        <p:spPr>
          <a:xfrm flipV="1">
            <a:off x="3468900" y="5279917"/>
            <a:ext cx="849087" cy="85997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2193554" y="2034790"/>
            <a:ext cx="3526971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2167428" y="5653297"/>
            <a:ext cx="3526971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5720525" y="2034790"/>
            <a:ext cx="0" cy="363157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2179461" y="2034790"/>
            <a:ext cx="14093" cy="363157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e 36"/>
          <p:cNvSpPr/>
          <p:nvPr/>
        </p:nvSpPr>
        <p:spPr>
          <a:xfrm>
            <a:off x="1524004" y="2374631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5100934" y="2370776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2346331" y="1501322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5925954" y="1499916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5925954" y="5113138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5100934" y="5953039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3795771" y="1873298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5540525" y="3686543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3302531" y="4159888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2190259" y="3844154"/>
            <a:ext cx="1800000" cy="18000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2370736" y="5113138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668899" y="4353199"/>
            <a:ext cx="1800000" cy="1786688"/>
          </a:xfrm>
          <a:prstGeom prst="rect">
            <a:avLst/>
          </a:prstGeom>
          <a:solidFill>
            <a:schemeClr val="accent2">
              <a:alpha val="5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Triangle rectangle 35"/>
          <p:cNvSpPr/>
          <p:nvPr/>
        </p:nvSpPr>
        <p:spPr>
          <a:xfrm rot="5400000">
            <a:off x="3470676" y="5686686"/>
            <a:ext cx="470173" cy="429520"/>
          </a:xfrm>
          <a:prstGeom prst="rtTriangle">
            <a:avLst/>
          </a:prstGeom>
          <a:solidFill>
            <a:schemeClr val="accent2"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riangle rectangle 51"/>
          <p:cNvSpPr/>
          <p:nvPr/>
        </p:nvSpPr>
        <p:spPr>
          <a:xfrm rot="16200000">
            <a:off x="1660463" y="3833496"/>
            <a:ext cx="532200" cy="527392"/>
          </a:xfrm>
          <a:prstGeom prst="rtTriangle">
            <a:avLst/>
          </a:prstGeom>
          <a:solidFill>
            <a:schemeClr val="accent2"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1690104" y="3844153"/>
            <a:ext cx="493185" cy="514094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llipse 46"/>
          <p:cNvSpPr/>
          <p:nvPr/>
        </p:nvSpPr>
        <p:spPr>
          <a:xfrm>
            <a:off x="2006507" y="3666587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4" name="Connecteur droit 53"/>
          <p:cNvCxnSpPr/>
          <p:nvPr/>
        </p:nvCxnSpPr>
        <p:spPr>
          <a:xfrm flipV="1">
            <a:off x="3490102" y="3850575"/>
            <a:ext cx="526283" cy="505298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lipse 52"/>
          <p:cNvSpPr/>
          <p:nvPr/>
        </p:nvSpPr>
        <p:spPr>
          <a:xfrm>
            <a:off x="3302531" y="4159986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4155771" y="3341600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5" name="Connecteur droit 54"/>
          <p:cNvCxnSpPr/>
          <p:nvPr/>
        </p:nvCxnSpPr>
        <p:spPr>
          <a:xfrm flipV="1">
            <a:off x="3489732" y="5666359"/>
            <a:ext cx="468378" cy="480185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lipse 47"/>
          <p:cNvSpPr/>
          <p:nvPr/>
        </p:nvSpPr>
        <p:spPr>
          <a:xfrm>
            <a:off x="3740526" y="5512170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6" name="Connecteur droit 55"/>
          <p:cNvCxnSpPr/>
          <p:nvPr/>
        </p:nvCxnSpPr>
        <p:spPr>
          <a:xfrm flipV="1">
            <a:off x="1690250" y="5638395"/>
            <a:ext cx="473883" cy="477012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lipse 42"/>
          <p:cNvSpPr/>
          <p:nvPr/>
        </p:nvSpPr>
        <p:spPr>
          <a:xfrm>
            <a:off x="1484180" y="5953039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9855731" y="3363178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8743459" y="3047444"/>
            <a:ext cx="1800000" cy="18000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8239447" y="3574599"/>
            <a:ext cx="1800000" cy="1786688"/>
          </a:xfrm>
          <a:prstGeom prst="rect">
            <a:avLst/>
          </a:prstGeom>
          <a:solidFill>
            <a:schemeClr val="accent2">
              <a:alpha val="5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Triangle rectangle 61"/>
          <p:cNvSpPr/>
          <p:nvPr/>
        </p:nvSpPr>
        <p:spPr>
          <a:xfrm rot="5400000">
            <a:off x="10023876" y="4889976"/>
            <a:ext cx="470173" cy="429520"/>
          </a:xfrm>
          <a:prstGeom prst="rtTriangle">
            <a:avLst/>
          </a:prstGeom>
          <a:solidFill>
            <a:schemeClr val="accent2"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Triangle rectangle 62"/>
          <p:cNvSpPr/>
          <p:nvPr/>
        </p:nvSpPr>
        <p:spPr>
          <a:xfrm rot="16200000">
            <a:off x="8213663" y="3036786"/>
            <a:ext cx="532200" cy="527392"/>
          </a:xfrm>
          <a:prstGeom prst="rtTriangle">
            <a:avLst/>
          </a:prstGeom>
          <a:solidFill>
            <a:schemeClr val="accent2"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4" name="Connecteur droit 63"/>
          <p:cNvCxnSpPr/>
          <p:nvPr/>
        </p:nvCxnSpPr>
        <p:spPr>
          <a:xfrm flipV="1">
            <a:off x="8243304" y="3047443"/>
            <a:ext cx="493185" cy="514094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flipV="1">
            <a:off x="10043302" y="3058373"/>
            <a:ext cx="500157" cy="50079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 flipV="1">
            <a:off x="10042932" y="4869649"/>
            <a:ext cx="468378" cy="480185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V="1">
            <a:off x="8269576" y="4858924"/>
            <a:ext cx="473883" cy="477012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8743459" y="3047443"/>
            <a:ext cx="1292272" cy="495735"/>
          </a:xfrm>
          <a:prstGeom prst="line">
            <a:avLst/>
          </a:prstGeom>
          <a:ln w="38100">
            <a:solidFill>
              <a:srgbClr val="8B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8205347" y="4895461"/>
            <a:ext cx="2268376" cy="440475"/>
          </a:xfrm>
          <a:prstGeom prst="line">
            <a:avLst/>
          </a:prstGeom>
          <a:ln w="38100">
            <a:solidFill>
              <a:srgbClr val="8B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>
            <a:off x="9361459" y="3295310"/>
            <a:ext cx="0" cy="1817828"/>
          </a:xfrm>
          <a:prstGeom prst="line">
            <a:avLst/>
          </a:prstGeom>
          <a:ln w="38100">
            <a:solidFill>
              <a:srgbClr val="8B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Ellipse 74"/>
          <p:cNvSpPr/>
          <p:nvPr/>
        </p:nvSpPr>
        <p:spPr>
          <a:xfrm>
            <a:off x="9181459" y="4031438"/>
            <a:ext cx="360000" cy="360000"/>
          </a:xfrm>
          <a:prstGeom prst="ellipse">
            <a:avLst/>
          </a:prstGeom>
          <a:solidFill>
            <a:srgbClr val="8B8B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/>
          <p:cNvSpPr/>
          <p:nvPr/>
        </p:nvSpPr>
        <p:spPr>
          <a:xfrm>
            <a:off x="8559707" y="2869877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/>
          <p:cNvSpPr/>
          <p:nvPr/>
        </p:nvSpPr>
        <p:spPr>
          <a:xfrm>
            <a:off x="9855731" y="3363276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10293726" y="4715460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8037380" y="5156329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ZoneTexte 77"/>
          <p:cNvSpPr txBox="1"/>
          <p:nvPr/>
        </p:nvSpPr>
        <p:spPr>
          <a:xfrm>
            <a:off x="2293034" y="621047"/>
            <a:ext cx="7655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Sites tétraédriques dans une CFC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D5C6-2752-4DC9-8E5A-AEC21048DE31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810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Connecteur droit 80"/>
          <p:cNvCxnSpPr/>
          <p:nvPr/>
        </p:nvCxnSpPr>
        <p:spPr>
          <a:xfrm flipV="1">
            <a:off x="3466086" y="3477016"/>
            <a:ext cx="849087" cy="874714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 flipV="1">
            <a:off x="2212285" y="3866543"/>
            <a:ext cx="3526971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668901" y="2539888"/>
            <a:ext cx="3600000" cy="36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517987" y="1679917"/>
            <a:ext cx="3600000" cy="36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1668901" y="1679917"/>
            <a:ext cx="849086" cy="8599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flipV="1">
            <a:off x="5268901" y="1679917"/>
            <a:ext cx="849086" cy="8599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V="1">
            <a:off x="1668900" y="5279917"/>
            <a:ext cx="849087" cy="8599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5268900" y="5279917"/>
            <a:ext cx="849087" cy="8599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2" idx="1"/>
            <a:endCxn id="2" idx="3"/>
          </p:cNvCxnSpPr>
          <p:nvPr/>
        </p:nvCxnSpPr>
        <p:spPr>
          <a:xfrm>
            <a:off x="1668901" y="4339888"/>
            <a:ext cx="360000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2" idx="3"/>
            <a:endCxn id="3" idx="3"/>
          </p:cNvCxnSpPr>
          <p:nvPr/>
        </p:nvCxnSpPr>
        <p:spPr>
          <a:xfrm flipV="1">
            <a:off x="5268901" y="3479917"/>
            <a:ext cx="849086" cy="85997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517987" y="3479917"/>
            <a:ext cx="360000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endCxn id="3" idx="1"/>
          </p:cNvCxnSpPr>
          <p:nvPr/>
        </p:nvCxnSpPr>
        <p:spPr>
          <a:xfrm flipV="1">
            <a:off x="1668900" y="3479917"/>
            <a:ext cx="849087" cy="85997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2" idx="2"/>
            <a:endCxn id="2" idx="0"/>
          </p:cNvCxnSpPr>
          <p:nvPr/>
        </p:nvCxnSpPr>
        <p:spPr>
          <a:xfrm flipV="1">
            <a:off x="3468901" y="2539888"/>
            <a:ext cx="0" cy="360000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endCxn id="3" idx="0"/>
          </p:cNvCxnSpPr>
          <p:nvPr/>
        </p:nvCxnSpPr>
        <p:spPr>
          <a:xfrm flipV="1">
            <a:off x="3468900" y="1679917"/>
            <a:ext cx="849087" cy="874714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3" idx="2"/>
            <a:endCxn id="3" idx="0"/>
          </p:cNvCxnSpPr>
          <p:nvPr/>
        </p:nvCxnSpPr>
        <p:spPr>
          <a:xfrm flipV="1">
            <a:off x="4317987" y="1679917"/>
            <a:ext cx="0" cy="360000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endCxn id="3" idx="2"/>
          </p:cNvCxnSpPr>
          <p:nvPr/>
        </p:nvCxnSpPr>
        <p:spPr>
          <a:xfrm flipV="1">
            <a:off x="3468900" y="5279917"/>
            <a:ext cx="849087" cy="85997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2193554" y="2034790"/>
            <a:ext cx="3526971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2167428" y="5653297"/>
            <a:ext cx="3526971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5720525" y="2034790"/>
            <a:ext cx="0" cy="363157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2179461" y="2034790"/>
            <a:ext cx="14093" cy="363157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e 36"/>
          <p:cNvSpPr/>
          <p:nvPr/>
        </p:nvSpPr>
        <p:spPr>
          <a:xfrm>
            <a:off x="1524004" y="2374631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5100934" y="2370776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2346331" y="1501322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5925954" y="1499916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5925954" y="5113138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5100934" y="5953039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3795771" y="1873298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5540525" y="3686543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3302531" y="4159888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2370736" y="5113138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2006507" y="3666587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3302531" y="4159986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4155771" y="3341600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3740526" y="5512170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1484180" y="5953039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9855731" y="3363178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8743459" y="3047444"/>
            <a:ext cx="1800000" cy="18000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8239447" y="3574599"/>
            <a:ext cx="1800000" cy="1786688"/>
          </a:xfrm>
          <a:prstGeom prst="rect">
            <a:avLst/>
          </a:prstGeom>
          <a:solidFill>
            <a:schemeClr val="accent2">
              <a:alpha val="5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Triangle rectangle 61"/>
          <p:cNvSpPr/>
          <p:nvPr/>
        </p:nvSpPr>
        <p:spPr>
          <a:xfrm rot="5400000">
            <a:off x="10023876" y="4889976"/>
            <a:ext cx="470173" cy="429520"/>
          </a:xfrm>
          <a:prstGeom prst="rtTriangle">
            <a:avLst/>
          </a:prstGeom>
          <a:solidFill>
            <a:schemeClr val="accent2"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Triangle rectangle 62"/>
          <p:cNvSpPr/>
          <p:nvPr/>
        </p:nvSpPr>
        <p:spPr>
          <a:xfrm rot="16200000">
            <a:off x="8213663" y="3036786"/>
            <a:ext cx="532200" cy="527392"/>
          </a:xfrm>
          <a:prstGeom prst="rtTriangle">
            <a:avLst/>
          </a:prstGeom>
          <a:solidFill>
            <a:schemeClr val="accent2"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4" name="Connecteur droit 63"/>
          <p:cNvCxnSpPr/>
          <p:nvPr/>
        </p:nvCxnSpPr>
        <p:spPr>
          <a:xfrm flipV="1">
            <a:off x="8243304" y="3047443"/>
            <a:ext cx="493185" cy="514094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flipV="1">
            <a:off x="10043302" y="3058373"/>
            <a:ext cx="500157" cy="50079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 flipV="1">
            <a:off x="10042932" y="4869649"/>
            <a:ext cx="468378" cy="480185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V="1">
            <a:off x="8269576" y="4858924"/>
            <a:ext cx="473883" cy="477012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8743459" y="3047443"/>
            <a:ext cx="1292272" cy="495735"/>
          </a:xfrm>
          <a:prstGeom prst="line">
            <a:avLst/>
          </a:prstGeom>
          <a:ln w="38100">
            <a:solidFill>
              <a:srgbClr val="8B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8205347" y="4895461"/>
            <a:ext cx="2268376" cy="440475"/>
          </a:xfrm>
          <a:prstGeom prst="line">
            <a:avLst/>
          </a:prstGeom>
          <a:ln w="38100">
            <a:solidFill>
              <a:srgbClr val="8B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>
            <a:off x="9361459" y="3295310"/>
            <a:ext cx="0" cy="1817828"/>
          </a:xfrm>
          <a:prstGeom prst="line">
            <a:avLst/>
          </a:prstGeom>
          <a:ln w="38100">
            <a:solidFill>
              <a:srgbClr val="8B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Ellipse 74"/>
          <p:cNvSpPr/>
          <p:nvPr/>
        </p:nvSpPr>
        <p:spPr>
          <a:xfrm>
            <a:off x="9181459" y="4031438"/>
            <a:ext cx="360000" cy="360000"/>
          </a:xfrm>
          <a:prstGeom prst="ellipse">
            <a:avLst/>
          </a:prstGeom>
          <a:solidFill>
            <a:srgbClr val="8B8B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/>
          <p:cNvSpPr/>
          <p:nvPr/>
        </p:nvSpPr>
        <p:spPr>
          <a:xfrm>
            <a:off x="8559707" y="2869877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/>
          <p:cNvSpPr/>
          <p:nvPr/>
        </p:nvSpPr>
        <p:spPr>
          <a:xfrm>
            <a:off x="9855731" y="3363276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10293726" y="4715460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8037380" y="5156329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ZoneTexte 77"/>
          <p:cNvSpPr txBox="1"/>
          <p:nvPr/>
        </p:nvSpPr>
        <p:spPr>
          <a:xfrm>
            <a:off x="2293034" y="621047"/>
            <a:ext cx="7655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Sites tétraédriques dans une CFC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Ellipse 73"/>
          <p:cNvSpPr/>
          <p:nvPr/>
        </p:nvSpPr>
        <p:spPr>
          <a:xfrm>
            <a:off x="2426159" y="4791491"/>
            <a:ext cx="360000" cy="360000"/>
          </a:xfrm>
          <a:prstGeom prst="ellipse">
            <a:avLst/>
          </a:prstGeom>
          <a:solidFill>
            <a:srgbClr val="8B8B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/>
          <p:cNvSpPr/>
          <p:nvPr/>
        </p:nvSpPr>
        <p:spPr>
          <a:xfrm>
            <a:off x="4255201" y="4791491"/>
            <a:ext cx="360000" cy="360000"/>
          </a:xfrm>
          <a:prstGeom prst="ellipse">
            <a:avLst/>
          </a:prstGeom>
          <a:solidFill>
            <a:srgbClr val="8B8B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/>
          <p:cNvSpPr/>
          <p:nvPr/>
        </p:nvSpPr>
        <p:spPr>
          <a:xfrm>
            <a:off x="4677798" y="4366198"/>
            <a:ext cx="360000" cy="360000"/>
          </a:xfrm>
          <a:prstGeom prst="ellipse">
            <a:avLst/>
          </a:prstGeom>
          <a:solidFill>
            <a:srgbClr val="8B8B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/>
          <p:cNvSpPr/>
          <p:nvPr/>
        </p:nvSpPr>
        <p:spPr>
          <a:xfrm>
            <a:off x="2780315" y="4433355"/>
            <a:ext cx="360000" cy="360000"/>
          </a:xfrm>
          <a:prstGeom prst="ellipse">
            <a:avLst/>
          </a:prstGeom>
          <a:solidFill>
            <a:srgbClr val="8B8B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2510016" y="3285174"/>
            <a:ext cx="360000" cy="360000"/>
          </a:xfrm>
          <a:prstGeom prst="ellipse">
            <a:avLst/>
          </a:prstGeom>
          <a:solidFill>
            <a:srgbClr val="8B8B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/>
          <p:cNvSpPr/>
          <p:nvPr/>
        </p:nvSpPr>
        <p:spPr>
          <a:xfrm>
            <a:off x="2960315" y="2848315"/>
            <a:ext cx="360000" cy="360000"/>
          </a:xfrm>
          <a:prstGeom prst="ellipse">
            <a:avLst/>
          </a:prstGeom>
          <a:solidFill>
            <a:srgbClr val="8B8B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/>
          <p:cNvSpPr/>
          <p:nvPr/>
        </p:nvSpPr>
        <p:spPr>
          <a:xfrm>
            <a:off x="3944071" y="3269345"/>
            <a:ext cx="360000" cy="360000"/>
          </a:xfrm>
          <a:prstGeom prst="ellipse">
            <a:avLst/>
          </a:prstGeom>
          <a:solidFill>
            <a:srgbClr val="8B8B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/>
          <p:cNvSpPr/>
          <p:nvPr/>
        </p:nvSpPr>
        <p:spPr>
          <a:xfrm>
            <a:off x="4394370" y="2832486"/>
            <a:ext cx="360000" cy="360000"/>
          </a:xfrm>
          <a:prstGeom prst="ellipse">
            <a:avLst/>
          </a:prstGeom>
          <a:solidFill>
            <a:srgbClr val="8B8B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D5C6-2752-4DC9-8E5A-AEC21048DE31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288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0433" y="2511753"/>
            <a:ext cx="3600000" cy="36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589519" y="1651782"/>
            <a:ext cx="3600000" cy="36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740433" y="1651782"/>
            <a:ext cx="849086" cy="8599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flipV="1">
            <a:off x="4340433" y="1651782"/>
            <a:ext cx="849086" cy="8599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V="1">
            <a:off x="740432" y="5251782"/>
            <a:ext cx="849087" cy="8599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4340432" y="5251782"/>
            <a:ext cx="849087" cy="8599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2" idx="1"/>
            <a:endCxn id="2" idx="3"/>
          </p:cNvCxnSpPr>
          <p:nvPr/>
        </p:nvCxnSpPr>
        <p:spPr>
          <a:xfrm>
            <a:off x="740433" y="4311753"/>
            <a:ext cx="360000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2" idx="3"/>
            <a:endCxn id="3" idx="3"/>
          </p:cNvCxnSpPr>
          <p:nvPr/>
        </p:nvCxnSpPr>
        <p:spPr>
          <a:xfrm flipV="1">
            <a:off x="4340433" y="3451782"/>
            <a:ext cx="849086" cy="85997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589519" y="3451782"/>
            <a:ext cx="360000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endCxn id="3" idx="1"/>
          </p:cNvCxnSpPr>
          <p:nvPr/>
        </p:nvCxnSpPr>
        <p:spPr>
          <a:xfrm flipV="1">
            <a:off x="740432" y="3451782"/>
            <a:ext cx="849087" cy="85997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2" idx="2"/>
            <a:endCxn id="2" idx="0"/>
          </p:cNvCxnSpPr>
          <p:nvPr/>
        </p:nvCxnSpPr>
        <p:spPr>
          <a:xfrm flipV="1">
            <a:off x="2540433" y="2511753"/>
            <a:ext cx="0" cy="360000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endCxn id="3" idx="0"/>
          </p:cNvCxnSpPr>
          <p:nvPr/>
        </p:nvCxnSpPr>
        <p:spPr>
          <a:xfrm flipV="1">
            <a:off x="2540432" y="1651782"/>
            <a:ext cx="849087" cy="874714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3" idx="2"/>
            <a:endCxn id="3" idx="0"/>
          </p:cNvCxnSpPr>
          <p:nvPr/>
        </p:nvCxnSpPr>
        <p:spPr>
          <a:xfrm flipV="1">
            <a:off x="3389519" y="1651782"/>
            <a:ext cx="0" cy="360000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endCxn id="3" idx="2"/>
          </p:cNvCxnSpPr>
          <p:nvPr/>
        </p:nvCxnSpPr>
        <p:spPr>
          <a:xfrm flipV="1">
            <a:off x="2540432" y="5251782"/>
            <a:ext cx="849087" cy="85997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1265086" y="2006655"/>
            <a:ext cx="3526971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1238960" y="5625162"/>
            <a:ext cx="3526971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4792057" y="2006655"/>
            <a:ext cx="0" cy="363157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1250993" y="2006655"/>
            <a:ext cx="14093" cy="363157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e 36"/>
          <p:cNvSpPr/>
          <p:nvPr/>
        </p:nvSpPr>
        <p:spPr>
          <a:xfrm>
            <a:off x="595536" y="2346496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4172466" y="2342641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1417863" y="1473187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4997486" y="1471781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4997486" y="5085003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4172466" y="5924904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2374063" y="4131753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1442268" y="5085003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555712" y="5924904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ZoneTexte 77"/>
          <p:cNvSpPr txBox="1"/>
          <p:nvPr/>
        </p:nvSpPr>
        <p:spPr>
          <a:xfrm>
            <a:off x="2293034" y="621047"/>
            <a:ext cx="7655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Sites octaédriques dans une CFC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osange 14"/>
          <p:cNvSpPr/>
          <p:nvPr/>
        </p:nvSpPr>
        <p:spPr>
          <a:xfrm>
            <a:off x="1300991" y="2080373"/>
            <a:ext cx="3492623" cy="3557852"/>
          </a:xfrm>
          <a:prstGeom prst="diamond">
            <a:avLst/>
          </a:prstGeom>
          <a:solidFill>
            <a:schemeClr val="accent2">
              <a:alpha val="5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6" name="Connecteur droit 75"/>
          <p:cNvCxnSpPr/>
          <p:nvPr/>
        </p:nvCxnSpPr>
        <p:spPr>
          <a:xfrm flipV="1">
            <a:off x="2544971" y="2044241"/>
            <a:ext cx="494497" cy="2253761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 flipH="1" flipV="1">
            <a:off x="2564168" y="4293951"/>
            <a:ext cx="434495" cy="1363374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V="1">
            <a:off x="2988093" y="3502994"/>
            <a:ext cx="437331" cy="2164252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 flipH="1" flipV="1">
            <a:off x="3069524" y="2067920"/>
            <a:ext cx="355900" cy="143497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élogramme 16"/>
          <p:cNvSpPr/>
          <p:nvPr/>
        </p:nvSpPr>
        <p:spPr>
          <a:xfrm rot="11792274">
            <a:off x="1295466" y="3406452"/>
            <a:ext cx="3409363" cy="924793"/>
          </a:xfrm>
          <a:prstGeom prst="parallelogram">
            <a:avLst>
              <a:gd name="adj" fmla="val 212398"/>
            </a:avLst>
          </a:prstGeom>
          <a:solidFill>
            <a:schemeClr val="accent2">
              <a:alpha val="5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2374063" y="4131851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3227303" y="3313465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4612057" y="3658408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1078039" y="3638452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2812058" y="5484035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2867303" y="1845163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/>
          <p:cNvSpPr/>
          <p:nvPr/>
        </p:nvSpPr>
        <p:spPr>
          <a:xfrm>
            <a:off x="2781415" y="3681491"/>
            <a:ext cx="360000" cy="360000"/>
          </a:xfrm>
          <a:prstGeom prst="ellipse">
            <a:avLst/>
          </a:prstGeom>
          <a:solidFill>
            <a:srgbClr val="8B8B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D5C6-2752-4DC9-8E5A-AEC21048DE31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27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0433" y="2511753"/>
            <a:ext cx="3600000" cy="36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589519" y="1651782"/>
            <a:ext cx="3600000" cy="36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740433" y="1651782"/>
            <a:ext cx="849086" cy="8599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flipV="1">
            <a:off x="4340433" y="1651782"/>
            <a:ext cx="849086" cy="8599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V="1">
            <a:off x="740432" y="5251782"/>
            <a:ext cx="849087" cy="8599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4340432" y="5251782"/>
            <a:ext cx="849087" cy="8599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2" idx="1"/>
            <a:endCxn id="2" idx="3"/>
          </p:cNvCxnSpPr>
          <p:nvPr/>
        </p:nvCxnSpPr>
        <p:spPr>
          <a:xfrm>
            <a:off x="740433" y="4311753"/>
            <a:ext cx="360000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2" idx="3"/>
            <a:endCxn id="3" idx="3"/>
          </p:cNvCxnSpPr>
          <p:nvPr/>
        </p:nvCxnSpPr>
        <p:spPr>
          <a:xfrm flipV="1">
            <a:off x="4340433" y="3451782"/>
            <a:ext cx="849086" cy="85997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589519" y="3451782"/>
            <a:ext cx="360000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endCxn id="3" idx="1"/>
          </p:cNvCxnSpPr>
          <p:nvPr/>
        </p:nvCxnSpPr>
        <p:spPr>
          <a:xfrm flipV="1">
            <a:off x="740432" y="3451782"/>
            <a:ext cx="849087" cy="85997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2" idx="2"/>
            <a:endCxn id="2" idx="0"/>
          </p:cNvCxnSpPr>
          <p:nvPr/>
        </p:nvCxnSpPr>
        <p:spPr>
          <a:xfrm flipV="1">
            <a:off x="2540433" y="2511753"/>
            <a:ext cx="0" cy="360000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endCxn id="3" idx="0"/>
          </p:cNvCxnSpPr>
          <p:nvPr/>
        </p:nvCxnSpPr>
        <p:spPr>
          <a:xfrm flipV="1">
            <a:off x="2540432" y="1651782"/>
            <a:ext cx="849087" cy="874714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3" idx="2"/>
            <a:endCxn id="3" idx="0"/>
          </p:cNvCxnSpPr>
          <p:nvPr/>
        </p:nvCxnSpPr>
        <p:spPr>
          <a:xfrm flipV="1">
            <a:off x="3389519" y="1651782"/>
            <a:ext cx="0" cy="360000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endCxn id="3" idx="2"/>
          </p:cNvCxnSpPr>
          <p:nvPr/>
        </p:nvCxnSpPr>
        <p:spPr>
          <a:xfrm flipV="1">
            <a:off x="2540432" y="5251782"/>
            <a:ext cx="849087" cy="85997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1265086" y="2006655"/>
            <a:ext cx="3526971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1238960" y="5625162"/>
            <a:ext cx="3526971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4792057" y="2006655"/>
            <a:ext cx="0" cy="363157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1250993" y="2006655"/>
            <a:ext cx="14093" cy="363157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e 36"/>
          <p:cNvSpPr/>
          <p:nvPr/>
        </p:nvSpPr>
        <p:spPr>
          <a:xfrm>
            <a:off x="595536" y="2346496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4172466" y="2342641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1417863" y="1473187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4997486" y="1471781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4997486" y="5085003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4172466" y="5924904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2374063" y="4131753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1442268" y="5085003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555712" y="5924904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ZoneTexte 77"/>
          <p:cNvSpPr txBox="1"/>
          <p:nvPr/>
        </p:nvSpPr>
        <p:spPr>
          <a:xfrm>
            <a:off x="2293034" y="621047"/>
            <a:ext cx="7655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Sites octaédriques dans une CFC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osange 14"/>
          <p:cNvSpPr/>
          <p:nvPr/>
        </p:nvSpPr>
        <p:spPr>
          <a:xfrm>
            <a:off x="1300991" y="2080373"/>
            <a:ext cx="3492623" cy="3557852"/>
          </a:xfrm>
          <a:prstGeom prst="diamond">
            <a:avLst/>
          </a:prstGeom>
          <a:solidFill>
            <a:schemeClr val="accent2">
              <a:alpha val="5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6" name="Connecteur droit 75"/>
          <p:cNvCxnSpPr/>
          <p:nvPr/>
        </p:nvCxnSpPr>
        <p:spPr>
          <a:xfrm flipV="1">
            <a:off x="2544971" y="2044241"/>
            <a:ext cx="494497" cy="2253761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 flipH="1" flipV="1">
            <a:off x="2564168" y="4293951"/>
            <a:ext cx="434495" cy="1363374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V="1">
            <a:off x="2988093" y="3502994"/>
            <a:ext cx="437331" cy="2164252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 flipH="1" flipV="1">
            <a:off x="3069524" y="2067920"/>
            <a:ext cx="355900" cy="143497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élogramme 16"/>
          <p:cNvSpPr/>
          <p:nvPr/>
        </p:nvSpPr>
        <p:spPr>
          <a:xfrm rot="11792274">
            <a:off x="1295466" y="3406452"/>
            <a:ext cx="3409363" cy="924793"/>
          </a:xfrm>
          <a:prstGeom prst="parallelogram">
            <a:avLst>
              <a:gd name="adj" fmla="val 212398"/>
            </a:avLst>
          </a:prstGeom>
          <a:solidFill>
            <a:schemeClr val="accent2">
              <a:alpha val="5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2374063" y="4131851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3227303" y="3313465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4612057" y="3658408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1078039" y="3638452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2812058" y="5484035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2867303" y="1845163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/>
          <p:cNvSpPr/>
          <p:nvPr/>
        </p:nvSpPr>
        <p:spPr>
          <a:xfrm>
            <a:off x="2781415" y="3681491"/>
            <a:ext cx="360000" cy="360000"/>
          </a:xfrm>
          <a:prstGeom prst="ellipse">
            <a:avLst/>
          </a:prstGeom>
          <a:solidFill>
            <a:srgbClr val="8B8B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/>
          <p:cNvSpPr/>
          <p:nvPr/>
        </p:nvSpPr>
        <p:spPr>
          <a:xfrm>
            <a:off x="6787378" y="2511753"/>
            <a:ext cx="3600000" cy="36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Rectangle 82"/>
          <p:cNvSpPr/>
          <p:nvPr/>
        </p:nvSpPr>
        <p:spPr>
          <a:xfrm>
            <a:off x="7636464" y="1651782"/>
            <a:ext cx="3600000" cy="36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4" name="Connecteur droit 83"/>
          <p:cNvCxnSpPr/>
          <p:nvPr/>
        </p:nvCxnSpPr>
        <p:spPr>
          <a:xfrm flipV="1">
            <a:off x="6787378" y="1651782"/>
            <a:ext cx="849086" cy="8599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flipV="1">
            <a:off x="10387378" y="1651782"/>
            <a:ext cx="849086" cy="8599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V="1">
            <a:off x="6787377" y="5251782"/>
            <a:ext cx="849087" cy="8599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flipV="1">
            <a:off x="10387377" y="5251782"/>
            <a:ext cx="849087" cy="8599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>
            <a:stCxn id="82" idx="1"/>
            <a:endCxn id="82" idx="3"/>
          </p:cNvCxnSpPr>
          <p:nvPr/>
        </p:nvCxnSpPr>
        <p:spPr>
          <a:xfrm>
            <a:off x="6787378" y="4311753"/>
            <a:ext cx="360000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>
            <a:stCxn id="82" idx="3"/>
            <a:endCxn id="83" idx="3"/>
          </p:cNvCxnSpPr>
          <p:nvPr/>
        </p:nvCxnSpPr>
        <p:spPr>
          <a:xfrm flipV="1">
            <a:off x="10387378" y="3451782"/>
            <a:ext cx="849086" cy="85997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>
            <a:off x="7636464" y="3451782"/>
            <a:ext cx="360000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>
            <a:endCxn id="83" idx="1"/>
          </p:cNvCxnSpPr>
          <p:nvPr/>
        </p:nvCxnSpPr>
        <p:spPr>
          <a:xfrm flipV="1">
            <a:off x="6787377" y="3451782"/>
            <a:ext cx="849087" cy="85997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/>
          <p:cNvCxnSpPr>
            <a:stCxn id="82" idx="2"/>
            <a:endCxn id="82" idx="0"/>
          </p:cNvCxnSpPr>
          <p:nvPr/>
        </p:nvCxnSpPr>
        <p:spPr>
          <a:xfrm flipV="1">
            <a:off x="8587378" y="2511753"/>
            <a:ext cx="0" cy="360000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/>
          <p:cNvCxnSpPr>
            <a:endCxn id="83" idx="0"/>
          </p:cNvCxnSpPr>
          <p:nvPr/>
        </p:nvCxnSpPr>
        <p:spPr>
          <a:xfrm flipV="1">
            <a:off x="8587377" y="1651782"/>
            <a:ext cx="849087" cy="874714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>
            <a:stCxn id="83" idx="2"/>
            <a:endCxn id="83" idx="0"/>
          </p:cNvCxnSpPr>
          <p:nvPr/>
        </p:nvCxnSpPr>
        <p:spPr>
          <a:xfrm flipV="1">
            <a:off x="9436464" y="1651782"/>
            <a:ext cx="0" cy="360000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>
            <a:endCxn id="83" idx="2"/>
          </p:cNvCxnSpPr>
          <p:nvPr/>
        </p:nvCxnSpPr>
        <p:spPr>
          <a:xfrm flipV="1">
            <a:off x="8587377" y="5251782"/>
            <a:ext cx="849087" cy="85997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 flipV="1">
            <a:off x="7312031" y="2006655"/>
            <a:ext cx="3526971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 flipV="1">
            <a:off x="7285905" y="5625162"/>
            <a:ext cx="3526971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flipV="1">
            <a:off x="10839002" y="2006655"/>
            <a:ext cx="0" cy="363157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>
            <a:off x="7297938" y="2006655"/>
            <a:ext cx="14093" cy="363157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Ellipse 99"/>
          <p:cNvSpPr/>
          <p:nvPr/>
        </p:nvSpPr>
        <p:spPr>
          <a:xfrm>
            <a:off x="6642481" y="2346496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/>
          <p:cNvSpPr/>
          <p:nvPr/>
        </p:nvSpPr>
        <p:spPr>
          <a:xfrm>
            <a:off x="10219411" y="2342641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/>
          <p:cNvSpPr/>
          <p:nvPr/>
        </p:nvSpPr>
        <p:spPr>
          <a:xfrm>
            <a:off x="7464808" y="1473187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/>
          <p:cNvSpPr/>
          <p:nvPr/>
        </p:nvSpPr>
        <p:spPr>
          <a:xfrm>
            <a:off x="11044431" y="1471781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/>
          <p:cNvSpPr/>
          <p:nvPr/>
        </p:nvSpPr>
        <p:spPr>
          <a:xfrm>
            <a:off x="11044431" y="5085003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/>
          <p:cNvSpPr/>
          <p:nvPr/>
        </p:nvSpPr>
        <p:spPr>
          <a:xfrm>
            <a:off x="10219411" y="5924904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/>
          <p:cNvSpPr/>
          <p:nvPr/>
        </p:nvSpPr>
        <p:spPr>
          <a:xfrm>
            <a:off x="6602657" y="5924904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/>
          <p:cNvSpPr/>
          <p:nvPr/>
        </p:nvSpPr>
        <p:spPr>
          <a:xfrm>
            <a:off x="7489213" y="5085003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/>
          <p:cNvSpPr/>
          <p:nvPr/>
        </p:nvSpPr>
        <p:spPr>
          <a:xfrm>
            <a:off x="8914248" y="1845163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/>
          <p:cNvSpPr/>
          <p:nvPr/>
        </p:nvSpPr>
        <p:spPr>
          <a:xfrm>
            <a:off x="10659002" y="3658408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/>
          <p:cNvSpPr/>
          <p:nvPr/>
        </p:nvSpPr>
        <p:spPr>
          <a:xfrm>
            <a:off x="7124984" y="3638452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/>
          <p:cNvSpPr/>
          <p:nvPr/>
        </p:nvSpPr>
        <p:spPr>
          <a:xfrm>
            <a:off x="8859003" y="5484035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/>
          <p:cNvSpPr/>
          <p:nvPr/>
        </p:nvSpPr>
        <p:spPr>
          <a:xfrm>
            <a:off x="9274248" y="3313465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/>
          <p:cNvSpPr/>
          <p:nvPr/>
        </p:nvSpPr>
        <p:spPr>
          <a:xfrm>
            <a:off x="8421008" y="4131753"/>
            <a:ext cx="360000" cy="36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/>
          <p:cNvSpPr/>
          <p:nvPr/>
        </p:nvSpPr>
        <p:spPr>
          <a:xfrm>
            <a:off x="8846970" y="3679299"/>
            <a:ext cx="360000" cy="360000"/>
          </a:xfrm>
          <a:prstGeom prst="ellipse">
            <a:avLst/>
          </a:prstGeom>
          <a:solidFill>
            <a:srgbClr val="8B8B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/>
          <p:cNvSpPr/>
          <p:nvPr/>
        </p:nvSpPr>
        <p:spPr>
          <a:xfrm>
            <a:off x="6589595" y="4139646"/>
            <a:ext cx="360000" cy="360000"/>
          </a:xfrm>
          <a:prstGeom prst="ellipse">
            <a:avLst/>
          </a:prstGeom>
          <a:solidFill>
            <a:srgbClr val="8B8B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/>
          <p:cNvSpPr/>
          <p:nvPr/>
        </p:nvSpPr>
        <p:spPr>
          <a:xfrm>
            <a:off x="7448120" y="3285301"/>
            <a:ext cx="360000" cy="360000"/>
          </a:xfrm>
          <a:prstGeom prst="ellipse">
            <a:avLst/>
          </a:prstGeom>
          <a:solidFill>
            <a:srgbClr val="8B8B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/>
          <p:cNvSpPr/>
          <p:nvPr/>
        </p:nvSpPr>
        <p:spPr>
          <a:xfrm>
            <a:off x="10222161" y="4130348"/>
            <a:ext cx="360000" cy="360000"/>
          </a:xfrm>
          <a:prstGeom prst="ellipse">
            <a:avLst/>
          </a:prstGeom>
          <a:solidFill>
            <a:srgbClr val="8B8B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/>
          <p:cNvSpPr/>
          <p:nvPr/>
        </p:nvSpPr>
        <p:spPr>
          <a:xfrm>
            <a:off x="11082590" y="3271781"/>
            <a:ext cx="360000" cy="360000"/>
          </a:xfrm>
          <a:prstGeom prst="ellipse">
            <a:avLst/>
          </a:prstGeom>
          <a:solidFill>
            <a:srgbClr val="8B8B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/>
          <p:cNvSpPr/>
          <p:nvPr/>
        </p:nvSpPr>
        <p:spPr>
          <a:xfrm>
            <a:off x="9264808" y="1442479"/>
            <a:ext cx="360000" cy="360000"/>
          </a:xfrm>
          <a:prstGeom prst="ellipse">
            <a:avLst/>
          </a:prstGeom>
          <a:solidFill>
            <a:srgbClr val="8B8B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/>
          <p:cNvSpPr/>
          <p:nvPr/>
        </p:nvSpPr>
        <p:spPr>
          <a:xfrm>
            <a:off x="8420340" y="2342641"/>
            <a:ext cx="360000" cy="360000"/>
          </a:xfrm>
          <a:prstGeom prst="ellipse">
            <a:avLst/>
          </a:prstGeom>
          <a:solidFill>
            <a:srgbClr val="8B8B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/>
          <p:cNvSpPr/>
          <p:nvPr/>
        </p:nvSpPr>
        <p:spPr>
          <a:xfrm>
            <a:off x="7113029" y="1835526"/>
            <a:ext cx="360000" cy="360000"/>
          </a:xfrm>
          <a:prstGeom prst="ellipse">
            <a:avLst/>
          </a:prstGeom>
          <a:solidFill>
            <a:srgbClr val="8B8B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/>
          <p:cNvSpPr/>
          <p:nvPr/>
        </p:nvSpPr>
        <p:spPr>
          <a:xfrm>
            <a:off x="10673095" y="1836038"/>
            <a:ext cx="360000" cy="360000"/>
          </a:xfrm>
          <a:prstGeom prst="ellipse">
            <a:avLst/>
          </a:prstGeom>
          <a:solidFill>
            <a:srgbClr val="8B8B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/>
          <p:cNvSpPr/>
          <p:nvPr/>
        </p:nvSpPr>
        <p:spPr>
          <a:xfrm>
            <a:off x="9278618" y="5071783"/>
            <a:ext cx="360000" cy="360000"/>
          </a:xfrm>
          <a:prstGeom prst="ellipse">
            <a:avLst/>
          </a:prstGeom>
          <a:solidFill>
            <a:srgbClr val="8B8B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/>
          <p:cNvSpPr/>
          <p:nvPr/>
        </p:nvSpPr>
        <p:spPr>
          <a:xfrm>
            <a:off x="7124984" y="5431326"/>
            <a:ext cx="360000" cy="360000"/>
          </a:xfrm>
          <a:prstGeom prst="ellipse">
            <a:avLst/>
          </a:prstGeom>
          <a:solidFill>
            <a:srgbClr val="8B8B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Ellipse 124"/>
          <p:cNvSpPr/>
          <p:nvPr/>
        </p:nvSpPr>
        <p:spPr>
          <a:xfrm>
            <a:off x="8486970" y="5945132"/>
            <a:ext cx="360000" cy="360000"/>
          </a:xfrm>
          <a:prstGeom prst="ellipse">
            <a:avLst/>
          </a:prstGeom>
          <a:solidFill>
            <a:srgbClr val="8B8B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/>
          <p:cNvSpPr/>
          <p:nvPr/>
        </p:nvSpPr>
        <p:spPr>
          <a:xfrm>
            <a:off x="10673095" y="5451796"/>
            <a:ext cx="360000" cy="360000"/>
          </a:xfrm>
          <a:prstGeom prst="ellipse">
            <a:avLst/>
          </a:prstGeom>
          <a:solidFill>
            <a:srgbClr val="8B8B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D5C6-2752-4DC9-8E5A-AEC21048DE31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191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326" y="2403681"/>
            <a:ext cx="4315427" cy="402011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56" y="1694771"/>
            <a:ext cx="4840526" cy="516322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748000" y="307688"/>
            <a:ext cx="490711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Magnésium : </a:t>
            </a:r>
          </a:p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Maille hexagonale compacte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D5C6-2752-4DC9-8E5A-AEC21048DE3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00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r="8" b="18846"/>
          <a:stretch>
            <a:fillRect/>
          </a:stretch>
        </p:blipFill>
        <p:spPr>
          <a:xfrm>
            <a:off x="781782" y="1561514"/>
            <a:ext cx="10736196" cy="44172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216079" y="2511016"/>
                <a:ext cx="1525482" cy="8665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𝐻𝑁</m:t>
                    </m:r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3(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concentré</a:t>
                </a:r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79" y="2511016"/>
                <a:ext cx="1525482" cy="866584"/>
              </a:xfrm>
              <a:prstGeom prst="rect">
                <a:avLst/>
              </a:prstGeom>
              <a:blipFill>
                <a:blip r:embed="rId3"/>
                <a:stretch>
                  <a:fillRect l="-5976" b="-154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4977619" y="5978770"/>
            <a:ext cx="1943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Fiole de garde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57071" y="3277772"/>
            <a:ext cx="98474" cy="1603717"/>
          </a:xfrm>
          <a:prstGeom prst="rect">
            <a:avLst/>
          </a:prstGeom>
          <a:solidFill>
            <a:srgbClr val="F2F2F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146388" y="3770141"/>
            <a:ext cx="506437" cy="13927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8192174" y="3770140"/>
            <a:ext cx="506437" cy="13927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258403" y="3277771"/>
            <a:ext cx="98474" cy="1603717"/>
          </a:xfrm>
          <a:prstGeom prst="rect">
            <a:avLst/>
          </a:prstGeom>
          <a:solidFill>
            <a:srgbClr val="F2F2F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8283526" y="3277770"/>
            <a:ext cx="98474" cy="1603717"/>
          </a:xfrm>
          <a:prstGeom prst="rect">
            <a:avLst/>
          </a:prstGeom>
          <a:solidFill>
            <a:srgbClr val="F2F2F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9059594" y="1744394"/>
            <a:ext cx="2926080" cy="1730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Pompe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356877" y="5978769"/>
            <a:ext cx="2182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Fioles de lavage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1641213" y="2433711"/>
            <a:ext cx="651821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85489" y="4483265"/>
            <a:ext cx="1992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Pièce de laiton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293034" y="621047"/>
            <a:ext cx="7655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Dosage du cuivre contenu dans un alliage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4561810" y="4072863"/>
                <a:ext cx="1171475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810" y="4072863"/>
                <a:ext cx="1171475" cy="497252"/>
              </a:xfrm>
              <a:prstGeom prst="rect">
                <a:avLst/>
              </a:prstGeom>
              <a:blipFill>
                <a:blip r:embed="rId4"/>
                <a:stretch>
                  <a:fillRect l="-1042"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9264479" y="4079628"/>
                <a:ext cx="1162113" cy="511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𝐻𝑂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fr-F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479" y="4079628"/>
                <a:ext cx="1162113" cy="511294"/>
              </a:xfrm>
              <a:prstGeom prst="rect">
                <a:avLst/>
              </a:prstGeom>
              <a:blipFill>
                <a:blip r:embed="rId5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eur droit avec flèche 19"/>
          <p:cNvCxnSpPr/>
          <p:nvPr/>
        </p:nvCxnSpPr>
        <p:spPr>
          <a:xfrm>
            <a:off x="1420837" y="2623626"/>
            <a:ext cx="689317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5639972" y="4321489"/>
            <a:ext cx="689317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8564880" y="4321489"/>
            <a:ext cx="689317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5906086" y="5430129"/>
            <a:ext cx="423203" cy="54864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 flipV="1">
            <a:off x="7652825" y="5430129"/>
            <a:ext cx="459544" cy="54864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8100733" y="5430129"/>
            <a:ext cx="464147" cy="54864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2293034" y="4773777"/>
            <a:ext cx="1139483" cy="9377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D5C6-2752-4DC9-8E5A-AEC21048DE31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757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8519484" y="1589648"/>
            <a:ext cx="3072296" cy="4511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cdn.discordapp.com/attachments/743888813763592192/826889237701328906/unknow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" t="3573" r="6933" b="2156"/>
          <a:stretch/>
        </p:blipFill>
        <p:spPr bwMode="auto">
          <a:xfrm>
            <a:off x="618978" y="1589648"/>
            <a:ext cx="7770883" cy="451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589650" y="1125413"/>
            <a:ext cx="6231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Montage pratique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821638" y="1122843"/>
            <a:ext cx="43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obtenue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428598" y="124264"/>
            <a:ext cx="7655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Dosage du cuivre contenu dans un alliage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D5C6-2752-4DC9-8E5A-AEC21048DE31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0335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avec flèche 2"/>
          <p:cNvCxnSpPr/>
          <p:nvPr/>
        </p:nvCxnSpPr>
        <p:spPr>
          <a:xfrm flipV="1">
            <a:off x="464234" y="5162841"/>
            <a:ext cx="11085341" cy="0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4194255" y="206106"/>
            <a:ext cx="0" cy="58521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8006600" y="206106"/>
            <a:ext cx="0" cy="58521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7668975" y="6058266"/>
                <a:ext cx="1060290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−1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975" y="6058266"/>
                <a:ext cx="1060290" cy="4128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eur droit 7"/>
          <p:cNvCxnSpPr/>
          <p:nvPr/>
        </p:nvCxnSpPr>
        <p:spPr>
          <a:xfrm>
            <a:off x="464234" y="206106"/>
            <a:ext cx="0" cy="58521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3664110" y="6035038"/>
                <a:ext cx="1060290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−1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110" y="6035038"/>
                <a:ext cx="1060290" cy="4128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167503" y="6058266"/>
                <a:ext cx="1379288" cy="751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skw"/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−1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03" y="6058266"/>
                <a:ext cx="1379288" cy="751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11316658" y="5514479"/>
                <a:ext cx="622222" cy="969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32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fr-FR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32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fr-FR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6658" y="5514479"/>
                <a:ext cx="622222" cy="9693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54" y="361635"/>
            <a:ext cx="3810846" cy="333842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9" y="361635"/>
            <a:ext cx="3555592" cy="299887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450" y="657949"/>
            <a:ext cx="3008319" cy="274580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 flipH="1">
            <a:off x="584013" y="3895746"/>
            <a:ext cx="3839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Réseau anion : CFC</a:t>
            </a:r>
          </a:p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Réseau cation : 1/2 site T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 flipH="1">
            <a:off x="4423409" y="3866903"/>
            <a:ext cx="3839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Réseau anion : CFC</a:t>
            </a:r>
          </a:p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Réseau cation : sites O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 flipH="1">
            <a:off x="8344226" y="3820272"/>
            <a:ext cx="3839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Réseau anion : Cubique</a:t>
            </a:r>
          </a:p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Réseau cation : Centre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337011" y="5281185"/>
            <a:ext cx="1784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fr-FR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ZnS</a:t>
            </a:r>
            <a:endParaRPr lang="fr-FR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022403" y="5306552"/>
            <a:ext cx="1969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fr-FR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endParaRPr lang="fr-FR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872703" y="5281185"/>
            <a:ext cx="1924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fr-FR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CsCl</a:t>
            </a:r>
            <a:endParaRPr lang="fr-FR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D5C6-2752-4DC9-8E5A-AEC21048DE31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0875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452" y="863068"/>
            <a:ext cx="5950882" cy="5213169"/>
          </a:xfrm>
          <a:prstGeom prst="rect">
            <a:avLst/>
          </a:prstGeom>
        </p:spPr>
      </p:pic>
      <p:sp>
        <p:nvSpPr>
          <p:cNvPr id="4" name="Forme libre 3"/>
          <p:cNvSpPr/>
          <p:nvPr/>
        </p:nvSpPr>
        <p:spPr>
          <a:xfrm>
            <a:off x="7678897" y="1629961"/>
            <a:ext cx="1440000" cy="144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C15C5C"/>
          </a:solidFill>
          <a:ln w="18000"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800" b="0" i="0" u="none" strike="noStrike" kern="1200">
              <a:ln>
                <a:noFill/>
              </a:ln>
              <a:solidFill>
                <a:srgbClr val="FFFFFF"/>
              </a:solidFill>
              <a:latin typeface="Times New Roman" panose="02020603050405020304" pitchFamily="18" charset="0"/>
              <a:ea typeface="Segoe UI" pitchFamily="2"/>
              <a:cs typeface="Times New Roman" panose="02020603050405020304" pitchFamily="18" charset="0"/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7678219" y="3761584"/>
            <a:ext cx="1440000" cy="144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C15C5C"/>
          </a:solidFill>
          <a:ln w="18000"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800" b="0" i="0" u="none" strike="noStrike" kern="1200">
              <a:ln>
                <a:noFill/>
              </a:ln>
              <a:solidFill>
                <a:srgbClr val="FFFFFF"/>
              </a:solidFill>
              <a:latin typeface="Times New Roman" panose="02020603050405020304" pitchFamily="18" charset="0"/>
              <a:ea typeface="Segoe UI" pitchFamily="2"/>
              <a:cs typeface="Times New Roman" panose="02020603050405020304" pitchFamily="18" charset="0"/>
            </a:endParaRPr>
          </a:p>
        </p:txBody>
      </p:sp>
      <p:sp>
        <p:nvSpPr>
          <p:cNvPr id="6" name="Forme libre 5"/>
          <p:cNvSpPr/>
          <p:nvPr/>
        </p:nvSpPr>
        <p:spPr>
          <a:xfrm>
            <a:off x="9838579" y="3761944"/>
            <a:ext cx="1440000" cy="144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C15C5C"/>
          </a:solidFill>
          <a:ln w="18000"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800" b="0" i="0" u="none" strike="noStrike" kern="1200">
              <a:ln>
                <a:noFill/>
              </a:ln>
              <a:solidFill>
                <a:srgbClr val="FFFFFF"/>
              </a:solidFill>
              <a:latin typeface="Times New Roman" panose="02020603050405020304" pitchFamily="18" charset="0"/>
              <a:ea typeface="Segoe UI" pitchFamily="2"/>
              <a:cs typeface="Times New Roman" panose="02020603050405020304" pitchFamily="18" charset="0"/>
            </a:endParaRPr>
          </a:p>
        </p:txBody>
      </p:sp>
      <p:sp>
        <p:nvSpPr>
          <p:cNvPr id="7" name="Forme libre 6"/>
          <p:cNvSpPr/>
          <p:nvPr/>
        </p:nvSpPr>
        <p:spPr>
          <a:xfrm>
            <a:off x="9838939" y="1602305"/>
            <a:ext cx="1440000" cy="144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C15C5C"/>
          </a:solidFill>
          <a:ln w="18000"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800" b="0" i="0" u="none" strike="noStrike" kern="1200">
              <a:ln>
                <a:noFill/>
              </a:ln>
              <a:solidFill>
                <a:srgbClr val="FFFFFF"/>
              </a:solidFill>
              <a:latin typeface="Times New Roman" panose="02020603050405020304" pitchFamily="18" charset="0"/>
              <a:ea typeface="Segoe UI" pitchFamily="2"/>
              <a:cs typeface="Times New Roman" panose="02020603050405020304" pitchFamily="18" charset="0"/>
            </a:endParaRPr>
          </a:p>
        </p:txBody>
      </p:sp>
      <p:sp>
        <p:nvSpPr>
          <p:cNvPr id="8" name="Forme libre 7"/>
          <p:cNvSpPr/>
          <p:nvPr/>
        </p:nvSpPr>
        <p:spPr>
          <a:xfrm>
            <a:off x="8758579" y="2681945"/>
            <a:ext cx="1440000" cy="144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C15C5C"/>
          </a:solidFill>
          <a:ln w="18000"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800" b="0" i="0" u="none" strike="noStrike" kern="1200">
              <a:ln>
                <a:noFill/>
              </a:ln>
              <a:solidFill>
                <a:srgbClr val="FFFFFF"/>
              </a:solidFill>
              <a:latin typeface="Times New Roman" panose="02020603050405020304" pitchFamily="18" charset="0"/>
              <a:ea typeface="Segoe UI" pitchFamily="2"/>
              <a:cs typeface="Times New Roman" panose="02020603050405020304" pitchFamily="18" charset="0"/>
            </a:endParaRPr>
          </a:p>
        </p:txBody>
      </p:sp>
      <p:sp>
        <p:nvSpPr>
          <p:cNvPr id="9" name="Forme libre 8"/>
          <p:cNvSpPr/>
          <p:nvPr/>
        </p:nvSpPr>
        <p:spPr>
          <a:xfrm>
            <a:off x="9135859" y="1980665"/>
            <a:ext cx="684000" cy="684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8B8BBE"/>
          </a:solidFill>
          <a:ln w="18000"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800" b="0" i="0" u="none" strike="noStrike" kern="1200">
              <a:ln>
                <a:noFill/>
              </a:ln>
              <a:solidFill>
                <a:srgbClr val="FFFFFF"/>
              </a:solidFill>
              <a:latin typeface="Times New Roman" panose="02020603050405020304" pitchFamily="18" charset="0"/>
              <a:ea typeface="Segoe UI" pitchFamily="2"/>
              <a:cs typeface="Times New Roman" panose="02020603050405020304" pitchFamily="18" charset="0"/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10208299" y="3063905"/>
            <a:ext cx="684000" cy="684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8B8BBE"/>
          </a:solidFill>
          <a:ln w="18000"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800" b="0" i="0" u="none" strike="noStrike" kern="1200">
              <a:ln>
                <a:noFill/>
              </a:ln>
              <a:solidFill>
                <a:srgbClr val="FFFFFF"/>
              </a:solidFill>
              <a:latin typeface="Times New Roman" panose="02020603050405020304" pitchFamily="18" charset="0"/>
              <a:ea typeface="Segoe UI" pitchFamily="2"/>
              <a:cs typeface="Times New Roman" panose="02020603050405020304" pitchFamily="18" charset="0"/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8048659" y="3064624"/>
            <a:ext cx="684000" cy="684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8B8BBE"/>
          </a:solidFill>
          <a:ln w="18000"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800" b="0" i="0" u="none" strike="noStrike" kern="1200">
              <a:ln>
                <a:noFill/>
              </a:ln>
              <a:solidFill>
                <a:srgbClr val="FFFFFF"/>
              </a:solidFill>
              <a:latin typeface="Times New Roman" panose="02020603050405020304" pitchFamily="18" charset="0"/>
              <a:ea typeface="Segoe UI" pitchFamily="2"/>
              <a:cs typeface="Times New Roman" panose="02020603050405020304" pitchFamily="18" charset="0"/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9135859" y="4139584"/>
            <a:ext cx="684000" cy="684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8B8BBE"/>
          </a:solidFill>
          <a:ln w="18000"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800" b="0" i="0" u="none" strike="noStrike" kern="1200">
              <a:ln>
                <a:noFill/>
              </a:ln>
              <a:solidFill>
                <a:srgbClr val="FFFFFF"/>
              </a:solidFill>
              <a:latin typeface="Times New Roman" panose="02020603050405020304" pitchFamily="18" charset="0"/>
              <a:ea typeface="Segoe UI" pitchFamily="2"/>
              <a:cs typeface="Times New Roman" panose="02020603050405020304" pitchFamily="18" charset="0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8382019" y="2311865"/>
            <a:ext cx="2160000" cy="21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2600">
            <a:solidFill>
              <a:srgbClr val="000000"/>
            </a:solidFill>
            <a:custDash>
              <a:ds d="600000" sp="600000"/>
            </a:custDash>
          </a:ln>
        </p:spPr>
        <p:txBody>
          <a:bodyPr vert="horz" wrap="square" lIns="87120" tIns="42120" rIns="87120" bIns="4212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800" b="0" i="0" u="none" strike="noStrike" kern="1200">
              <a:ln>
                <a:noFill/>
              </a:ln>
              <a:solidFill>
                <a:srgbClr val="FFFFFF"/>
              </a:solidFill>
              <a:latin typeface="Times New Roman" panose="02020603050405020304" pitchFamily="18" charset="0"/>
              <a:ea typeface="Segoe UI" pitchFamily="2"/>
              <a:cs typeface="Times New Roman" panose="02020603050405020304" pitchFamily="18" charset="0"/>
            </a:endParaRPr>
          </a:p>
        </p:txBody>
      </p:sp>
      <p:sp>
        <p:nvSpPr>
          <p:cNvPr id="14" name="Connecteur droit 13"/>
          <p:cNvSpPr/>
          <p:nvPr/>
        </p:nvSpPr>
        <p:spPr>
          <a:xfrm>
            <a:off x="8202019" y="2311865"/>
            <a:ext cx="0" cy="2160000"/>
          </a:xfrm>
          <a:prstGeom prst="line">
            <a:avLst/>
          </a:prstGeom>
          <a:noFill/>
          <a:ln w="18000">
            <a:solidFill>
              <a:srgbClr val="000000"/>
            </a:solidFill>
            <a:prstDash val="solid"/>
            <a:headEnd type="arrow"/>
            <a:tailEnd type="arrow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800" b="0" i="0" u="none" strike="noStrike" kern="1200">
              <a:ln>
                <a:noFill/>
              </a:ln>
              <a:solidFill>
                <a:srgbClr val="FFFFFF"/>
              </a:solidFill>
              <a:latin typeface="Times New Roman" panose="02020603050405020304" pitchFamily="18" charset="0"/>
              <a:ea typeface="Segoe UI" pitchFamily="2"/>
              <a:cs typeface="Times New Roman" panose="020206030504050203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198699" y="3139990"/>
            <a:ext cx="926640" cy="503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2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Segoe UI" pitchFamily="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" name="Connecteur droit 15"/>
          <p:cNvSpPr/>
          <p:nvPr/>
        </p:nvSpPr>
        <p:spPr>
          <a:xfrm>
            <a:off x="10542019" y="2311865"/>
            <a:ext cx="720000" cy="0"/>
          </a:xfrm>
          <a:prstGeom prst="line">
            <a:avLst/>
          </a:prstGeom>
          <a:noFill/>
          <a:ln w="18000">
            <a:solidFill>
              <a:srgbClr val="FFFFFF"/>
            </a:solidFill>
            <a:prstDash val="solid"/>
            <a:headEnd type="arrow"/>
            <a:tailEnd type="arrow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800" b="0" i="0" u="none" strike="noStrike" kern="1200">
              <a:ln>
                <a:noFill/>
              </a:ln>
              <a:solidFill>
                <a:srgbClr val="FFFFFF"/>
              </a:solidFill>
              <a:latin typeface="Times New Roman" panose="02020603050405020304" pitchFamily="18" charset="0"/>
              <a:ea typeface="Segoe UI" pitchFamily="2"/>
              <a:cs typeface="Times New Roman" panose="02020603050405020304" pitchFamily="18" charset="0"/>
            </a:endParaRPr>
          </a:p>
        </p:txBody>
      </p:sp>
      <p:sp>
        <p:nvSpPr>
          <p:cNvPr id="17" name="Connecteur droit 16"/>
          <p:cNvSpPr/>
          <p:nvPr/>
        </p:nvSpPr>
        <p:spPr>
          <a:xfrm>
            <a:off x="9462019" y="2311865"/>
            <a:ext cx="360000" cy="0"/>
          </a:xfrm>
          <a:prstGeom prst="line">
            <a:avLst/>
          </a:prstGeom>
          <a:noFill/>
          <a:ln w="18000">
            <a:solidFill>
              <a:srgbClr val="FFFFFF"/>
            </a:solidFill>
            <a:prstDash val="solid"/>
            <a:headEnd type="arrow"/>
            <a:tailEnd type="arrow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800" b="0" i="0" u="none" strike="noStrike" kern="1200">
              <a:ln>
                <a:noFill/>
              </a:ln>
              <a:solidFill>
                <a:srgbClr val="FFFFFF"/>
              </a:solidFill>
              <a:latin typeface="Times New Roman" panose="02020603050405020304" pitchFamily="18" charset="0"/>
              <a:ea typeface="Segoe UI" pitchFamily="2"/>
              <a:cs typeface="Times New Roman" panose="02020603050405020304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9021559" y="1948695"/>
            <a:ext cx="1080000" cy="444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240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Times New Roman" panose="02020603050405020304" pitchFamily="18" charset="0"/>
                <a:ea typeface="Segoe UI" pitchFamily="2"/>
                <a:cs typeface="Times New Roman" panose="02020603050405020304" pitchFamily="18" charset="0"/>
              </a:rPr>
              <a:t>R+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0398018" y="1856769"/>
            <a:ext cx="1080000" cy="444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240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Times New Roman" panose="02020603050405020304" pitchFamily="18" charset="0"/>
                <a:ea typeface="Segoe UI" pitchFamily="2"/>
                <a:cs typeface="Times New Roman" panose="02020603050405020304" pitchFamily="18" charset="0"/>
              </a:rPr>
              <a:t>R-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D5C6-2752-4DC9-8E5A-AEC21048DE31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01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1741759" y="261232"/>
            <a:ext cx="8490034" cy="1132004"/>
          </a:xfrm>
        </p:spPr>
        <p:txBody>
          <a:bodyPr vert="horz">
            <a:normAutofit fontScale="90000"/>
          </a:bodyPr>
          <a:lstStyle/>
          <a:p>
            <a:pPr lvl="0"/>
            <a:r>
              <a:rPr lang="fr-FR" sz="387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Principe d’une mesure au pycnomètre</a:t>
            </a:r>
            <a:endParaRPr lang="fr-FR" sz="387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64797" y="1523852"/>
            <a:ext cx="3077746" cy="48602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469996" y="2190864"/>
            <a:ext cx="1532995" cy="463788"/>
          </a:xfrm>
          <a:prstGeom prst="rect">
            <a:avLst/>
          </a:prstGeom>
          <a:noFill/>
          <a:ln>
            <a:noFill/>
          </a:ln>
        </p:spPr>
        <p:txBody>
          <a:bodyPr vert="horz" wrap="square" lIns="108847" tIns="54423" rIns="108847" bIns="54423" anchorCtr="0" compatLnSpc="0">
            <a:spAutoFit/>
          </a:bodyPr>
          <a:lstStyle/>
          <a:p>
            <a:pPr algn="ctr" hangingPunct="0">
              <a:defRPr sz="1800"/>
            </a:pPr>
            <a:r>
              <a:rPr lang="fr-FR" sz="2400">
                <a:solidFill>
                  <a:srgbClr val="000000"/>
                </a:solidFill>
                <a:latin typeface="Times New Roman" panose="02020603050405020304" pitchFamily="18" charset="0"/>
                <a:ea typeface="Segoe UI" pitchFamily="2"/>
                <a:cs typeface="Times New Roman" panose="02020603050405020304" pitchFamily="18" charset="0"/>
              </a:rPr>
              <a:t>Capillaire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15" y="3306759"/>
            <a:ext cx="2185638" cy="463788"/>
          </a:xfrm>
          <a:prstGeom prst="rect">
            <a:avLst/>
          </a:prstGeom>
          <a:noFill/>
          <a:ln>
            <a:noFill/>
          </a:ln>
        </p:spPr>
        <p:txBody>
          <a:bodyPr vert="horz" wrap="square" lIns="108847" tIns="54423" rIns="108847" bIns="54423" anchorCtr="0" compatLnSpc="0">
            <a:spAutoFit/>
          </a:bodyPr>
          <a:lstStyle/>
          <a:p>
            <a:pPr algn="ctr" hangingPunct="0">
              <a:defRPr sz="1800"/>
            </a:pPr>
            <a:r>
              <a:rPr lang="fr-FR" sz="2400">
                <a:solidFill>
                  <a:srgbClr val="000000"/>
                </a:solidFill>
                <a:latin typeface="Times New Roman" panose="02020603050405020304" pitchFamily="18" charset="0"/>
                <a:ea typeface="Segoe UI" pitchFamily="2"/>
                <a:cs typeface="Times New Roman" panose="02020603050405020304" pitchFamily="18" charset="0"/>
              </a:rPr>
              <a:t>Bouchon percé</a:t>
            </a:r>
          </a:p>
        </p:txBody>
      </p:sp>
      <p:sp>
        <p:nvSpPr>
          <p:cNvPr id="6" name="Connecteur droit 5"/>
          <p:cNvSpPr/>
          <p:nvPr/>
        </p:nvSpPr>
        <p:spPr>
          <a:xfrm>
            <a:off x="1959453" y="2394625"/>
            <a:ext cx="1890011" cy="0"/>
          </a:xfrm>
          <a:prstGeom prst="line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  <p:txBody>
          <a:bodyPr vert="horz" wrap="square" lIns="108847" tIns="54423" rIns="108847" bIns="54423" anchor="ctr" anchorCtr="0" compatLnSpc="0">
            <a:noAutofit/>
          </a:bodyPr>
          <a:lstStyle/>
          <a:p>
            <a:pPr algn="ctr" hangingPunct="0"/>
            <a:endParaRPr lang="fr-FR" sz="2177">
              <a:solidFill>
                <a:srgbClr val="FFFFFF"/>
              </a:solidFill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7" name="Connecteur droit 6"/>
          <p:cNvSpPr/>
          <p:nvPr/>
        </p:nvSpPr>
        <p:spPr>
          <a:xfrm>
            <a:off x="2185853" y="3460886"/>
            <a:ext cx="1658388" cy="0"/>
          </a:xfrm>
          <a:prstGeom prst="line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  <p:txBody>
          <a:bodyPr vert="horz" wrap="square" lIns="108847" tIns="54423" rIns="108847" bIns="54423" anchor="ctr" anchorCtr="0" compatLnSpc="0">
            <a:noAutofit/>
          </a:bodyPr>
          <a:lstStyle/>
          <a:p>
            <a:pPr algn="ctr" hangingPunct="0"/>
            <a:endParaRPr lang="fr-FR" sz="2177">
              <a:solidFill>
                <a:srgbClr val="FFFFFF"/>
              </a:solidFill>
              <a:latin typeface="Liberation Sans" pitchFamily="18"/>
              <a:ea typeface="Segoe UI" pitchFamily="2"/>
              <a:cs typeface="Tahoma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>
                <a:spLocks noResize="1"/>
              </p:cNvSpPr>
              <p:nvPr/>
            </p:nvSpPr>
            <p:spPr>
              <a:xfrm>
                <a:off x="6939595" y="2921326"/>
                <a:ext cx="3682498" cy="16984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108847" tIns="54423" rIns="108847" bIns="54423" anchor="ctr" anchorCtr="1" compatLnSpc="0">
                <a:noAutofit/>
              </a:bodyPr>
              <a:lstStyle/>
              <a:p>
                <a:pPr algn="ctr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𝑁𝑎𝐶𝑙</m:t>
                          </m:r>
                        </m:sub>
                      </m:sSub>
                      <m:r>
                        <a:rPr lang="fr-FR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𝑁𝑎𝐶𝑙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𝑝𝑦𝑐</m:t>
                              </m:r>
                            </m:sub>
                          </m:sSub>
                          <m:r>
                            <a:rPr lang="fr-FR" sz="28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𝑐𝑦𝑐𝑙𝑜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𝑐𝑦𝑐𝑙𝑜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fr-FR" sz="2800" dirty="0"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595" y="2921326"/>
                <a:ext cx="3682498" cy="16984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necteur droit 10"/>
          <p:cNvSpPr/>
          <p:nvPr/>
        </p:nvSpPr>
        <p:spPr>
          <a:xfrm flipH="1" flipV="1">
            <a:off x="4183281" y="5681237"/>
            <a:ext cx="3075647" cy="0"/>
          </a:xfrm>
          <a:prstGeom prst="line">
            <a:avLst/>
          </a:prstGeom>
          <a:noFill/>
          <a:ln w="18000">
            <a:solidFill>
              <a:srgbClr val="000000"/>
            </a:solidFill>
            <a:prstDash val="solid"/>
            <a:tailEnd type="arrow"/>
          </a:ln>
        </p:spPr>
        <p:txBody>
          <a:bodyPr vert="horz" wrap="square" lIns="108847" tIns="54423" rIns="108847" bIns="54423" anchor="ctr" anchorCtr="0" compatLnSpc="0">
            <a:noAutofit/>
          </a:bodyPr>
          <a:lstStyle/>
          <a:p>
            <a:pPr algn="ctr" hangingPunct="0"/>
            <a:endParaRPr lang="fr-FR" sz="2177">
              <a:solidFill>
                <a:srgbClr val="FFFFFF"/>
              </a:solidFill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258928" y="5449343"/>
            <a:ext cx="2616592" cy="817667"/>
          </a:xfrm>
          <a:prstGeom prst="rect">
            <a:avLst/>
          </a:prstGeom>
          <a:noFill/>
          <a:ln>
            <a:noFill/>
          </a:ln>
        </p:spPr>
        <p:txBody>
          <a:bodyPr vert="horz" wrap="square" lIns="108847" tIns="54423" rIns="108847" bIns="54423" anchorCtr="0" compatLnSpc="0">
            <a:spAutoFit/>
          </a:bodyPr>
          <a:lstStyle/>
          <a:p>
            <a:pPr algn="ctr" hangingPunct="0">
              <a:defRPr sz="1800"/>
            </a:pPr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egoe UI" pitchFamily="2"/>
                <a:cs typeface="Times New Roman" panose="02020603050405020304" pitchFamily="18" charset="0"/>
              </a:rPr>
              <a:t>Sel dans du cyclohexane</a:t>
            </a:r>
            <a:endParaRPr lang="fr-FR" sz="2400" dirty="0">
              <a:solidFill>
                <a:srgbClr val="000000"/>
              </a:solidFill>
              <a:latin typeface="Times New Roman" panose="02020603050405020304" pitchFamily="18" charset="0"/>
              <a:ea typeface="Segoe UI" pitchFamily="2"/>
              <a:cs typeface="Times New Roman" panose="02020603050405020304" pitchFamily="18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D5C6-2752-4DC9-8E5A-AEC21048DE31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86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lipse 47"/>
          <p:cNvSpPr/>
          <p:nvPr/>
        </p:nvSpPr>
        <p:spPr>
          <a:xfrm>
            <a:off x="9504449" y="3498411"/>
            <a:ext cx="360000" cy="360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6" name="Picture 2" descr="Système réticulaire hexagonal — Wikipéd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t="60684" r="300" b="4045"/>
          <a:stretch/>
        </p:blipFill>
        <p:spPr bwMode="auto">
          <a:xfrm>
            <a:off x="6686684" y="2061031"/>
            <a:ext cx="4586514" cy="227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ystème réticulaire hexagonal — Wikipéd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"/>
          <a:stretch/>
        </p:blipFill>
        <p:spPr bwMode="auto">
          <a:xfrm>
            <a:off x="6705601" y="145143"/>
            <a:ext cx="4586514" cy="645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/>
          <p:cNvSpPr/>
          <p:nvPr/>
        </p:nvSpPr>
        <p:spPr>
          <a:xfrm>
            <a:off x="10956740" y="5271452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0065660" y="437442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7915700" y="437442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10956740" y="1235578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10065660" y="33855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7915700" y="33855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7735700" y="3498411"/>
            <a:ext cx="360000" cy="360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33" name="Connecteur droit 1032"/>
          <p:cNvCxnSpPr/>
          <p:nvPr/>
        </p:nvCxnSpPr>
        <p:spPr>
          <a:xfrm>
            <a:off x="8921170" y="1415578"/>
            <a:ext cx="0" cy="4074398"/>
          </a:xfrm>
          <a:prstGeom prst="line">
            <a:avLst/>
          </a:prstGeom>
          <a:ln w="76200">
            <a:solidFill>
              <a:srgbClr val="C0C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lipse 48"/>
          <p:cNvSpPr/>
          <p:nvPr/>
        </p:nvSpPr>
        <p:spPr>
          <a:xfrm>
            <a:off x="8741170" y="2598059"/>
            <a:ext cx="360000" cy="360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6525601" y="1235578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525601" y="5271452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8741170" y="5271452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8741170" y="1235578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Ellipse 157"/>
          <p:cNvSpPr/>
          <p:nvPr/>
        </p:nvSpPr>
        <p:spPr>
          <a:xfrm>
            <a:off x="7722722" y="3503361"/>
            <a:ext cx="360000" cy="360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9586689" y="604986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7474980" y="604986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7474980" y="2013986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9586689" y="2013986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71" y="1878941"/>
            <a:ext cx="4670535" cy="435091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990732" y="406162"/>
            <a:ext cx="490711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Magnésium : </a:t>
            </a:r>
          </a:p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Maille hexagonale compacte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D5C6-2752-4DC9-8E5A-AEC21048DE3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77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Connecteur droit 39"/>
          <p:cNvCxnSpPr/>
          <p:nvPr/>
        </p:nvCxnSpPr>
        <p:spPr>
          <a:xfrm>
            <a:off x="2786972" y="1436029"/>
            <a:ext cx="0" cy="4074398"/>
          </a:xfrm>
          <a:prstGeom prst="line">
            <a:avLst/>
          </a:prstGeom>
          <a:noFill/>
          <a:ln w="76200" cap="flat" cmpd="sng" algn="ctr">
            <a:solidFill>
              <a:srgbClr val="C0C0C0"/>
            </a:solidFill>
            <a:prstDash val="solid"/>
            <a:miter lim="800000"/>
          </a:ln>
          <a:effectLst/>
        </p:spPr>
      </p:cxnSp>
      <p:sp>
        <p:nvSpPr>
          <p:cNvPr id="30" name="Ellipse 29"/>
          <p:cNvSpPr/>
          <p:nvPr/>
        </p:nvSpPr>
        <p:spPr>
          <a:xfrm>
            <a:off x="3370251" y="3518862"/>
            <a:ext cx="360000" cy="360000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2" descr="Système réticulaire hexagonal — Wikipéd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t="60684" r="300" b="4045"/>
          <a:stretch/>
        </p:blipFill>
        <p:spPr bwMode="auto">
          <a:xfrm>
            <a:off x="568678" y="2109711"/>
            <a:ext cx="4586514" cy="227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Système réticulaire hexagonal — Wikipéd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"/>
          <a:stretch/>
        </p:blipFill>
        <p:spPr bwMode="auto">
          <a:xfrm>
            <a:off x="576465" y="158711"/>
            <a:ext cx="4586514" cy="645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llipse 32"/>
          <p:cNvSpPr/>
          <p:nvPr/>
        </p:nvSpPr>
        <p:spPr>
          <a:xfrm>
            <a:off x="4822542" y="5291903"/>
            <a:ext cx="360000" cy="360000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3931462" y="4394875"/>
            <a:ext cx="360000" cy="360000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1781502" y="4394875"/>
            <a:ext cx="360000" cy="360000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4822542" y="1256029"/>
            <a:ext cx="360000" cy="360000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3931462" y="359001"/>
            <a:ext cx="360000" cy="360000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1781502" y="359001"/>
            <a:ext cx="360000" cy="360000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1601502" y="3518862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2606972" y="2618510"/>
            <a:ext cx="360000" cy="360000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391403" y="1256029"/>
            <a:ext cx="360000" cy="360000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391403" y="5291903"/>
            <a:ext cx="360000" cy="360000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2606972" y="5291903"/>
            <a:ext cx="360000" cy="360000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Ellipse 49"/>
          <p:cNvSpPr/>
          <p:nvPr/>
        </p:nvSpPr>
        <p:spPr>
          <a:xfrm>
            <a:off x="1588524" y="3523812"/>
            <a:ext cx="360000" cy="360000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Ellipse 57"/>
          <p:cNvSpPr/>
          <p:nvPr/>
        </p:nvSpPr>
        <p:spPr>
          <a:xfrm>
            <a:off x="2606972" y="1256029"/>
            <a:ext cx="360000" cy="360000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3452491" y="6070311"/>
            <a:ext cx="360000" cy="360000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1340782" y="6070311"/>
            <a:ext cx="360000" cy="360000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3452491" y="2034437"/>
            <a:ext cx="360000" cy="360000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Ellipse 62"/>
          <p:cNvSpPr/>
          <p:nvPr/>
        </p:nvSpPr>
        <p:spPr>
          <a:xfrm>
            <a:off x="1340782" y="2034437"/>
            <a:ext cx="360000" cy="360000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D5C6-2752-4DC9-8E5A-AEC21048DE3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199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Connecteur droit 39"/>
          <p:cNvCxnSpPr/>
          <p:nvPr/>
        </p:nvCxnSpPr>
        <p:spPr>
          <a:xfrm>
            <a:off x="2786972" y="1436029"/>
            <a:ext cx="0" cy="4074398"/>
          </a:xfrm>
          <a:prstGeom prst="line">
            <a:avLst/>
          </a:prstGeom>
          <a:noFill/>
          <a:ln w="76200" cap="flat" cmpd="sng" algn="ctr">
            <a:solidFill>
              <a:srgbClr val="C0C0C0"/>
            </a:solidFill>
            <a:prstDash val="solid"/>
            <a:miter lim="800000"/>
          </a:ln>
          <a:effectLst/>
        </p:spPr>
      </p:cxnSp>
      <p:sp>
        <p:nvSpPr>
          <p:cNvPr id="30" name="Ellipse 29"/>
          <p:cNvSpPr/>
          <p:nvPr/>
        </p:nvSpPr>
        <p:spPr>
          <a:xfrm>
            <a:off x="3370251" y="3518862"/>
            <a:ext cx="360000" cy="360000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2" descr="Système réticulaire hexagonal — Wikipéd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t="60684" r="300" b="4045"/>
          <a:stretch/>
        </p:blipFill>
        <p:spPr bwMode="auto">
          <a:xfrm>
            <a:off x="568678" y="2109711"/>
            <a:ext cx="4586514" cy="227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Système réticulaire hexagonal — Wikipéd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"/>
          <a:stretch/>
        </p:blipFill>
        <p:spPr bwMode="auto">
          <a:xfrm>
            <a:off x="576465" y="158711"/>
            <a:ext cx="4586514" cy="645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llipse 32"/>
          <p:cNvSpPr/>
          <p:nvPr/>
        </p:nvSpPr>
        <p:spPr>
          <a:xfrm>
            <a:off x="4822542" y="5291903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3931462" y="4394875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1781502" y="4394875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4822542" y="1256029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3931462" y="359001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1781502" y="359001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1601502" y="3518862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2606972" y="2618510"/>
            <a:ext cx="360000" cy="360000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418753" y="1201743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391403" y="5291903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2606972" y="5291903"/>
            <a:ext cx="360000" cy="360000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Ellipse 49"/>
          <p:cNvSpPr/>
          <p:nvPr/>
        </p:nvSpPr>
        <p:spPr>
          <a:xfrm>
            <a:off x="1588524" y="3523812"/>
            <a:ext cx="360000" cy="360000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Ellipse 57"/>
          <p:cNvSpPr/>
          <p:nvPr/>
        </p:nvSpPr>
        <p:spPr>
          <a:xfrm>
            <a:off x="2606972" y="1256029"/>
            <a:ext cx="360000" cy="360000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3452491" y="6070311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1340782" y="6070311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3452491" y="2034437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Ellipse 62"/>
          <p:cNvSpPr/>
          <p:nvPr/>
        </p:nvSpPr>
        <p:spPr>
          <a:xfrm>
            <a:off x="1340782" y="2034437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4" name="Tableau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609669"/>
              </p:ext>
            </p:extLst>
          </p:nvPr>
        </p:nvGraphicFramePr>
        <p:xfrm>
          <a:off x="5927297" y="1051970"/>
          <a:ext cx="6044310" cy="1928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4770">
                  <a:extLst>
                    <a:ext uri="{9D8B030D-6E8A-4147-A177-3AD203B41FA5}">
                      <a16:colId xmlns:a16="http://schemas.microsoft.com/office/drawing/2014/main" val="3899425317"/>
                    </a:ext>
                  </a:extLst>
                </a:gridCol>
                <a:gridCol w="1469219">
                  <a:extLst>
                    <a:ext uri="{9D8B030D-6E8A-4147-A177-3AD203B41FA5}">
                      <a16:colId xmlns:a16="http://schemas.microsoft.com/office/drawing/2014/main" val="1308955294"/>
                    </a:ext>
                  </a:extLst>
                </a:gridCol>
                <a:gridCol w="2560321">
                  <a:extLst>
                    <a:ext uri="{9D8B030D-6E8A-4147-A177-3AD203B41FA5}">
                      <a16:colId xmlns:a16="http://schemas.microsoft.com/office/drawing/2014/main" val="3976623002"/>
                    </a:ext>
                  </a:extLst>
                </a:gridCol>
              </a:tblGrid>
              <a:tr h="964418">
                <a:tc>
                  <a:txBody>
                    <a:bodyPr/>
                    <a:lstStyle/>
                    <a:p>
                      <a:endParaRPr lang="fr-F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fr-FR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d’atomes</a:t>
                      </a:r>
                      <a:endParaRPr lang="fr-F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 mailles d’appartenance</a:t>
                      </a:r>
                      <a:endParaRPr lang="fr-F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325165"/>
                  </a:ext>
                </a:extLst>
              </a:tr>
              <a:tr h="964418"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Sommets</a:t>
                      </a:r>
                      <a:endParaRPr lang="fr-FR" sz="2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fr-F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21944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D5C6-2752-4DC9-8E5A-AEC21048DE3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44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Connecteur droit 39"/>
          <p:cNvCxnSpPr/>
          <p:nvPr/>
        </p:nvCxnSpPr>
        <p:spPr>
          <a:xfrm>
            <a:off x="2786972" y="1436029"/>
            <a:ext cx="0" cy="4074398"/>
          </a:xfrm>
          <a:prstGeom prst="line">
            <a:avLst/>
          </a:prstGeom>
          <a:noFill/>
          <a:ln w="76200" cap="flat" cmpd="sng" algn="ctr">
            <a:solidFill>
              <a:srgbClr val="C0C0C0"/>
            </a:solidFill>
            <a:prstDash val="solid"/>
            <a:miter lim="800000"/>
          </a:ln>
          <a:effectLst/>
        </p:spPr>
      </p:cxnSp>
      <p:sp>
        <p:nvSpPr>
          <p:cNvPr id="30" name="Ellipse 29"/>
          <p:cNvSpPr/>
          <p:nvPr/>
        </p:nvSpPr>
        <p:spPr>
          <a:xfrm>
            <a:off x="3370251" y="3518862"/>
            <a:ext cx="360000" cy="360000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2" descr="Système réticulaire hexagonal — Wikipéd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t="60684" r="300" b="4045"/>
          <a:stretch/>
        </p:blipFill>
        <p:spPr bwMode="auto">
          <a:xfrm>
            <a:off x="568678" y="2109711"/>
            <a:ext cx="4586514" cy="227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Système réticulaire hexagonal — Wikipéd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"/>
          <a:stretch/>
        </p:blipFill>
        <p:spPr bwMode="auto">
          <a:xfrm>
            <a:off x="576465" y="158711"/>
            <a:ext cx="4586514" cy="645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llipse 32"/>
          <p:cNvSpPr/>
          <p:nvPr/>
        </p:nvSpPr>
        <p:spPr>
          <a:xfrm>
            <a:off x="4822542" y="5291903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3931462" y="4394875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1781502" y="4394875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4822542" y="1256029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3931462" y="359001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1781502" y="359001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1601502" y="3518862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2606972" y="2618510"/>
            <a:ext cx="360000" cy="360000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391403" y="1256029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391403" y="5291903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2606972" y="5291903"/>
            <a:ext cx="360000" cy="3600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Ellipse 49"/>
          <p:cNvSpPr/>
          <p:nvPr/>
        </p:nvSpPr>
        <p:spPr>
          <a:xfrm>
            <a:off x="1588524" y="3523812"/>
            <a:ext cx="360000" cy="360000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Ellipse 57"/>
          <p:cNvSpPr/>
          <p:nvPr/>
        </p:nvSpPr>
        <p:spPr>
          <a:xfrm>
            <a:off x="2606972" y="1256029"/>
            <a:ext cx="360000" cy="3600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3452491" y="6070311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1340782" y="6070311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3452491" y="2034437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Ellipse 62"/>
          <p:cNvSpPr/>
          <p:nvPr/>
        </p:nvSpPr>
        <p:spPr>
          <a:xfrm>
            <a:off x="1340782" y="2034437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4" name="Tableau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83617"/>
              </p:ext>
            </p:extLst>
          </p:nvPr>
        </p:nvGraphicFramePr>
        <p:xfrm>
          <a:off x="5927297" y="1051970"/>
          <a:ext cx="6044310" cy="2893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4770">
                  <a:extLst>
                    <a:ext uri="{9D8B030D-6E8A-4147-A177-3AD203B41FA5}">
                      <a16:colId xmlns:a16="http://schemas.microsoft.com/office/drawing/2014/main" val="3899425317"/>
                    </a:ext>
                  </a:extLst>
                </a:gridCol>
                <a:gridCol w="1469219">
                  <a:extLst>
                    <a:ext uri="{9D8B030D-6E8A-4147-A177-3AD203B41FA5}">
                      <a16:colId xmlns:a16="http://schemas.microsoft.com/office/drawing/2014/main" val="1308955294"/>
                    </a:ext>
                  </a:extLst>
                </a:gridCol>
                <a:gridCol w="2560321">
                  <a:extLst>
                    <a:ext uri="{9D8B030D-6E8A-4147-A177-3AD203B41FA5}">
                      <a16:colId xmlns:a16="http://schemas.microsoft.com/office/drawing/2014/main" val="3976623002"/>
                    </a:ext>
                  </a:extLst>
                </a:gridCol>
              </a:tblGrid>
              <a:tr h="964418">
                <a:tc>
                  <a:txBody>
                    <a:bodyPr/>
                    <a:lstStyle/>
                    <a:p>
                      <a:endParaRPr lang="fr-F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fr-FR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d’atomes</a:t>
                      </a:r>
                      <a:endParaRPr lang="fr-F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 mailles d’appartenance</a:t>
                      </a:r>
                      <a:endParaRPr lang="fr-F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325165"/>
                  </a:ext>
                </a:extLst>
              </a:tr>
              <a:tr h="964418"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Sommets</a:t>
                      </a:r>
                      <a:endParaRPr lang="fr-FR" sz="2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fr-F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21944"/>
                  </a:ext>
                </a:extLst>
              </a:tr>
              <a:tr h="964418"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Bases hexagonales</a:t>
                      </a:r>
                      <a:endParaRPr lang="fr-FR" sz="2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668635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D5C6-2752-4DC9-8E5A-AEC21048DE3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87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Connecteur droit 39"/>
          <p:cNvCxnSpPr/>
          <p:nvPr/>
        </p:nvCxnSpPr>
        <p:spPr>
          <a:xfrm>
            <a:off x="2786972" y="1436029"/>
            <a:ext cx="0" cy="4074398"/>
          </a:xfrm>
          <a:prstGeom prst="line">
            <a:avLst/>
          </a:prstGeom>
          <a:noFill/>
          <a:ln w="76200" cap="flat" cmpd="sng" algn="ctr">
            <a:solidFill>
              <a:srgbClr val="C0C0C0"/>
            </a:solidFill>
            <a:prstDash val="solid"/>
            <a:miter lim="800000"/>
          </a:ln>
          <a:effectLst/>
        </p:spPr>
      </p:cxnSp>
      <p:sp>
        <p:nvSpPr>
          <p:cNvPr id="30" name="Ellipse 29"/>
          <p:cNvSpPr/>
          <p:nvPr/>
        </p:nvSpPr>
        <p:spPr>
          <a:xfrm>
            <a:off x="3370251" y="3518862"/>
            <a:ext cx="360000" cy="360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2" descr="Système réticulaire hexagonal — Wikipéd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t="60684" r="300" b="4045"/>
          <a:stretch/>
        </p:blipFill>
        <p:spPr bwMode="auto">
          <a:xfrm>
            <a:off x="568678" y="2109711"/>
            <a:ext cx="4586514" cy="227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Système réticulaire hexagonal — Wikipéd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"/>
          <a:stretch/>
        </p:blipFill>
        <p:spPr bwMode="auto">
          <a:xfrm>
            <a:off x="576465" y="158711"/>
            <a:ext cx="4586514" cy="645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llipse 32"/>
          <p:cNvSpPr/>
          <p:nvPr/>
        </p:nvSpPr>
        <p:spPr>
          <a:xfrm>
            <a:off x="4822542" y="5291903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3931462" y="4394875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1781502" y="4394875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4822542" y="1256029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3931462" y="359001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1781502" y="359001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1601502" y="3518862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2606972" y="2618510"/>
            <a:ext cx="360000" cy="360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391403" y="1256029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391403" y="5291903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2606972" y="5291903"/>
            <a:ext cx="360000" cy="3600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Ellipse 49"/>
          <p:cNvSpPr/>
          <p:nvPr/>
        </p:nvSpPr>
        <p:spPr>
          <a:xfrm>
            <a:off x="1588524" y="3523812"/>
            <a:ext cx="360000" cy="360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Ellipse 57"/>
          <p:cNvSpPr/>
          <p:nvPr/>
        </p:nvSpPr>
        <p:spPr>
          <a:xfrm>
            <a:off x="2606972" y="1256029"/>
            <a:ext cx="360000" cy="3600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3452491" y="6070311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1340782" y="6070311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3452491" y="2034437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Ellipse 62"/>
          <p:cNvSpPr/>
          <p:nvPr/>
        </p:nvSpPr>
        <p:spPr>
          <a:xfrm>
            <a:off x="1340782" y="2034437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4" name="Tableau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912216"/>
              </p:ext>
            </p:extLst>
          </p:nvPr>
        </p:nvGraphicFramePr>
        <p:xfrm>
          <a:off x="5927297" y="1051970"/>
          <a:ext cx="6044310" cy="3857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4770">
                  <a:extLst>
                    <a:ext uri="{9D8B030D-6E8A-4147-A177-3AD203B41FA5}">
                      <a16:colId xmlns:a16="http://schemas.microsoft.com/office/drawing/2014/main" val="3899425317"/>
                    </a:ext>
                  </a:extLst>
                </a:gridCol>
                <a:gridCol w="1469219">
                  <a:extLst>
                    <a:ext uri="{9D8B030D-6E8A-4147-A177-3AD203B41FA5}">
                      <a16:colId xmlns:a16="http://schemas.microsoft.com/office/drawing/2014/main" val="1308955294"/>
                    </a:ext>
                  </a:extLst>
                </a:gridCol>
                <a:gridCol w="2560321">
                  <a:extLst>
                    <a:ext uri="{9D8B030D-6E8A-4147-A177-3AD203B41FA5}">
                      <a16:colId xmlns:a16="http://schemas.microsoft.com/office/drawing/2014/main" val="3976623002"/>
                    </a:ext>
                  </a:extLst>
                </a:gridCol>
              </a:tblGrid>
              <a:tr h="964418">
                <a:tc>
                  <a:txBody>
                    <a:bodyPr/>
                    <a:lstStyle/>
                    <a:p>
                      <a:endParaRPr lang="fr-F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fr-FR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d’atomes</a:t>
                      </a:r>
                      <a:endParaRPr lang="fr-F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 mailles d’appartenance</a:t>
                      </a:r>
                      <a:endParaRPr lang="fr-F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325165"/>
                  </a:ext>
                </a:extLst>
              </a:tr>
              <a:tr h="964418"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Sommets</a:t>
                      </a:r>
                      <a:endParaRPr lang="fr-FR" sz="2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fr-F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21944"/>
                  </a:ext>
                </a:extLst>
              </a:tr>
              <a:tr h="964418"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Bases hexagonales</a:t>
                      </a:r>
                      <a:endParaRPr lang="fr-FR" sz="2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668635"/>
                  </a:ext>
                </a:extLst>
              </a:tr>
              <a:tr h="964418"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 intermédiaire</a:t>
                      </a:r>
                      <a:endParaRPr lang="fr-FR" sz="2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190079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D5C6-2752-4DC9-8E5A-AEC21048DE3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08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Connecteur droit 39"/>
          <p:cNvCxnSpPr/>
          <p:nvPr/>
        </p:nvCxnSpPr>
        <p:spPr>
          <a:xfrm>
            <a:off x="2786972" y="1436029"/>
            <a:ext cx="0" cy="4074398"/>
          </a:xfrm>
          <a:prstGeom prst="line">
            <a:avLst/>
          </a:prstGeom>
          <a:noFill/>
          <a:ln w="76200" cap="flat" cmpd="sng" algn="ctr">
            <a:solidFill>
              <a:srgbClr val="C0C0C0"/>
            </a:solidFill>
            <a:prstDash val="solid"/>
            <a:miter lim="800000"/>
          </a:ln>
          <a:effectLst/>
        </p:spPr>
      </p:cxnSp>
      <p:sp>
        <p:nvSpPr>
          <p:cNvPr id="30" name="Ellipse 29"/>
          <p:cNvSpPr/>
          <p:nvPr/>
        </p:nvSpPr>
        <p:spPr>
          <a:xfrm>
            <a:off x="3370251" y="3518862"/>
            <a:ext cx="360000" cy="360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2" descr="Système réticulaire hexagonal — Wikipéd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t="60684" r="300" b="4045"/>
          <a:stretch/>
        </p:blipFill>
        <p:spPr bwMode="auto">
          <a:xfrm>
            <a:off x="568678" y="2109711"/>
            <a:ext cx="4586514" cy="227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Système réticulaire hexagonal — Wikipéd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"/>
          <a:stretch/>
        </p:blipFill>
        <p:spPr bwMode="auto">
          <a:xfrm>
            <a:off x="576465" y="158711"/>
            <a:ext cx="4586514" cy="645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llipse 32"/>
          <p:cNvSpPr/>
          <p:nvPr/>
        </p:nvSpPr>
        <p:spPr>
          <a:xfrm>
            <a:off x="4822542" y="5291903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3931462" y="4394875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1781502" y="4394875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4822542" y="1256029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3931462" y="359001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1781502" y="359001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1601502" y="3518862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2606972" y="2618510"/>
            <a:ext cx="360000" cy="360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391403" y="1256029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391403" y="5291903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2606972" y="5291903"/>
            <a:ext cx="360000" cy="3600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Ellipse 49"/>
          <p:cNvSpPr/>
          <p:nvPr/>
        </p:nvSpPr>
        <p:spPr>
          <a:xfrm>
            <a:off x="1588524" y="3523812"/>
            <a:ext cx="360000" cy="360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Ellipse 57"/>
          <p:cNvSpPr/>
          <p:nvPr/>
        </p:nvSpPr>
        <p:spPr>
          <a:xfrm>
            <a:off x="2606972" y="1256029"/>
            <a:ext cx="360000" cy="3600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3452491" y="6070311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1340782" y="6070311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3452491" y="2034437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Ellipse 62"/>
          <p:cNvSpPr/>
          <p:nvPr/>
        </p:nvSpPr>
        <p:spPr>
          <a:xfrm>
            <a:off x="1340782" y="2034437"/>
            <a:ext cx="360000" cy="3600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4" name="Tableau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912216"/>
              </p:ext>
            </p:extLst>
          </p:nvPr>
        </p:nvGraphicFramePr>
        <p:xfrm>
          <a:off x="5927297" y="1051970"/>
          <a:ext cx="6044310" cy="3857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4770">
                  <a:extLst>
                    <a:ext uri="{9D8B030D-6E8A-4147-A177-3AD203B41FA5}">
                      <a16:colId xmlns:a16="http://schemas.microsoft.com/office/drawing/2014/main" val="3899425317"/>
                    </a:ext>
                  </a:extLst>
                </a:gridCol>
                <a:gridCol w="1469219">
                  <a:extLst>
                    <a:ext uri="{9D8B030D-6E8A-4147-A177-3AD203B41FA5}">
                      <a16:colId xmlns:a16="http://schemas.microsoft.com/office/drawing/2014/main" val="1308955294"/>
                    </a:ext>
                  </a:extLst>
                </a:gridCol>
                <a:gridCol w="2560321">
                  <a:extLst>
                    <a:ext uri="{9D8B030D-6E8A-4147-A177-3AD203B41FA5}">
                      <a16:colId xmlns:a16="http://schemas.microsoft.com/office/drawing/2014/main" val="3976623002"/>
                    </a:ext>
                  </a:extLst>
                </a:gridCol>
              </a:tblGrid>
              <a:tr h="964418">
                <a:tc>
                  <a:txBody>
                    <a:bodyPr/>
                    <a:lstStyle/>
                    <a:p>
                      <a:endParaRPr lang="fr-F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fr-FR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d’atomes</a:t>
                      </a:r>
                      <a:endParaRPr lang="fr-F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 mailles d’appartenance</a:t>
                      </a:r>
                      <a:endParaRPr lang="fr-F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325165"/>
                  </a:ext>
                </a:extLst>
              </a:tr>
              <a:tr h="964418"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Sommets</a:t>
                      </a:r>
                      <a:endParaRPr lang="fr-FR" sz="2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fr-F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21944"/>
                  </a:ext>
                </a:extLst>
              </a:tr>
              <a:tr h="964418"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Bases hexagonales</a:t>
                      </a:r>
                      <a:endParaRPr lang="fr-FR" sz="2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668635"/>
                  </a:ext>
                </a:extLst>
              </a:tr>
              <a:tr h="964418"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 intermédiaire</a:t>
                      </a:r>
                      <a:endParaRPr lang="fr-FR" sz="2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19007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5" name="ZoneTexte 64"/>
              <p:cNvSpPr txBox="1"/>
              <p:nvPr/>
            </p:nvSpPr>
            <p:spPr>
              <a:xfrm flipH="1">
                <a:off x="5668060" y="5471903"/>
                <a:ext cx="6654835" cy="703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Population : 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+2×</m:t>
                    </m:r>
                    <m:f>
                      <m:fPr>
                        <m:ctrlP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+3×1=6</m:t>
                    </m:r>
                  </m:oMath>
                </a14:m>
                <a:endPara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ZoneTexte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668060" y="5471903"/>
                <a:ext cx="6654835" cy="703398"/>
              </a:xfrm>
              <a:prstGeom prst="rect">
                <a:avLst/>
              </a:prstGeom>
              <a:blipFill>
                <a:blip r:embed="rId3"/>
                <a:stretch>
                  <a:fillRect l="-1925" b="-104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D5C6-2752-4DC9-8E5A-AEC21048DE3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49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Colis</Template>
  <TotalTime>2459</TotalTime>
  <Words>955</Words>
  <Application>Microsoft Office PowerPoint</Application>
  <PresentationFormat>Grand écran</PresentationFormat>
  <Paragraphs>230</Paragraphs>
  <Slides>34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4" baseType="lpstr">
      <vt:lpstr>Microsoft YaHei</vt:lpstr>
      <vt:lpstr>Arial</vt:lpstr>
      <vt:lpstr>Calibri</vt:lpstr>
      <vt:lpstr>Cambria Math</vt:lpstr>
      <vt:lpstr>Gill Sans MT</vt:lpstr>
      <vt:lpstr>Liberation Sans</vt:lpstr>
      <vt:lpstr>Segoe UI</vt:lpstr>
      <vt:lpstr>Tahoma</vt:lpstr>
      <vt:lpstr>Times New Roman</vt:lpstr>
      <vt:lpstr>Parcel</vt:lpstr>
      <vt:lpstr>Solides Cristallins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Principe d’une mesure au pycnomètre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DIHYA</dc:creator>
  <cp:lastModifiedBy>DIHYA</cp:lastModifiedBy>
  <cp:revision>73</cp:revision>
  <dcterms:created xsi:type="dcterms:W3CDTF">2021-04-07T19:30:36Z</dcterms:created>
  <dcterms:modified xsi:type="dcterms:W3CDTF">2021-04-13T09:32:24Z</dcterms:modified>
</cp:coreProperties>
</file>