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Auteur et date</a:t>
            </a:r>
          </a:p>
        </p:txBody>
      </p:sp>
      <p:sp>
        <p:nvSpPr>
          <p:cNvPr id="12" name="Titre de la présentation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13" name="Texte niveau 1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la présentation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Déclaration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e niveau 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Données clés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Données clés</a:t>
            </a:r>
          </a:p>
        </p:txBody>
      </p:sp>
      <p:sp>
        <p:nvSpPr>
          <p:cNvPr id="10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Texte niveau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« Citation notable »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itre de la présentation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23" name="Auteur et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Auteur et date</a:t>
            </a:r>
          </a:p>
        </p:txBody>
      </p:sp>
      <p:sp>
        <p:nvSpPr>
          <p:cNvPr id="24" name="Texte niveau 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la présentation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Titre de diapositiv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Titre de diapositive</a:t>
            </a:r>
          </a:p>
        </p:txBody>
      </p:sp>
      <p:sp>
        <p:nvSpPr>
          <p:cNvPr id="34" name="Texte niveau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uméro de diapositiv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43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44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61" name="Texte niveau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6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re de section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Titre de section</a:t>
            </a:r>
          </a:p>
        </p:txBody>
      </p:sp>
      <p:sp>
        <p:nvSpPr>
          <p:cNvPr id="72" name="Numéro de diapositiv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80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8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re de l’ordre du jour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l’ordre du jour</a:t>
            </a:r>
          </a:p>
        </p:txBody>
      </p:sp>
      <p:sp>
        <p:nvSpPr>
          <p:cNvPr id="89" name="Sous-titre de l’ordre du jour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l’ordre du jour</a:t>
            </a:r>
          </a:p>
        </p:txBody>
      </p:sp>
      <p:sp>
        <p:nvSpPr>
          <p:cNvPr id="90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Rubriques de l’ordre du jour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Titre de diapositive</a:t>
            </a:r>
          </a:p>
        </p:txBody>
      </p:sp>
      <p:sp>
        <p:nvSpPr>
          <p:cNvPr id="3" name="Texte niveau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tif"/><Relationship Id="rId3" Type="http://schemas.openxmlformats.org/officeDocument/2006/relationships/image" Target="../media/image2.tif"/><Relationship Id="rId4" Type="http://schemas.openxmlformats.org/officeDocument/2006/relationships/image" Target="../media/image4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2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tif"/><Relationship Id="rId3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tif"/><Relationship Id="rId3" Type="http://schemas.openxmlformats.org/officeDocument/2006/relationships/image" Target="../media/image4.tif"/><Relationship Id="rId4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59778" y="-11849"/>
            <a:ext cx="7629777" cy="7629777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LC 12 : Caractérisation par spectroscopie en synthèse organique"/>
          <p:cNvSpPr txBox="1"/>
          <p:nvPr>
            <p:ph type="ctrTitle"/>
          </p:nvPr>
        </p:nvSpPr>
        <p:spPr>
          <a:xfrm>
            <a:off x="851046" y="1478939"/>
            <a:ext cx="15314984" cy="4648201"/>
          </a:xfrm>
          <a:prstGeom prst="rect">
            <a:avLst/>
          </a:prstGeom>
        </p:spPr>
        <p:txBody>
          <a:bodyPr/>
          <a:lstStyle>
            <a:lvl1pPr algn="just" defTabSz="2365188">
              <a:defRPr spc="-225" sz="11252"/>
            </a:lvl1pPr>
          </a:lstStyle>
          <a:p>
            <a:pPr/>
            <a:r>
              <a:t>LC 12 : Caractérisation par spectroscopie en synthèse organique</a:t>
            </a:r>
          </a:p>
        </p:txBody>
      </p:sp>
      <p:sp>
        <p:nvSpPr>
          <p:cNvPr id="153" name="Niveau : Lycée…"/>
          <p:cNvSpPr txBox="1"/>
          <p:nvPr>
            <p:ph type="subTitle" sz="half" idx="1"/>
          </p:nvPr>
        </p:nvSpPr>
        <p:spPr>
          <a:xfrm>
            <a:off x="922138" y="7033616"/>
            <a:ext cx="21971001" cy="5367734"/>
          </a:xfrm>
          <a:prstGeom prst="rect">
            <a:avLst/>
          </a:prstGeom>
        </p:spPr>
        <p:txBody>
          <a:bodyPr/>
          <a:lstStyle/>
          <a:p>
            <a:pPr defTabSz="701675">
              <a:defRPr sz="4675"/>
            </a:pPr>
            <a:r>
              <a:rPr u="sng"/>
              <a:t>Niveau</a:t>
            </a:r>
            <a:r>
              <a:t> : Lycée</a:t>
            </a:r>
          </a:p>
          <a:p>
            <a:pPr defTabSz="701675">
              <a:defRPr sz="4675"/>
            </a:pPr>
            <a:r>
              <a:rPr u="sng"/>
              <a:t>Prérequis</a:t>
            </a:r>
            <a:r>
              <a:t> : </a:t>
            </a:r>
          </a:p>
          <a:p>
            <a:pPr lvl="1" indent="388620" defTabSz="701675">
              <a:defRPr sz="4675"/>
            </a:pPr>
            <a:r>
              <a:t>- Principe de la spectroscopie d’absorption</a:t>
            </a:r>
          </a:p>
          <a:p>
            <a:pPr lvl="1" indent="388620" defTabSz="701675">
              <a:defRPr sz="4675"/>
            </a:pPr>
            <a:r>
              <a:t>- Spectroscopie UV/Visible</a:t>
            </a:r>
          </a:p>
          <a:p>
            <a:pPr lvl="1" indent="388620" defTabSz="701675">
              <a:defRPr sz="4675"/>
            </a:pPr>
            <a:r>
              <a:t>- Equivalence Energie/fréquence d’un rayonnement (loi de Planck-Einstein )</a:t>
            </a:r>
          </a:p>
          <a:p>
            <a:pPr lvl="1" indent="388620" defTabSz="701675">
              <a:defRPr sz="4675"/>
            </a:pPr>
            <a:r>
              <a:t>- Champ magnétique</a:t>
            </a:r>
          </a:p>
          <a:p>
            <a:pPr lvl="1" indent="388620" defTabSz="701675">
              <a:defRPr sz="4675"/>
            </a:pPr>
            <a:r>
              <a:t>- Groupes fonctionnels en chimie organique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5206" y="3103787"/>
            <a:ext cx="16332155" cy="6781082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I - Synthèse d’un ester à odeur de poire"/>
          <p:cNvSpPr txBox="1"/>
          <p:nvPr/>
        </p:nvSpPr>
        <p:spPr>
          <a:xfrm>
            <a:off x="6474777" y="621322"/>
            <a:ext cx="11434446" cy="909321"/>
          </a:xfrm>
          <a:prstGeom prst="rect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I - Synthèse d’un ester à odeur de poire</a:t>
            </a:r>
          </a:p>
        </p:txBody>
      </p:sp>
      <p:pic>
        <p:nvPicPr>
          <p:cNvPr id="24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40794" y="9758797"/>
            <a:ext cx="7193164" cy="41631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0" t="0" r="38150" b="0"/>
          <a:stretch>
            <a:fillRect/>
          </a:stretch>
        </p:blipFill>
        <p:spPr>
          <a:xfrm>
            <a:off x="14185855" y="2614350"/>
            <a:ext cx="8386775" cy="7347080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Rectangle"/>
          <p:cNvSpPr/>
          <p:nvPr/>
        </p:nvSpPr>
        <p:spPr>
          <a:xfrm>
            <a:off x="14265879" y="8774222"/>
            <a:ext cx="8717757" cy="1047012"/>
          </a:xfrm>
          <a:prstGeom prst="rect">
            <a:avLst/>
          </a:prstGeom>
          <a:ln w="152400">
            <a:solidFill>
              <a:schemeClr val="accent5">
                <a:hueOff val="-82419"/>
                <a:satOff val="-9513"/>
                <a:lumOff val="-16343"/>
              </a:schemeClr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3" name="Rectangle"/>
          <p:cNvSpPr/>
          <p:nvPr/>
        </p:nvSpPr>
        <p:spPr>
          <a:xfrm>
            <a:off x="14265879" y="6403340"/>
            <a:ext cx="8717757" cy="1420770"/>
          </a:xfrm>
          <a:prstGeom prst="rect">
            <a:avLst/>
          </a:prstGeom>
          <a:ln w="152400">
            <a:solidFill>
              <a:schemeClr val="accent1">
                <a:hueOff val="114395"/>
                <a:lumOff val="-24975"/>
              </a:schemeClr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4" name="Rectangle"/>
          <p:cNvSpPr/>
          <p:nvPr/>
        </p:nvSpPr>
        <p:spPr>
          <a:xfrm>
            <a:off x="15253699" y="9046188"/>
            <a:ext cx="3789701" cy="5030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5" name="Ovale"/>
          <p:cNvSpPr/>
          <p:nvPr/>
        </p:nvSpPr>
        <p:spPr>
          <a:xfrm>
            <a:off x="4282687" y="2844450"/>
            <a:ext cx="2447069" cy="3228070"/>
          </a:xfrm>
          <a:prstGeom prst="ellips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6" name="Ovale"/>
          <p:cNvSpPr/>
          <p:nvPr/>
        </p:nvSpPr>
        <p:spPr>
          <a:xfrm>
            <a:off x="9521019" y="2674227"/>
            <a:ext cx="2626885" cy="5972736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7" name="C=O"/>
          <p:cNvSpPr txBox="1"/>
          <p:nvPr/>
        </p:nvSpPr>
        <p:spPr>
          <a:xfrm>
            <a:off x="8306960" y="7515707"/>
            <a:ext cx="1436371" cy="845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C=O</a:t>
            </a:r>
          </a:p>
        </p:txBody>
      </p:sp>
      <p:sp>
        <p:nvSpPr>
          <p:cNvPr id="248" name="C-H"/>
          <p:cNvSpPr txBox="1"/>
          <p:nvPr/>
        </p:nvSpPr>
        <p:spPr>
          <a:xfrm>
            <a:off x="3614446" y="5864915"/>
            <a:ext cx="1278256" cy="845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C-H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II - Spectroscopie RMN : principe"/>
          <p:cNvSpPr txBox="1"/>
          <p:nvPr/>
        </p:nvSpPr>
        <p:spPr>
          <a:xfrm>
            <a:off x="7363459" y="621322"/>
            <a:ext cx="9657081" cy="909321"/>
          </a:xfrm>
          <a:prstGeom prst="rect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II - Spectroscopie RMN : principe</a:t>
            </a:r>
          </a:p>
        </p:txBody>
      </p:sp>
      <p:pic>
        <p:nvPicPr>
          <p:cNvPr id="251" name="Capture d’écran 2021-01-27 à 20.50.34.png" descr="Capture d’écran 2021-01-27 à 20.50.3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7580" y="3524751"/>
            <a:ext cx="19768840" cy="5869206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Illustration de la résonance magnétique nucléaire (ici sur la molécule d’éthane)"/>
          <p:cNvSpPr txBox="1"/>
          <p:nvPr/>
        </p:nvSpPr>
        <p:spPr>
          <a:xfrm>
            <a:off x="5719064" y="10263109"/>
            <a:ext cx="12945873" cy="535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/>
            <a:r>
              <a:t>Illustration de la résonance magnétique nucléaire (ici sur la molécule d’éthane)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Deux protons équivalents partagent le même environnement chimique. Exemple : deux atomes d’hydrogènes liés au même atome de carbone, deux groupes de protons dont les dispositions sont symétriques…"/>
          <p:cNvSpPr txBox="1"/>
          <p:nvPr/>
        </p:nvSpPr>
        <p:spPr>
          <a:xfrm>
            <a:off x="2313165" y="1511523"/>
            <a:ext cx="16956188" cy="443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>
              <a:lnSpc>
                <a:spcPct val="90000"/>
              </a:lnSpc>
              <a:spcBef>
                <a:spcPts val="4500"/>
              </a:spcBef>
              <a:buSzPct val="123000"/>
              <a:buChar char="-"/>
              <a:defRPr sz="4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Deux </a:t>
            </a:r>
            <a:r>
              <a:t>protons équivalents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 partagent le même environnement chimique. </a:t>
            </a:r>
            <a:r>
              <a:rPr i="1" u="sng">
                <a:solidFill>
                  <a:srgbClr val="000000"/>
                </a:solidFill>
              </a:rPr>
              <a:t>Exemple</a:t>
            </a:r>
            <a:r>
              <a:rPr>
                <a:solidFill>
                  <a:srgbClr val="000000"/>
                </a:solidFill>
              </a:rPr>
              <a:t> : deux atomes d’hydrogènes liés au même atome de carbone, deux groupes de protons dont les dispositions sont symétriques</a:t>
            </a:r>
            <a:endParaRPr>
              <a:solidFill>
                <a:schemeClr val="accent1">
                  <a:lumOff val="-13575"/>
                </a:schemeClr>
              </a:solidFill>
            </a:endParaRPr>
          </a:p>
          <a:p>
            <a:pPr marL="571500" indent="-571500" algn="l">
              <a:lnSpc>
                <a:spcPct val="90000"/>
              </a:lnSpc>
              <a:spcBef>
                <a:spcPts val="4500"/>
              </a:spcBef>
              <a:buSzPct val="123000"/>
              <a:buChar char="-"/>
              <a:defRPr sz="4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Deux </a:t>
            </a:r>
            <a:r>
              <a:t>protons voisins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 sont liés à deux carbones partageant eux mêmes une liaison covalente. </a:t>
            </a:r>
            <a:r>
              <a:rPr i="1" u="sng">
                <a:solidFill>
                  <a:srgbClr val="000000"/>
                </a:solidFill>
              </a:rPr>
              <a:t>Exemple de l’éthanol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 : </a:t>
            </a:r>
          </a:p>
        </p:txBody>
      </p:sp>
      <p:pic>
        <p:nvPicPr>
          <p:cNvPr id="2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7804" y="6779628"/>
            <a:ext cx="10968392" cy="56349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03139" y="2245530"/>
            <a:ext cx="16217052" cy="11026305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II - Exemple de l’éthanol"/>
          <p:cNvSpPr txBox="1"/>
          <p:nvPr/>
        </p:nvSpPr>
        <p:spPr>
          <a:xfrm>
            <a:off x="8668702" y="621322"/>
            <a:ext cx="7046596" cy="909321"/>
          </a:xfrm>
          <a:prstGeom prst="rect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II - Exemple de l’éthanol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II - Spectre RMN de l’ester de poire"/>
          <p:cNvSpPr txBox="1"/>
          <p:nvPr/>
        </p:nvSpPr>
        <p:spPr>
          <a:xfrm>
            <a:off x="7075170" y="621322"/>
            <a:ext cx="10233661" cy="909321"/>
          </a:xfrm>
          <a:prstGeom prst="rect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II - Spectre RMN de l’ester de poire</a:t>
            </a:r>
          </a:p>
        </p:txBody>
      </p:sp>
      <p:grpSp>
        <p:nvGrpSpPr>
          <p:cNvPr id="263" name="Groupe"/>
          <p:cNvGrpSpPr/>
          <p:nvPr/>
        </p:nvGrpSpPr>
        <p:grpSpPr>
          <a:xfrm>
            <a:off x="662242" y="4954126"/>
            <a:ext cx="20610425" cy="7423734"/>
            <a:chOff x="0" y="0"/>
            <a:chExt cx="20610423" cy="7423733"/>
          </a:xfrm>
        </p:grpSpPr>
        <p:pic>
          <p:nvPicPr>
            <p:cNvPr id="261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62113" y="487696"/>
              <a:ext cx="19648311" cy="69360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2" name="Rectangle"/>
            <p:cNvSpPr/>
            <p:nvPr/>
          </p:nvSpPr>
          <p:spPr>
            <a:xfrm>
              <a:off x="0" y="0"/>
              <a:ext cx="5471805" cy="384305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264" name="Nombre de protons représentés par le pic"/>
          <p:cNvSpPr txBox="1"/>
          <p:nvPr/>
        </p:nvSpPr>
        <p:spPr>
          <a:xfrm>
            <a:off x="13426881" y="2294157"/>
            <a:ext cx="7944524" cy="623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Nombre de protons représentés par le pic</a:t>
            </a:r>
          </a:p>
        </p:txBody>
      </p:sp>
      <p:sp>
        <p:nvSpPr>
          <p:cNvPr id="265" name="Ligne"/>
          <p:cNvSpPr/>
          <p:nvPr/>
        </p:nvSpPr>
        <p:spPr>
          <a:xfrm>
            <a:off x="17292004" y="3088419"/>
            <a:ext cx="879786" cy="278766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6" name="Déplacement"/>
          <p:cNvSpPr txBox="1"/>
          <p:nvPr/>
        </p:nvSpPr>
        <p:spPr>
          <a:xfrm>
            <a:off x="14162140" y="12541063"/>
            <a:ext cx="2619954" cy="623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Déplacement</a:t>
            </a:r>
          </a:p>
        </p:txBody>
      </p:sp>
      <p:pic>
        <p:nvPicPr>
          <p:cNvPr id="26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3774" y="2768243"/>
            <a:ext cx="9083997" cy="5257519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Équation"/>
          <p:cNvSpPr txBox="1"/>
          <p:nvPr/>
        </p:nvSpPr>
        <p:spPr>
          <a:xfrm>
            <a:off x="1299950" y="7122038"/>
            <a:ext cx="524676" cy="46269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000" i="1">
                          <a:solidFill>
                            <a:srgbClr val="ED220B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ED220B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</m:oMath>
              </m:oMathPara>
            </a14:m>
            <a:endParaRPr sz="4000">
              <a:solidFill>
                <a:srgbClr val="EE220C"/>
              </a:solidFill>
            </a:endParaRPr>
          </a:p>
        </p:txBody>
      </p:sp>
      <p:sp>
        <p:nvSpPr>
          <p:cNvPr id="269" name="Équation"/>
          <p:cNvSpPr txBox="1"/>
          <p:nvPr/>
        </p:nvSpPr>
        <p:spPr>
          <a:xfrm>
            <a:off x="1521737" y="5993108"/>
            <a:ext cx="524676" cy="46269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000" i="1">
                          <a:solidFill>
                            <a:srgbClr val="ED220B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ED220B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</m:oMath>
              </m:oMathPara>
            </a14:m>
            <a:endParaRPr sz="4000">
              <a:solidFill>
                <a:srgbClr val="EE220C"/>
              </a:solidFill>
            </a:endParaRPr>
          </a:p>
        </p:txBody>
      </p:sp>
      <p:sp>
        <p:nvSpPr>
          <p:cNvPr id="270" name="Équation"/>
          <p:cNvSpPr txBox="1"/>
          <p:nvPr/>
        </p:nvSpPr>
        <p:spPr>
          <a:xfrm>
            <a:off x="2312247" y="7518218"/>
            <a:ext cx="524676" cy="46269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000" i="1">
                          <a:solidFill>
                            <a:srgbClr val="ED220B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ED220B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</m:oMath>
              </m:oMathPara>
            </a14:m>
            <a:endParaRPr sz="4000">
              <a:solidFill>
                <a:srgbClr val="EE220C"/>
              </a:solidFill>
            </a:endParaRPr>
          </a:p>
        </p:txBody>
      </p:sp>
      <p:sp>
        <p:nvSpPr>
          <p:cNvPr id="271" name="Ligne"/>
          <p:cNvSpPr/>
          <p:nvPr/>
        </p:nvSpPr>
        <p:spPr>
          <a:xfrm>
            <a:off x="2070965" y="6438738"/>
            <a:ext cx="444732" cy="44473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2" name="Ligne"/>
          <p:cNvSpPr/>
          <p:nvPr/>
        </p:nvSpPr>
        <p:spPr>
          <a:xfrm>
            <a:off x="2529721" y="6870353"/>
            <a:ext cx="1" cy="623684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3" name="Ligne"/>
          <p:cNvSpPr/>
          <p:nvPr/>
        </p:nvSpPr>
        <p:spPr>
          <a:xfrm flipV="1">
            <a:off x="1860460" y="6860459"/>
            <a:ext cx="655420" cy="38832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4" name="Équation"/>
          <p:cNvSpPr txBox="1"/>
          <p:nvPr/>
        </p:nvSpPr>
        <p:spPr>
          <a:xfrm>
            <a:off x="5392830" y="4603513"/>
            <a:ext cx="523594" cy="46269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17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17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</m:oMath>
              </m:oMathPara>
            </a14:m>
            <a:endParaRPr sz="4000">
              <a:solidFill>
                <a:srgbClr val="017100"/>
              </a:solidFill>
            </a:endParaRPr>
          </a:p>
        </p:txBody>
      </p:sp>
      <p:sp>
        <p:nvSpPr>
          <p:cNvPr id="275" name="Ligne"/>
          <p:cNvSpPr/>
          <p:nvPr/>
        </p:nvSpPr>
        <p:spPr>
          <a:xfrm>
            <a:off x="5881965" y="5187337"/>
            <a:ext cx="444732" cy="44473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6" name="Équation"/>
          <p:cNvSpPr txBox="1"/>
          <p:nvPr/>
        </p:nvSpPr>
        <p:spPr>
          <a:xfrm>
            <a:off x="6515096" y="4603513"/>
            <a:ext cx="523594" cy="46269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17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17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</m:oMath>
              </m:oMathPara>
            </a14:m>
            <a:endParaRPr sz="4000">
              <a:solidFill>
                <a:srgbClr val="017100"/>
              </a:solidFill>
            </a:endParaRPr>
          </a:p>
        </p:txBody>
      </p:sp>
      <p:sp>
        <p:nvSpPr>
          <p:cNvPr id="277" name="Ligne"/>
          <p:cNvSpPr/>
          <p:nvPr/>
        </p:nvSpPr>
        <p:spPr>
          <a:xfrm flipH="1">
            <a:off x="6262965" y="5212737"/>
            <a:ext cx="444732" cy="44473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8" name="Équation"/>
          <p:cNvSpPr txBox="1"/>
          <p:nvPr/>
        </p:nvSpPr>
        <p:spPr>
          <a:xfrm>
            <a:off x="6823154" y="7337160"/>
            <a:ext cx="506282" cy="46269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000" i="1">
                          <a:solidFill>
                            <a:srgbClr val="FF42A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FF42A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</m:oMath>
              </m:oMathPara>
            </a14:m>
            <a:endParaRPr sz="4000">
              <a:solidFill>
                <a:srgbClr val="FF42A1"/>
              </a:solidFill>
            </a:endParaRPr>
          </a:p>
        </p:txBody>
      </p:sp>
      <p:sp>
        <p:nvSpPr>
          <p:cNvPr id="279" name="Équation"/>
          <p:cNvSpPr txBox="1"/>
          <p:nvPr/>
        </p:nvSpPr>
        <p:spPr>
          <a:xfrm>
            <a:off x="7779542" y="7337160"/>
            <a:ext cx="506281" cy="46269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000" i="1">
                          <a:solidFill>
                            <a:srgbClr val="FF42A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FF42A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</m:oMath>
              </m:oMathPara>
            </a14:m>
            <a:endParaRPr sz="4000">
              <a:solidFill>
                <a:srgbClr val="FF42A1"/>
              </a:solidFill>
            </a:endParaRPr>
          </a:p>
        </p:txBody>
      </p:sp>
      <p:sp>
        <p:nvSpPr>
          <p:cNvPr id="280" name="Ligne"/>
          <p:cNvSpPr/>
          <p:nvPr/>
        </p:nvSpPr>
        <p:spPr>
          <a:xfrm flipV="1">
            <a:off x="7168405" y="6819553"/>
            <a:ext cx="444732" cy="44473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1" name="Ligne"/>
          <p:cNvSpPr/>
          <p:nvPr/>
        </p:nvSpPr>
        <p:spPr>
          <a:xfrm flipH="1" flipV="1">
            <a:off x="7549405" y="6844953"/>
            <a:ext cx="444732" cy="44473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2" name="Ligne"/>
          <p:cNvSpPr/>
          <p:nvPr/>
        </p:nvSpPr>
        <p:spPr>
          <a:xfrm flipH="1" flipV="1">
            <a:off x="10030203" y="6675387"/>
            <a:ext cx="492934" cy="39062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3" name="Ligne"/>
          <p:cNvSpPr/>
          <p:nvPr/>
        </p:nvSpPr>
        <p:spPr>
          <a:xfrm flipH="1">
            <a:off x="10117589" y="6587158"/>
            <a:ext cx="509729" cy="14789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4" name="Ligne"/>
          <p:cNvSpPr/>
          <p:nvPr/>
        </p:nvSpPr>
        <p:spPr>
          <a:xfrm flipV="1">
            <a:off x="10124324" y="6753674"/>
            <a:ext cx="1" cy="623684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5" name="Équation"/>
          <p:cNvSpPr txBox="1"/>
          <p:nvPr/>
        </p:nvSpPr>
        <p:spPr>
          <a:xfrm>
            <a:off x="9862529" y="7518218"/>
            <a:ext cx="501592" cy="46269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sub>
                  </m:sSub>
                </m:oMath>
              </m:oMathPara>
            </a14:m>
            <a:endParaRPr sz="4000"/>
          </a:p>
        </p:txBody>
      </p:sp>
      <p:sp>
        <p:nvSpPr>
          <p:cNvPr id="286" name="Équation"/>
          <p:cNvSpPr txBox="1"/>
          <p:nvPr/>
        </p:nvSpPr>
        <p:spPr>
          <a:xfrm>
            <a:off x="10463465" y="7122038"/>
            <a:ext cx="501592" cy="46269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sub>
                  </m:sSub>
                </m:oMath>
              </m:oMathPara>
            </a14:m>
            <a:endParaRPr sz="4000"/>
          </a:p>
        </p:txBody>
      </p:sp>
      <p:sp>
        <p:nvSpPr>
          <p:cNvPr id="287" name="Équation"/>
          <p:cNvSpPr txBox="1"/>
          <p:nvPr/>
        </p:nvSpPr>
        <p:spPr>
          <a:xfrm>
            <a:off x="10641265" y="6391658"/>
            <a:ext cx="501592" cy="46269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sub>
                  </m:sSub>
                </m:oMath>
              </m:oMathPara>
            </a14:m>
            <a:endParaRPr sz="4000"/>
          </a:p>
        </p:txBody>
      </p:sp>
      <p:sp>
        <p:nvSpPr>
          <p:cNvPr id="288" name="Ligne"/>
          <p:cNvSpPr/>
          <p:nvPr/>
        </p:nvSpPr>
        <p:spPr>
          <a:xfrm flipH="1" flipV="1">
            <a:off x="8223199" y="3194973"/>
            <a:ext cx="641893" cy="641894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9" name="Ligne"/>
          <p:cNvSpPr/>
          <p:nvPr/>
        </p:nvSpPr>
        <p:spPr>
          <a:xfrm flipV="1">
            <a:off x="8856232" y="3222038"/>
            <a:ext cx="587764" cy="587764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0" name="Ligne"/>
          <p:cNvSpPr/>
          <p:nvPr/>
        </p:nvSpPr>
        <p:spPr>
          <a:xfrm flipH="1" flipV="1">
            <a:off x="8836811" y="3181813"/>
            <a:ext cx="881" cy="963404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1" name="Équation"/>
          <p:cNvSpPr txBox="1"/>
          <p:nvPr/>
        </p:nvSpPr>
        <p:spPr>
          <a:xfrm>
            <a:off x="7680286" y="2676371"/>
            <a:ext cx="501592" cy="46269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sub>
                  </m:sSub>
                </m:oMath>
              </m:oMathPara>
            </a14:m>
            <a:endParaRPr sz="4000"/>
          </a:p>
        </p:txBody>
      </p:sp>
      <p:sp>
        <p:nvSpPr>
          <p:cNvPr id="292" name="Équation"/>
          <p:cNvSpPr txBox="1"/>
          <p:nvPr/>
        </p:nvSpPr>
        <p:spPr>
          <a:xfrm>
            <a:off x="8586456" y="2561294"/>
            <a:ext cx="501592" cy="46269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sub>
                  </m:sSub>
                </m:oMath>
              </m:oMathPara>
            </a14:m>
            <a:endParaRPr sz="4000"/>
          </a:p>
        </p:txBody>
      </p:sp>
      <p:sp>
        <p:nvSpPr>
          <p:cNvPr id="293" name="Équation"/>
          <p:cNvSpPr txBox="1"/>
          <p:nvPr/>
        </p:nvSpPr>
        <p:spPr>
          <a:xfrm>
            <a:off x="9391026" y="2727171"/>
            <a:ext cx="501592" cy="46269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sub>
                  </m:sSub>
                </m:oMath>
              </m:oMathPara>
            </a14:m>
            <a:endParaRPr sz="4000"/>
          </a:p>
        </p:txBody>
      </p:sp>
      <p:sp>
        <p:nvSpPr>
          <p:cNvPr id="294" name="Ligne"/>
          <p:cNvSpPr/>
          <p:nvPr/>
        </p:nvSpPr>
        <p:spPr>
          <a:xfrm flipV="1">
            <a:off x="8856232" y="5059059"/>
            <a:ext cx="587763" cy="41633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5" name="Équation"/>
          <p:cNvSpPr txBox="1"/>
          <p:nvPr/>
        </p:nvSpPr>
        <p:spPr>
          <a:xfrm>
            <a:off x="9391026" y="4603513"/>
            <a:ext cx="543070" cy="46341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000" i="1">
                          <a:solidFill>
                            <a:srgbClr val="0075B9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4000" i="1">
                          <a:solidFill>
                            <a:srgbClr val="0075B9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sub>
                  </m:sSub>
                </m:oMath>
              </m:oMathPara>
            </a14:m>
            <a:endParaRPr sz="4000">
              <a:solidFill>
                <a:srgbClr val="0076BA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0678" y="3025895"/>
            <a:ext cx="9311721" cy="5389318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Acétate d’isoamyle"/>
          <p:cNvSpPr txBox="1"/>
          <p:nvPr/>
        </p:nvSpPr>
        <p:spPr>
          <a:xfrm>
            <a:off x="4230810" y="8949276"/>
            <a:ext cx="3901441" cy="609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000000"/>
                </a:solidFill>
              </a:defRPr>
            </a:lvl1pPr>
          </a:lstStyle>
          <a:p>
            <a:pPr/>
            <a:r>
              <a:t>Acétate d’isoamyle</a:t>
            </a:r>
          </a:p>
        </p:txBody>
      </p:sp>
      <p:sp>
        <p:nvSpPr>
          <p:cNvPr id="157" name="Ovale"/>
          <p:cNvSpPr/>
          <p:nvPr/>
        </p:nvSpPr>
        <p:spPr>
          <a:xfrm rot="20322316">
            <a:off x="3075491" y="2549997"/>
            <a:ext cx="2626886" cy="5972736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8" name="Fonction Ester"/>
          <p:cNvSpPr txBox="1"/>
          <p:nvPr/>
        </p:nvSpPr>
        <p:spPr>
          <a:xfrm>
            <a:off x="4241230" y="1986974"/>
            <a:ext cx="2583943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Fonction Ester</a:t>
            </a:r>
          </a:p>
        </p:txBody>
      </p:sp>
      <p:sp>
        <p:nvSpPr>
          <p:cNvPr id="159" name="Molécule qui ne présente pas de conjugaisons : pas d’absorption dans l’UV - visible ! On ne peut pas utiliser la méthode de spectroscopie que l’on connaît."/>
          <p:cNvSpPr txBox="1"/>
          <p:nvPr/>
        </p:nvSpPr>
        <p:spPr>
          <a:xfrm>
            <a:off x="8833844" y="8937751"/>
            <a:ext cx="15025758" cy="3195321"/>
          </a:xfrm>
          <a:prstGeom prst="rect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Molécule qui ne présente pas de conjugaisons : pas d’absorption dans l’UV - visible ! On ne peut pas utiliser la méthode de spectroscopie que l’on connaît.</a:t>
            </a:r>
          </a:p>
        </p:txBody>
      </p:sp>
      <p:sp>
        <p:nvSpPr>
          <p:cNvPr id="160" name="Ester à odeur de poire ou de banane utilisé comme arôme artificiel dans certains aliments"/>
          <p:cNvSpPr txBox="1"/>
          <p:nvPr/>
        </p:nvSpPr>
        <p:spPr>
          <a:xfrm>
            <a:off x="11527890" y="4894926"/>
            <a:ext cx="8852259" cy="1651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5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Ester à odeur de poire ou de banane utilisé comme arôme artificiel dans certains aliments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0678" y="3025895"/>
            <a:ext cx="9311721" cy="5389318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Ester à odeur de poire ou de banane utilisé comme arôme artificiel dans certains aliments"/>
          <p:cNvSpPr txBox="1"/>
          <p:nvPr/>
        </p:nvSpPr>
        <p:spPr>
          <a:xfrm>
            <a:off x="11527890" y="4894926"/>
            <a:ext cx="8852259" cy="1651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5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Ester à odeur de poire ou de banane utilisé comme arôme artificiel dans certains aliments</a:t>
            </a:r>
            <a:r>
              <a:t> </a:t>
            </a:r>
          </a:p>
        </p:txBody>
      </p:sp>
      <p:sp>
        <p:nvSpPr>
          <p:cNvPr id="164" name="Acétate d’isoamyle"/>
          <p:cNvSpPr txBox="1"/>
          <p:nvPr/>
        </p:nvSpPr>
        <p:spPr>
          <a:xfrm>
            <a:off x="4230810" y="8949276"/>
            <a:ext cx="3901441" cy="609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000000"/>
                </a:solidFill>
              </a:defRPr>
            </a:lvl1pPr>
          </a:lstStyle>
          <a:p>
            <a:pPr/>
            <a:r>
              <a:t>Acétate d’isoamyle</a:t>
            </a:r>
          </a:p>
        </p:txBody>
      </p:sp>
      <p:sp>
        <p:nvSpPr>
          <p:cNvPr id="165" name="Ovale"/>
          <p:cNvSpPr/>
          <p:nvPr/>
        </p:nvSpPr>
        <p:spPr>
          <a:xfrm rot="20322316">
            <a:off x="3075491" y="2549997"/>
            <a:ext cx="2626886" cy="5972736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6" name="Fonction Ester"/>
          <p:cNvSpPr txBox="1"/>
          <p:nvPr/>
        </p:nvSpPr>
        <p:spPr>
          <a:xfrm>
            <a:off x="4241230" y="1986974"/>
            <a:ext cx="2583943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Fonction Ester</a:t>
            </a:r>
          </a:p>
        </p:txBody>
      </p:sp>
      <p:sp>
        <p:nvSpPr>
          <p:cNvPr id="167" name="Comment caractériser l’acétate d’isoamyle et ainsi s’assurer de sa bonne synthèse ?"/>
          <p:cNvSpPr txBox="1"/>
          <p:nvPr/>
        </p:nvSpPr>
        <p:spPr>
          <a:xfrm>
            <a:off x="10453560" y="10121885"/>
            <a:ext cx="12529261" cy="1671321"/>
          </a:xfrm>
          <a:prstGeom prst="rect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Comment caractériser l’acétate d’isoamyle et ainsi s’assurer de sa bonne synthèse 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pectroscopie infrarouge : principe"/>
          <p:cNvSpPr txBox="1"/>
          <p:nvPr/>
        </p:nvSpPr>
        <p:spPr>
          <a:xfrm>
            <a:off x="7122477" y="692412"/>
            <a:ext cx="10139046" cy="909321"/>
          </a:xfrm>
          <a:prstGeom prst="rect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Spectroscopie infrarouge : principe</a:t>
            </a:r>
          </a:p>
        </p:txBody>
      </p:sp>
      <p:grpSp>
        <p:nvGrpSpPr>
          <p:cNvPr id="183" name="Groupe"/>
          <p:cNvGrpSpPr/>
          <p:nvPr/>
        </p:nvGrpSpPr>
        <p:grpSpPr>
          <a:xfrm>
            <a:off x="4081847" y="4782977"/>
            <a:ext cx="14809367" cy="6090673"/>
            <a:chOff x="0" y="0"/>
            <a:chExt cx="14809365" cy="6090671"/>
          </a:xfrm>
        </p:grpSpPr>
        <p:sp>
          <p:nvSpPr>
            <p:cNvPr id="170" name="Flèche"/>
            <p:cNvSpPr/>
            <p:nvPr/>
          </p:nvSpPr>
          <p:spPr>
            <a:xfrm>
              <a:off x="3823129" y="1783642"/>
              <a:ext cx="2836705" cy="58276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accent1">
                <a:hueOff val="114395"/>
                <a:lumOff val="-2497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71" name="Rectangle aux angles arrondis"/>
            <p:cNvSpPr/>
            <p:nvPr/>
          </p:nvSpPr>
          <p:spPr>
            <a:xfrm>
              <a:off x="6769110" y="184092"/>
              <a:ext cx="1668921" cy="4324851"/>
            </a:xfrm>
            <a:prstGeom prst="roundRect">
              <a:avLst>
                <a:gd name="adj" fmla="val 15000"/>
              </a:avLst>
            </a:prstGeom>
            <a:gradFill flip="none" rotWithShape="1">
              <a:gsLst>
                <a:gs pos="0">
                  <a:schemeClr val="accent3">
                    <a:hueOff val="-274225"/>
                    <a:satOff val="26768"/>
                    <a:lumOff val="11368"/>
                    <a:alpha val="64030"/>
                  </a:schemeClr>
                </a:gs>
                <a:gs pos="100000">
                  <a:schemeClr val="accent3">
                    <a:hueOff val="914338"/>
                    <a:satOff val="31515"/>
                    <a:lumOff val="-30790"/>
                    <a:alpha val="64030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72" name="Flèche"/>
            <p:cNvSpPr/>
            <p:nvPr/>
          </p:nvSpPr>
          <p:spPr>
            <a:xfrm>
              <a:off x="8547307" y="1783642"/>
              <a:ext cx="2836705" cy="58276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accent1">
                <a:hueOff val="114395"/>
                <a:lumOff val="-24975"/>
                <a:alpha val="47831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73" name="Echantillon du produit de synthèse à contrôler"/>
            <p:cNvSpPr txBox="1"/>
            <p:nvPr/>
          </p:nvSpPr>
          <p:spPr>
            <a:xfrm>
              <a:off x="5198545" y="4793594"/>
              <a:ext cx="4810052" cy="10557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100">
                  <a:solidFill>
                    <a:srgbClr val="000000"/>
                  </a:solidFill>
                </a:defRPr>
              </a:lvl1pPr>
            </a:lstStyle>
            <a:p>
              <a:pPr/>
              <a:r>
                <a:t>Echantillon du produit de synthèse à contrôler</a:t>
              </a:r>
            </a:p>
          </p:txBody>
        </p:sp>
        <p:sp>
          <p:nvSpPr>
            <p:cNvPr id="174" name="Ovale"/>
            <p:cNvSpPr/>
            <p:nvPr/>
          </p:nvSpPr>
          <p:spPr>
            <a:xfrm>
              <a:off x="12048632" y="1500806"/>
              <a:ext cx="668496" cy="11484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75" name="Équation"/>
            <p:cNvSpPr txBox="1"/>
            <p:nvPr/>
          </p:nvSpPr>
          <p:spPr>
            <a:xfrm>
              <a:off x="4102062" y="893231"/>
              <a:ext cx="490595" cy="695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sSub>
                      <m:e>
                        <m:r>
                          <a:rPr xmlns:a="http://schemas.openxmlformats.org/drawingml/2006/main" sz="6000" i="1">
                            <a:solidFill>
                              <a:srgbClr val="004C7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xmlns:a="http://schemas.openxmlformats.org/drawingml/2006/main" sz="6000" i="1">
                            <a:solidFill>
                              <a:srgbClr val="004C7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m:oMathPara>
              </a14:m>
              <a:endParaRPr sz="6000">
                <a:solidFill>
                  <a:srgbClr val="004D80"/>
                </a:solidFill>
              </a:endParaRPr>
            </a:p>
          </p:txBody>
        </p:sp>
        <p:sp>
          <p:nvSpPr>
            <p:cNvPr id="176" name="Équation"/>
            <p:cNvSpPr txBox="1"/>
            <p:nvPr/>
          </p:nvSpPr>
          <p:spPr>
            <a:xfrm>
              <a:off x="9998034" y="992268"/>
              <a:ext cx="298705" cy="497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a:rPr xmlns:a="http://schemas.openxmlformats.org/drawingml/2006/main" sz="6000" i="1">
                        <a:solidFill>
                          <a:srgbClr val="004C7F"/>
                        </a:solidFill>
                        <a:latin typeface="Cambria Math" panose="02040503050406030204" pitchFamily="18" charset="0"/>
                      </a:rPr>
                      <m:t>I</m:t>
                    </m:r>
                  </m:oMath>
                </m:oMathPara>
              </a14:m>
              <a:endParaRPr sz="6000">
                <a:solidFill>
                  <a:srgbClr val="004D80"/>
                </a:solidFill>
              </a:endParaRPr>
            </a:p>
          </p:txBody>
        </p:sp>
        <p:sp>
          <p:nvSpPr>
            <p:cNvPr id="177" name="Cellule de photodétection"/>
            <p:cNvSpPr txBox="1"/>
            <p:nvPr/>
          </p:nvSpPr>
          <p:spPr>
            <a:xfrm>
              <a:off x="11148993" y="4636232"/>
              <a:ext cx="3660373" cy="10557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100">
                  <a:solidFill>
                    <a:srgbClr val="000000"/>
                  </a:solidFill>
                </a:defRPr>
              </a:lvl1pPr>
            </a:lstStyle>
            <a:p>
              <a:pPr/>
              <a:r>
                <a:t>Cellule de photodétection</a:t>
              </a:r>
            </a:p>
          </p:txBody>
        </p:sp>
        <p:sp>
          <p:nvSpPr>
            <p:cNvPr id="178" name="Rectangle aux angles arrondis"/>
            <p:cNvSpPr/>
            <p:nvPr/>
          </p:nvSpPr>
          <p:spPr>
            <a:xfrm>
              <a:off x="1651541" y="1440022"/>
              <a:ext cx="1270001" cy="1270001"/>
            </a:xfrm>
            <a:prstGeom prst="roundRect">
              <a:avLst>
                <a:gd name="adj" fmla="val 15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79" name="Intensité entrante"/>
            <p:cNvSpPr txBox="1"/>
            <p:nvPr/>
          </p:nvSpPr>
          <p:spPr>
            <a:xfrm>
              <a:off x="2811738" y="0"/>
              <a:ext cx="3071242" cy="548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000000"/>
                  </a:solidFill>
                </a:defRPr>
              </a:lvl1pPr>
            </a:lstStyle>
            <a:p>
              <a:pPr/>
              <a:r>
                <a:t>Intensité entrante</a:t>
              </a:r>
            </a:p>
          </p:txBody>
        </p:sp>
        <p:sp>
          <p:nvSpPr>
            <p:cNvPr id="180" name="Ovale"/>
            <p:cNvSpPr/>
            <p:nvPr/>
          </p:nvSpPr>
          <p:spPr>
            <a:xfrm>
              <a:off x="2490013" y="1727192"/>
              <a:ext cx="668497" cy="69566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81" name="Source de rayonnement infrarouge"/>
            <p:cNvSpPr txBox="1"/>
            <p:nvPr/>
          </p:nvSpPr>
          <p:spPr>
            <a:xfrm>
              <a:off x="0" y="4552294"/>
              <a:ext cx="4058149" cy="15383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100">
                  <a:solidFill>
                    <a:srgbClr val="000000"/>
                  </a:solidFill>
                </a:defRPr>
              </a:lvl1pPr>
            </a:lstStyle>
            <a:p>
              <a:pPr/>
              <a:r>
                <a:t>Source de rayonnement infrarouge</a:t>
              </a:r>
            </a:p>
          </p:txBody>
        </p:sp>
        <p:sp>
          <p:nvSpPr>
            <p:cNvPr id="182" name="Intensité sortante"/>
            <p:cNvSpPr txBox="1"/>
            <p:nvPr/>
          </p:nvSpPr>
          <p:spPr>
            <a:xfrm>
              <a:off x="9327781" y="0"/>
              <a:ext cx="3064003" cy="548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000000"/>
                  </a:solidFill>
                </a:defRPr>
              </a:lvl1pPr>
            </a:lstStyle>
            <a:p>
              <a:pPr/>
              <a:r>
                <a:t>Intensité sortante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I - Un exemple de spectre infrarouge : l’acide éthanoïque"/>
          <p:cNvSpPr txBox="1"/>
          <p:nvPr/>
        </p:nvSpPr>
        <p:spPr>
          <a:xfrm>
            <a:off x="4046219" y="716109"/>
            <a:ext cx="16291561" cy="909321"/>
          </a:xfrm>
          <a:prstGeom prst="rect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I - Un exemple de spectre infrarouge : l’acide éthanoïque</a:t>
            </a:r>
          </a:p>
        </p:txBody>
      </p:sp>
      <p:pic>
        <p:nvPicPr>
          <p:cNvPr id="18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2070" r="0" b="19143"/>
          <a:stretch>
            <a:fillRect/>
          </a:stretch>
        </p:blipFill>
        <p:spPr>
          <a:xfrm>
            <a:off x="3861792" y="2062623"/>
            <a:ext cx="16660520" cy="8863484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Figure"/>
          <p:cNvSpPr/>
          <p:nvPr/>
        </p:nvSpPr>
        <p:spPr>
          <a:xfrm>
            <a:off x="4578974" y="10761977"/>
            <a:ext cx="9106565" cy="458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407" fill="norm" stroke="1" extrusionOk="0">
                <a:moveTo>
                  <a:pt x="127" y="22"/>
                </a:moveTo>
                <a:cubicBezTo>
                  <a:pt x="80" y="-93"/>
                  <a:pt x="32" y="257"/>
                  <a:pt x="22" y="818"/>
                </a:cubicBezTo>
                <a:cubicBezTo>
                  <a:pt x="-49" y="4615"/>
                  <a:pt x="-101" y="17739"/>
                  <a:pt x="2551" y="17739"/>
                </a:cubicBezTo>
                <a:cubicBezTo>
                  <a:pt x="5450" y="17739"/>
                  <a:pt x="7783" y="14753"/>
                  <a:pt x="8489" y="14753"/>
                </a:cubicBezTo>
                <a:cubicBezTo>
                  <a:pt x="9176" y="14753"/>
                  <a:pt x="9850" y="13902"/>
                  <a:pt x="10398" y="21024"/>
                </a:cubicBezTo>
                <a:cubicBezTo>
                  <a:pt x="10425" y="21380"/>
                  <a:pt x="10468" y="21507"/>
                  <a:pt x="10505" y="21322"/>
                </a:cubicBezTo>
                <a:cubicBezTo>
                  <a:pt x="10558" y="21061"/>
                  <a:pt x="10581" y="20322"/>
                  <a:pt x="10552" y="19730"/>
                </a:cubicBezTo>
                <a:cubicBezTo>
                  <a:pt x="10406" y="16761"/>
                  <a:pt x="9857" y="9109"/>
                  <a:pt x="8066" y="9816"/>
                </a:cubicBezTo>
                <a:cubicBezTo>
                  <a:pt x="6083" y="10599"/>
                  <a:pt x="4031" y="11246"/>
                  <a:pt x="2102" y="11647"/>
                </a:cubicBezTo>
                <a:cubicBezTo>
                  <a:pt x="1094" y="11858"/>
                  <a:pt x="161" y="11423"/>
                  <a:pt x="201" y="1097"/>
                </a:cubicBezTo>
                <a:cubicBezTo>
                  <a:pt x="203" y="581"/>
                  <a:pt x="172" y="124"/>
                  <a:pt x="129" y="22"/>
                </a:cubicBezTo>
                <a:cubicBezTo>
                  <a:pt x="128" y="22"/>
                  <a:pt x="128" y="22"/>
                  <a:pt x="127" y="22"/>
                </a:cubicBezTo>
                <a:close/>
                <a:moveTo>
                  <a:pt x="21269" y="22"/>
                </a:moveTo>
                <a:cubicBezTo>
                  <a:pt x="21226" y="124"/>
                  <a:pt x="21195" y="581"/>
                  <a:pt x="21197" y="1097"/>
                </a:cubicBezTo>
                <a:cubicBezTo>
                  <a:pt x="21237" y="11423"/>
                  <a:pt x="20304" y="11858"/>
                  <a:pt x="19296" y="11647"/>
                </a:cubicBezTo>
                <a:cubicBezTo>
                  <a:pt x="17367" y="11246"/>
                  <a:pt x="15315" y="10599"/>
                  <a:pt x="13332" y="9816"/>
                </a:cubicBezTo>
                <a:cubicBezTo>
                  <a:pt x="11541" y="9109"/>
                  <a:pt x="10992" y="16761"/>
                  <a:pt x="10846" y="19730"/>
                </a:cubicBezTo>
                <a:cubicBezTo>
                  <a:pt x="10817" y="20322"/>
                  <a:pt x="10840" y="21061"/>
                  <a:pt x="10893" y="21322"/>
                </a:cubicBezTo>
                <a:cubicBezTo>
                  <a:pt x="10930" y="21507"/>
                  <a:pt x="10973" y="21380"/>
                  <a:pt x="11000" y="21024"/>
                </a:cubicBezTo>
                <a:cubicBezTo>
                  <a:pt x="11548" y="13902"/>
                  <a:pt x="12222" y="14753"/>
                  <a:pt x="12909" y="14753"/>
                </a:cubicBezTo>
                <a:cubicBezTo>
                  <a:pt x="13615" y="14753"/>
                  <a:pt x="15948" y="17739"/>
                  <a:pt x="18847" y="17739"/>
                </a:cubicBezTo>
                <a:cubicBezTo>
                  <a:pt x="21499" y="17739"/>
                  <a:pt x="21447" y="4615"/>
                  <a:pt x="21376" y="818"/>
                </a:cubicBezTo>
                <a:cubicBezTo>
                  <a:pt x="21366" y="257"/>
                  <a:pt x="21318" y="-93"/>
                  <a:pt x="21271" y="22"/>
                </a:cubicBezTo>
                <a:cubicBezTo>
                  <a:pt x="21270" y="22"/>
                  <a:pt x="21270" y="22"/>
                  <a:pt x="21269" y="22"/>
                </a:cubicBezTo>
                <a:close/>
              </a:path>
            </a:pathLst>
          </a:custGeom>
          <a:solidFill>
            <a:srgbClr val="ED220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8" name="Figure"/>
          <p:cNvSpPr/>
          <p:nvPr/>
        </p:nvSpPr>
        <p:spPr>
          <a:xfrm>
            <a:off x="13777648" y="10714262"/>
            <a:ext cx="6761223" cy="458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407" fill="norm" stroke="1" extrusionOk="0">
                <a:moveTo>
                  <a:pt x="127" y="22"/>
                </a:moveTo>
                <a:cubicBezTo>
                  <a:pt x="80" y="-93"/>
                  <a:pt x="32" y="257"/>
                  <a:pt x="22" y="818"/>
                </a:cubicBezTo>
                <a:cubicBezTo>
                  <a:pt x="-49" y="4615"/>
                  <a:pt x="-101" y="17739"/>
                  <a:pt x="2551" y="17739"/>
                </a:cubicBezTo>
                <a:cubicBezTo>
                  <a:pt x="5450" y="17739"/>
                  <a:pt x="7783" y="14753"/>
                  <a:pt x="8489" y="14753"/>
                </a:cubicBezTo>
                <a:cubicBezTo>
                  <a:pt x="9176" y="14753"/>
                  <a:pt x="9850" y="13902"/>
                  <a:pt x="10398" y="21024"/>
                </a:cubicBezTo>
                <a:cubicBezTo>
                  <a:pt x="10425" y="21380"/>
                  <a:pt x="10468" y="21507"/>
                  <a:pt x="10505" y="21322"/>
                </a:cubicBezTo>
                <a:cubicBezTo>
                  <a:pt x="10558" y="21061"/>
                  <a:pt x="10581" y="20322"/>
                  <a:pt x="10552" y="19730"/>
                </a:cubicBezTo>
                <a:cubicBezTo>
                  <a:pt x="10406" y="16761"/>
                  <a:pt x="9857" y="9109"/>
                  <a:pt x="8066" y="9816"/>
                </a:cubicBezTo>
                <a:cubicBezTo>
                  <a:pt x="6083" y="10599"/>
                  <a:pt x="4031" y="11246"/>
                  <a:pt x="2102" y="11647"/>
                </a:cubicBezTo>
                <a:cubicBezTo>
                  <a:pt x="1094" y="11858"/>
                  <a:pt x="161" y="11423"/>
                  <a:pt x="201" y="1097"/>
                </a:cubicBezTo>
                <a:cubicBezTo>
                  <a:pt x="203" y="581"/>
                  <a:pt x="172" y="124"/>
                  <a:pt x="129" y="22"/>
                </a:cubicBezTo>
                <a:cubicBezTo>
                  <a:pt x="128" y="22"/>
                  <a:pt x="128" y="22"/>
                  <a:pt x="127" y="22"/>
                </a:cubicBezTo>
                <a:close/>
                <a:moveTo>
                  <a:pt x="21269" y="22"/>
                </a:moveTo>
                <a:cubicBezTo>
                  <a:pt x="21226" y="124"/>
                  <a:pt x="21195" y="581"/>
                  <a:pt x="21197" y="1097"/>
                </a:cubicBezTo>
                <a:cubicBezTo>
                  <a:pt x="21237" y="11423"/>
                  <a:pt x="20304" y="11858"/>
                  <a:pt x="19296" y="11647"/>
                </a:cubicBezTo>
                <a:cubicBezTo>
                  <a:pt x="17367" y="11246"/>
                  <a:pt x="15315" y="10599"/>
                  <a:pt x="13332" y="9816"/>
                </a:cubicBezTo>
                <a:cubicBezTo>
                  <a:pt x="11541" y="9109"/>
                  <a:pt x="10992" y="16761"/>
                  <a:pt x="10846" y="19730"/>
                </a:cubicBezTo>
                <a:cubicBezTo>
                  <a:pt x="10817" y="20322"/>
                  <a:pt x="10840" y="21061"/>
                  <a:pt x="10893" y="21322"/>
                </a:cubicBezTo>
                <a:cubicBezTo>
                  <a:pt x="10930" y="21507"/>
                  <a:pt x="10973" y="21380"/>
                  <a:pt x="11000" y="21024"/>
                </a:cubicBezTo>
                <a:cubicBezTo>
                  <a:pt x="11548" y="13902"/>
                  <a:pt x="12222" y="14753"/>
                  <a:pt x="12909" y="14753"/>
                </a:cubicBezTo>
                <a:cubicBezTo>
                  <a:pt x="13615" y="14753"/>
                  <a:pt x="15948" y="17739"/>
                  <a:pt x="18847" y="17739"/>
                </a:cubicBezTo>
                <a:cubicBezTo>
                  <a:pt x="21499" y="17739"/>
                  <a:pt x="21447" y="4615"/>
                  <a:pt x="21376" y="818"/>
                </a:cubicBezTo>
                <a:cubicBezTo>
                  <a:pt x="21366" y="257"/>
                  <a:pt x="21318" y="-93"/>
                  <a:pt x="21271" y="22"/>
                </a:cubicBezTo>
                <a:cubicBezTo>
                  <a:pt x="21270" y="22"/>
                  <a:pt x="21270" y="22"/>
                  <a:pt x="21269" y="22"/>
                </a:cubicBezTo>
                <a:close/>
              </a:path>
            </a:pathLst>
          </a:custGeom>
          <a:solidFill>
            <a:srgbClr val="00A1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9" name="Rectangle"/>
          <p:cNvSpPr/>
          <p:nvPr/>
        </p:nvSpPr>
        <p:spPr>
          <a:xfrm>
            <a:off x="13666013" y="2715874"/>
            <a:ext cx="7035481" cy="7443516"/>
          </a:xfrm>
          <a:prstGeom prst="rect">
            <a:avLst/>
          </a:prstGeom>
          <a:ln w="63500">
            <a:solidFill>
              <a:schemeClr val="accent1">
                <a:lumOff val="-13575"/>
              </a:schemeClr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0" name="Rectangle"/>
          <p:cNvSpPr/>
          <p:nvPr/>
        </p:nvSpPr>
        <p:spPr>
          <a:xfrm>
            <a:off x="4788232" y="2715874"/>
            <a:ext cx="8688049" cy="7443516"/>
          </a:xfrm>
          <a:prstGeom prst="rect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1" name="Zone d’analyse des groupes fonctionnels"/>
          <p:cNvSpPr txBox="1"/>
          <p:nvPr/>
        </p:nvSpPr>
        <p:spPr>
          <a:xfrm>
            <a:off x="4707123" y="11530397"/>
            <a:ext cx="8281544" cy="609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Zone d’analyse des groupes fonctionnels</a:t>
            </a:r>
          </a:p>
        </p:txBody>
      </p:sp>
      <p:sp>
        <p:nvSpPr>
          <p:cNvPr id="192" name="Empreinte digitale de la molécule"/>
          <p:cNvSpPr txBox="1"/>
          <p:nvPr/>
        </p:nvSpPr>
        <p:spPr>
          <a:xfrm>
            <a:off x="14088200" y="11530397"/>
            <a:ext cx="6692901" cy="609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pPr/>
            <a:r>
              <a:t>Empreinte digitale de la molécule</a:t>
            </a:r>
          </a:p>
        </p:txBody>
      </p:sp>
      <p:pic>
        <p:nvPicPr>
          <p:cNvPr id="193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7077" t="0" r="7077" b="0"/>
          <a:stretch>
            <a:fillRect/>
          </a:stretch>
        </p:blipFill>
        <p:spPr>
          <a:xfrm>
            <a:off x="547578" y="8823000"/>
            <a:ext cx="3328052" cy="46008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I - Un exemple de spectre infrarouge : l’acide éthanoïque"/>
          <p:cNvSpPr txBox="1"/>
          <p:nvPr/>
        </p:nvSpPr>
        <p:spPr>
          <a:xfrm>
            <a:off x="4046219" y="716109"/>
            <a:ext cx="16291561" cy="909321"/>
          </a:xfrm>
          <a:prstGeom prst="rect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I - Un exemple de spectre infrarouge : l’acide éthanoïque</a:t>
            </a:r>
          </a:p>
        </p:txBody>
      </p:sp>
      <p:pic>
        <p:nvPicPr>
          <p:cNvPr id="19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2070" r="40373" b="19143"/>
          <a:stretch>
            <a:fillRect/>
          </a:stretch>
        </p:blipFill>
        <p:spPr>
          <a:xfrm>
            <a:off x="3530037" y="2062559"/>
            <a:ext cx="10749335" cy="9590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0" r="38150" b="0"/>
          <a:stretch>
            <a:fillRect/>
          </a:stretch>
        </p:blipFill>
        <p:spPr>
          <a:xfrm>
            <a:off x="14976319" y="2648014"/>
            <a:ext cx="8781152" cy="7692565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Ovale"/>
          <p:cNvSpPr/>
          <p:nvPr/>
        </p:nvSpPr>
        <p:spPr>
          <a:xfrm>
            <a:off x="11464156" y="4848585"/>
            <a:ext cx="2626886" cy="5972737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9" name="Ovale"/>
          <p:cNvSpPr/>
          <p:nvPr/>
        </p:nvSpPr>
        <p:spPr>
          <a:xfrm>
            <a:off x="5230559" y="3507960"/>
            <a:ext cx="4467912" cy="5972737"/>
          </a:xfrm>
          <a:prstGeom prst="ellips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0" name="O-H"/>
          <p:cNvSpPr txBox="1"/>
          <p:nvPr/>
        </p:nvSpPr>
        <p:spPr>
          <a:xfrm>
            <a:off x="4953099" y="9160221"/>
            <a:ext cx="1302386" cy="845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O-H</a:t>
            </a:r>
          </a:p>
        </p:txBody>
      </p:sp>
      <p:sp>
        <p:nvSpPr>
          <p:cNvPr id="201" name="Rectangle"/>
          <p:cNvSpPr/>
          <p:nvPr/>
        </p:nvSpPr>
        <p:spPr>
          <a:xfrm>
            <a:off x="15058869" y="9217431"/>
            <a:ext cx="8717758" cy="1047012"/>
          </a:xfrm>
          <a:prstGeom prst="rect">
            <a:avLst/>
          </a:prstGeom>
          <a:ln w="152400">
            <a:solidFill>
              <a:schemeClr val="accent5">
                <a:hueOff val="-82419"/>
                <a:satOff val="-9513"/>
                <a:lumOff val="-16343"/>
              </a:schemeClr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2" name="C=O"/>
          <p:cNvSpPr txBox="1"/>
          <p:nvPr/>
        </p:nvSpPr>
        <p:spPr>
          <a:xfrm>
            <a:off x="10250098" y="9690066"/>
            <a:ext cx="1436371" cy="845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C=O</a:t>
            </a:r>
          </a:p>
        </p:txBody>
      </p:sp>
      <p:sp>
        <p:nvSpPr>
          <p:cNvPr id="203" name="Rectangle"/>
          <p:cNvSpPr/>
          <p:nvPr/>
        </p:nvSpPr>
        <p:spPr>
          <a:xfrm>
            <a:off x="15071569" y="5733883"/>
            <a:ext cx="8717758" cy="909321"/>
          </a:xfrm>
          <a:prstGeom prst="rect">
            <a:avLst/>
          </a:prstGeom>
          <a:ln w="152400">
            <a:solidFill>
              <a:schemeClr val="accent1">
                <a:hueOff val="114395"/>
                <a:lumOff val="-24975"/>
              </a:schemeClr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4" name="Caractéristique d’un acide carboxylique"/>
          <p:cNvSpPr txBox="1"/>
          <p:nvPr/>
        </p:nvSpPr>
        <p:spPr>
          <a:xfrm>
            <a:off x="15074434" y="11363227"/>
            <a:ext cx="7206431" cy="1671321"/>
          </a:xfrm>
          <a:prstGeom prst="rect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Caractéristique d’un acide carboxylique</a:t>
            </a:r>
          </a:p>
        </p:txBody>
      </p:sp>
      <p:pic>
        <p:nvPicPr>
          <p:cNvPr id="205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7077" t="0" r="7077" b="0"/>
          <a:stretch>
            <a:fillRect/>
          </a:stretch>
        </p:blipFill>
        <p:spPr>
          <a:xfrm>
            <a:off x="547578" y="8823000"/>
            <a:ext cx="3328052" cy="46008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I - Synthèse d’un ester à odeur de poire"/>
          <p:cNvSpPr txBox="1"/>
          <p:nvPr/>
        </p:nvSpPr>
        <p:spPr>
          <a:xfrm>
            <a:off x="6474777" y="621322"/>
            <a:ext cx="11434446" cy="909321"/>
          </a:xfrm>
          <a:prstGeom prst="rect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I - Synthèse d’un ester à odeur de poire</a:t>
            </a:r>
          </a:p>
        </p:txBody>
      </p:sp>
      <p:pic>
        <p:nvPicPr>
          <p:cNvPr id="208" name="Capture d’écran 2021-01-25 à 21.49.50.png" descr="Capture d’écran 2021-01-25 à 21.49.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8501" y="4115164"/>
            <a:ext cx="19286998" cy="595467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Ligne"/>
          <p:cNvSpPr/>
          <p:nvPr/>
        </p:nvSpPr>
        <p:spPr>
          <a:xfrm>
            <a:off x="5596155" y="7264743"/>
            <a:ext cx="70127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0" name="Ligne"/>
          <p:cNvSpPr/>
          <p:nvPr/>
        </p:nvSpPr>
        <p:spPr>
          <a:xfrm flipV="1">
            <a:off x="5946794" y="6914104"/>
            <a:ext cx="1" cy="701278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1" name="Alcool isoamylique…"/>
          <p:cNvSpPr txBox="1"/>
          <p:nvPr/>
        </p:nvSpPr>
        <p:spPr>
          <a:xfrm>
            <a:off x="7275651" y="9636797"/>
            <a:ext cx="3835210" cy="1130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>
                <a:solidFill>
                  <a:srgbClr val="000000"/>
                </a:solidFill>
              </a:defRPr>
            </a:pPr>
            <a:r>
              <a:t>Alcool isoamylique</a:t>
            </a:r>
          </a:p>
          <a:p>
            <a:pPr>
              <a:defRPr sz="3500">
                <a:solidFill>
                  <a:srgbClr val="000000"/>
                </a:solidFill>
              </a:defRPr>
            </a:pPr>
            <a:r>
              <a:t>(3 mL)</a:t>
            </a:r>
          </a:p>
        </p:txBody>
      </p:sp>
      <p:sp>
        <p:nvSpPr>
          <p:cNvPr id="212" name="Acide éthanoïque…"/>
          <p:cNvSpPr txBox="1"/>
          <p:nvPr/>
        </p:nvSpPr>
        <p:spPr>
          <a:xfrm>
            <a:off x="2140278" y="9376447"/>
            <a:ext cx="3412446" cy="165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500">
                <a:solidFill>
                  <a:srgbClr val="000000"/>
                </a:solidFill>
              </a:defRPr>
            </a:pPr>
            <a:r>
              <a:t>Acide éthanoïque</a:t>
            </a:r>
          </a:p>
          <a:p>
            <a:pPr>
              <a:defRPr sz="3500">
                <a:solidFill>
                  <a:srgbClr val="000000"/>
                </a:solidFill>
              </a:defRPr>
            </a:pPr>
            <a:r>
              <a:t>(2.5 mL)</a:t>
            </a:r>
          </a:p>
        </p:txBody>
      </p:sp>
      <p:sp>
        <p:nvSpPr>
          <p:cNvPr id="213" name="Acétate d’isoamyle"/>
          <p:cNvSpPr txBox="1"/>
          <p:nvPr/>
        </p:nvSpPr>
        <p:spPr>
          <a:xfrm>
            <a:off x="16161044" y="9897147"/>
            <a:ext cx="3901441" cy="609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000000"/>
                </a:solidFill>
              </a:defRPr>
            </a:lvl1pPr>
          </a:lstStyle>
          <a:p>
            <a:pPr/>
            <a:r>
              <a:t>Acétate d’isoamyle</a:t>
            </a:r>
          </a:p>
        </p:txBody>
      </p:sp>
      <p:sp>
        <p:nvSpPr>
          <p:cNvPr id="214" name="H+"/>
          <p:cNvSpPr txBox="1"/>
          <p:nvPr/>
        </p:nvSpPr>
        <p:spPr>
          <a:xfrm>
            <a:off x="13255314" y="6059272"/>
            <a:ext cx="785877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pPr/>
            <a:r>
              <a:t>H+</a:t>
            </a:r>
          </a:p>
        </p:txBody>
      </p:sp>
      <p:sp>
        <p:nvSpPr>
          <p:cNvPr id="215" name="Équation"/>
          <p:cNvSpPr txBox="1"/>
          <p:nvPr/>
        </p:nvSpPr>
        <p:spPr>
          <a:xfrm>
            <a:off x="13405383" y="7521059"/>
            <a:ext cx="485738" cy="52214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6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</m:oMath>
              </m:oMathPara>
            </a14:m>
            <a:endParaRPr sz="6100"/>
          </a:p>
        </p:txBody>
      </p:sp>
      <p:sp>
        <p:nvSpPr>
          <p:cNvPr id="216" name="Equation-bilan de la réaction d’estérification :"/>
          <p:cNvSpPr txBox="1"/>
          <p:nvPr/>
        </p:nvSpPr>
        <p:spPr>
          <a:xfrm>
            <a:off x="2284368" y="4562542"/>
            <a:ext cx="9104313" cy="609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Equation-bilan de la réaction d’estérification :</a:t>
            </a:r>
          </a:p>
        </p:txBody>
      </p:sp>
      <p:pic>
        <p:nvPicPr>
          <p:cNvPr id="21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6245" y="5140121"/>
            <a:ext cx="3580512" cy="42492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I - Synthèse d’un ester à odeur de poire"/>
          <p:cNvSpPr txBox="1"/>
          <p:nvPr/>
        </p:nvSpPr>
        <p:spPr>
          <a:xfrm>
            <a:off x="6474777" y="621322"/>
            <a:ext cx="11434446" cy="909321"/>
          </a:xfrm>
          <a:prstGeom prst="rect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I - Synthèse d’un ester à odeur de poire</a:t>
            </a:r>
          </a:p>
        </p:txBody>
      </p:sp>
      <p:pic>
        <p:nvPicPr>
          <p:cNvPr id="22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1865" y="2641451"/>
            <a:ext cx="19655602" cy="8433098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pectre infrarouge du produit brut extrait"/>
          <p:cNvSpPr txBox="1"/>
          <p:nvPr/>
        </p:nvSpPr>
        <p:spPr>
          <a:xfrm>
            <a:off x="14681646" y="3077790"/>
            <a:ext cx="5713584" cy="1370077"/>
          </a:xfrm>
          <a:prstGeom prst="rect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Spectre infrarouge du produit brut extrait</a:t>
            </a:r>
          </a:p>
        </p:txBody>
      </p:sp>
      <p:sp>
        <p:nvSpPr>
          <p:cNvPr id="222" name="Ovale"/>
          <p:cNvSpPr/>
          <p:nvPr/>
        </p:nvSpPr>
        <p:spPr>
          <a:xfrm>
            <a:off x="3938148" y="2397978"/>
            <a:ext cx="8680569" cy="3833980"/>
          </a:xfrm>
          <a:prstGeom prst="ellips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3" name="O-H d’un acide carboxylique"/>
          <p:cNvSpPr txBox="1"/>
          <p:nvPr/>
        </p:nvSpPr>
        <p:spPr>
          <a:xfrm>
            <a:off x="3106790" y="6409541"/>
            <a:ext cx="4825862" cy="1607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O-H d’un acide carboxylique</a:t>
            </a:r>
          </a:p>
        </p:txBody>
      </p:sp>
      <p:sp>
        <p:nvSpPr>
          <p:cNvPr id="224" name="Acide éthanoïque introduit en excès !"/>
          <p:cNvSpPr txBox="1"/>
          <p:nvPr/>
        </p:nvSpPr>
        <p:spPr>
          <a:xfrm>
            <a:off x="3489548" y="11496021"/>
            <a:ext cx="9577769" cy="77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Acide éthanoïque introduit en excès 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Manipulation : Lavage basique du produit brut"/>
          <p:cNvSpPr txBox="1"/>
          <p:nvPr/>
        </p:nvSpPr>
        <p:spPr>
          <a:xfrm>
            <a:off x="5562600" y="621322"/>
            <a:ext cx="13258801" cy="909321"/>
          </a:xfrm>
          <a:prstGeom prst="rect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Manipulation : Lavage basique du produit brut</a:t>
            </a:r>
          </a:p>
        </p:txBody>
      </p:sp>
      <p:pic>
        <p:nvPicPr>
          <p:cNvPr id="2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9267" y="3127273"/>
            <a:ext cx="18764327" cy="9191663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olution d’hydrogénocarbonate de sodium saturé"/>
          <p:cNvSpPr txBox="1"/>
          <p:nvPr/>
        </p:nvSpPr>
        <p:spPr>
          <a:xfrm>
            <a:off x="1002563" y="2857002"/>
            <a:ext cx="5185950" cy="1651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Solution d’hydrogénocarbonate de sodium saturé</a:t>
            </a:r>
          </a:p>
        </p:txBody>
      </p:sp>
      <p:sp>
        <p:nvSpPr>
          <p:cNvPr id="229" name="Ligne"/>
          <p:cNvSpPr/>
          <p:nvPr/>
        </p:nvSpPr>
        <p:spPr>
          <a:xfrm>
            <a:off x="3097659" y="4647284"/>
            <a:ext cx="646880" cy="1337812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0" name="Après agitation et décantation"/>
          <p:cNvSpPr txBox="1"/>
          <p:nvPr/>
        </p:nvSpPr>
        <p:spPr>
          <a:xfrm>
            <a:off x="9321012" y="7228927"/>
            <a:ext cx="5741976" cy="585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Après agitation et décantation</a:t>
            </a:r>
          </a:p>
        </p:txBody>
      </p:sp>
      <p:sp>
        <p:nvSpPr>
          <p:cNvPr id="231" name="Mélange ester de poire + acide éthanoïque"/>
          <p:cNvSpPr txBox="1"/>
          <p:nvPr/>
        </p:nvSpPr>
        <p:spPr>
          <a:xfrm>
            <a:off x="809297" y="8700461"/>
            <a:ext cx="3833129" cy="1575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Mélange ester de poire + acide éthanoïque</a:t>
            </a:r>
          </a:p>
        </p:txBody>
      </p:sp>
      <p:sp>
        <p:nvSpPr>
          <p:cNvPr id="232" name="Ligne"/>
          <p:cNvSpPr/>
          <p:nvPr/>
        </p:nvSpPr>
        <p:spPr>
          <a:xfrm flipV="1">
            <a:off x="4360742" y="8400302"/>
            <a:ext cx="1240663" cy="943536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3" name="Solution contenant des ions carbonate, hydrogénocarbonate et éthanoate"/>
          <p:cNvSpPr txBox="1"/>
          <p:nvPr/>
        </p:nvSpPr>
        <p:spPr>
          <a:xfrm>
            <a:off x="10337376" y="10949490"/>
            <a:ext cx="4977123" cy="2071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Solution contenant des ions carbonate, hydrogénocarbonate et éthanoate</a:t>
            </a:r>
          </a:p>
        </p:txBody>
      </p:sp>
      <p:sp>
        <p:nvSpPr>
          <p:cNvPr id="234" name="Ligne"/>
          <p:cNvSpPr/>
          <p:nvPr/>
        </p:nvSpPr>
        <p:spPr>
          <a:xfrm flipV="1">
            <a:off x="15323383" y="11017428"/>
            <a:ext cx="1943294" cy="939426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5" name="Phase organique lavée"/>
          <p:cNvSpPr txBox="1"/>
          <p:nvPr/>
        </p:nvSpPr>
        <p:spPr>
          <a:xfrm>
            <a:off x="12930566" y="4689542"/>
            <a:ext cx="5185950" cy="609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Phase organique lavée</a:t>
            </a:r>
          </a:p>
        </p:txBody>
      </p:sp>
      <p:sp>
        <p:nvSpPr>
          <p:cNvPr id="236" name="Ligne"/>
          <p:cNvSpPr/>
          <p:nvPr/>
        </p:nvSpPr>
        <p:spPr>
          <a:xfrm>
            <a:off x="16098157" y="5556385"/>
            <a:ext cx="1169902" cy="3029131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