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6" r:id="rId3"/>
    <p:sldId id="266" r:id="rId4"/>
    <p:sldId id="277" r:id="rId5"/>
    <p:sldId id="278" r:id="rId6"/>
    <p:sldId id="279" r:id="rId7"/>
    <p:sldId id="264" r:id="rId8"/>
    <p:sldId id="265" r:id="rId9"/>
    <p:sldId id="258" r:id="rId10"/>
    <p:sldId id="257" r:id="rId11"/>
    <p:sldId id="259" r:id="rId12"/>
    <p:sldId id="273" r:id="rId13"/>
    <p:sldId id="276" r:id="rId14"/>
    <p:sldId id="275" r:id="rId15"/>
    <p:sldId id="274" r:id="rId16"/>
    <p:sldId id="268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97C"/>
    <a:srgbClr val="DDDDDD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A85E1-D9D7-4EB4-A4DD-156119ADBDE3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943A3-15A1-45D3-B9FD-C5E70166E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58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43A3-15A1-45D3-B9FD-C5E70166ED4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77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798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8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330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13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13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03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2638044"/>
            <a:ext cx="3203828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02685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74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3143250"/>
            <a:ext cx="3202686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190113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6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21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27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228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14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96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973956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937260"/>
            <a:ext cx="4648867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31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012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5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7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1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D64E488-C437-42C2-9737-C979044BDB6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5AD742-E327-49E6-9352-77BBA92B8A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10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9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5.bin"/><Relationship Id="rId7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emf"/><Relationship Id="rId4" Type="http://schemas.openxmlformats.org/officeDocument/2006/relationships/package" Target="../embeddings/Document_Microsoft_Word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0.png"/><Relationship Id="rId5" Type="http://schemas.openxmlformats.org/officeDocument/2006/relationships/image" Target="../media/image7.emf"/><Relationship Id="rId4" Type="http://schemas.openxmlformats.org/officeDocument/2006/relationships/package" Target="../embeddings/Document_Microsoft_Word1.docx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0.png"/><Relationship Id="rId5" Type="http://schemas.openxmlformats.org/officeDocument/2006/relationships/image" Target="../media/image7.emf"/><Relationship Id="rId10" Type="http://schemas.openxmlformats.org/officeDocument/2006/relationships/image" Target="../media/image9.emf"/><Relationship Id="rId4" Type="http://schemas.openxmlformats.org/officeDocument/2006/relationships/package" Target="../embeddings/Document_Microsoft_Word2.docx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848872" cy="3312368"/>
          </a:xfrm>
        </p:spPr>
        <p:txBody>
          <a:bodyPr>
            <a:noAutofit/>
          </a:bodyPr>
          <a:lstStyle/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Niveau :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CPGE</a:t>
            </a:r>
          </a:p>
          <a:p>
            <a:pPr algn="l"/>
            <a:endParaRPr lang="fr-FR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Pré-requis :</a:t>
            </a:r>
          </a:p>
          <a:p>
            <a:pPr algn="l"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Tableau d’avancement</a:t>
            </a:r>
          </a:p>
          <a:p>
            <a:pPr algn="l"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Réactions acido-basiques</a:t>
            </a:r>
          </a:p>
          <a:p>
            <a:pPr algn="l"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Couples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redox, demi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équations, potentiels standards</a:t>
            </a:r>
          </a:p>
          <a:p>
            <a:pPr algn="l"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Loi de Kohlrausch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84482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LC7 : Evolution spontanée d’un système chimique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9539" y="1372236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prévoir l’état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 système (si équilibre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algn="ctr"/>
            <a:endParaRPr lang="fr-FR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prévoir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l’évolution spontanée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 système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23575" y="4705400"/>
            <a:ext cx="6948772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687971" y="4273352"/>
            <a:ext cx="0" cy="936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679859" y="5355213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Equilibre chimique</a:t>
            </a:r>
            <a:endParaRPr lang="fr-F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087571" y="4417368"/>
            <a:ext cx="2952328" cy="0"/>
          </a:xfrm>
          <a:prstGeom prst="straightConnector1">
            <a:avLst/>
          </a:prstGeom>
          <a:ln w="762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375603" y="54974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 direct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5264035" y="4417368"/>
            <a:ext cx="2808312" cy="0"/>
          </a:xfrm>
          <a:prstGeom prst="straightConnector1">
            <a:avLst/>
          </a:prstGeom>
          <a:ln w="762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984115" y="549748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 indirect</a:t>
            </a:r>
            <a:endParaRPr lang="fr-FR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98072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Récapitulatif :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899297" y="2294030"/>
                <a:ext cx="2009396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°(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297" y="2294030"/>
                <a:ext cx="2009396" cy="464101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3790709" y="3622527"/>
                <a:ext cx="2009396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°(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709" y="3622527"/>
                <a:ext cx="2009396" cy="464101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6659451" y="3578259"/>
                <a:ext cx="2011000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°(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451" y="3578259"/>
                <a:ext cx="2011000" cy="4641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611560" y="3578259"/>
                <a:ext cx="2011000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°(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78259"/>
                <a:ext cx="2011000" cy="4641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3575" y="4894120"/>
            <a:ext cx="1510720" cy="8523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p:cxnSp>
        <p:nvCxnSpPr>
          <p:cNvPr id="6" name="Connecteur droit 5"/>
          <p:cNvCxnSpPr>
            <a:stCxn id="4" idx="1"/>
          </p:cNvCxnSpPr>
          <p:nvPr/>
        </p:nvCxnSpPr>
        <p:spPr>
          <a:xfrm flipV="1">
            <a:off x="1653575" y="3865421"/>
            <a:ext cx="1" cy="145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64295" y="3865420"/>
            <a:ext cx="0" cy="1327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37278" y="3346172"/>
            <a:ext cx="117566" cy="1846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blipFill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-13741" y="-58020"/>
            <a:ext cx="9144000" cy="1747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d’une pile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 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blipFill>
                <a:blip r:embed="rId4"/>
                <a:stretch>
                  <a:fillRect l="-1887" r="-1617" b="-240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blipFill>
                <a:blip r:embed="rId5"/>
                <a:stretch>
                  <a:fillRect l="-10638" r="-2128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0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3575" y="4894120"/>
            <a:ext cx="1510720" cy="8523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p:cxnSp>
        <p:nvCxnSpPr>
          <p:cNvPr id="6" name="Connecteur droit 5"/>
          <p:cNvCxnSpPr>
            <a:stCxn id="4" idx="1"/>
          </p:cNvCxnSpPr>
          <p:nvPr/>
        </p:nvCxnSpPr>
        <p:spPr>
          <a:xfrm flipV="1">
            <a:off x="1653575" y="3865421"/>
            <a:ext cx="1" cy="145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64295" y="3865420"/>
            <a:ext cx="0" cy="1327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37278" y="3346172"/>
            <a:ext cx="117566" cy="1846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blipFill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40152" y="4894120"/>
            <a:ext cx="1510720" cy="8523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p:cxnSp>
        <p:nvCxnSpPr>
          <p:cNvPr id="11" name="Connecteur droit 10"/>
          <p:cNvCxnSpPr>
            <a:stCxn id="10" idx="1"/>
          </p:cNvCxnSpPr>
          <p:nvPr/>
        </p:nvCxnSpPr>
        <p:spPr>
          <a:xfrm flipV="1">
            <a:off x="5940152" y="3865421"/>
            <a:ext cx="1" cy="145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7450871" y="3865420"/>
            <a:ext cx="0" cy="1327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23854" y="3346172"/>
            <a:ext cx="117566" cy="184676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6882638" y="2973233"/>
                <a:ext cx="755528" cy="396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638" y="2973233"/>
                <a:ext cx="755528" cy="396006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5945267" y="5269238"/>
                <a:ext cx="882165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267" y="5269238"/>
                <a:ext cx="882165" cy="423962"/>
              </a:xfrm>
              <a:prstGeom prst="rect">
                <a:avLst/>
              </a:prstGeom>
              <a:blipFill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/>
              <p:cNvSpPr txBox="1"/>
              <p:nvPr/>
            </p:nvSpPr>
            <p:spPr>
              <a:xfrm>
                <a:off x="5646513" y="5793762"/>
                <a:ext cx="2287678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sSup>
                        <m:s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+ 2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513" y="5793762"/>
                <a:ext cx="2287678" cy="423962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-13741" y="-58020"/>
            <a:ext cx="9144000" cy="1747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d’une pile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 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blipFill>
                <a:blip r:embed="rId7"/>
                <a:stretch>
                  <a:fillRect l="-1887" r="-1617" b="-240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blipFill>
                <a:blip r:embed="rId8"/>
                <a:stretch>
                  <a:fillRect l="-10638" r="-2128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6408846" y="6149994"/>
                <a:ext cx="573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846" y="6149994"/>
                <a:ext cx="573298" cy="369332"/>
              </a:xfrm>
              <a:prstGeom prst="rect">
                <a:avLst/>
              </a:prstGeom>
              <a:blipFill>
                <a:blip r:embed="rId9"/>
                <a:stretch>
                  <a:fillRect l="-10638" r="-2128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5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3575" y="4894120"/>
            <a:ext cx="1510720" cy="8523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p:cxnSp>
        <p:nvCxnSpPr>
          <p:cNvPr id="6" name="Connecteur droit 5"/>
          <p:cNvCxnSpPr>
            <a:stCxn id="4" idx="1"/>
          </p:cNvCxnSpPr>
          <p:nvPr/>
        </p:nvCxnSpPr>
        <p:spPr>
          <a:xfrm flipV="1">
            <a:off x="1653575" y="3865421"/>
            <a:ext cx="1" cy="145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64295" y="3865420"/>
            <a:ext cx="0" cy="1327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37278" y="3346172"/>
            <a:ext cx="117566" cy="1846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blipFill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40152" y="4894120"/>
            <a:ext cx="1510720" cy="8523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p:cxnSp>
        <p:nvCxnSpPr>
          <p:cNvPr id="11" name="Connecteur droit 10"/>
          <p:cNvCxnSpPr>
            <a:stCxn id="10" idx="1"/>
          </p:cNvCxnSpPr>
          <p:nvPr/>
        </p:nvCxnSpPr>
        <p:spPr>
          <a:xfrm flipV="1">
            <a:off x="5940152" y="3865421"/>
            <a:ext cx="1" cy="145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7450871" y="3865420"/>
            <a:ext cx="0" cy="1327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23854" y="3346172"/>
            <a:ext cx="117566" cy="184676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6882638" y="2973233"/>
                <a:ext cx="755528" cy="396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638" y="2973233"/>
                <a:ext cx="755528" cy="396006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5945267" y="5269238"/>
                <a:ext cx="882165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267" y="5269238"/>
                <a:ext cx="882165" cy="423962"/>
              </a:xfrm>
              <a:prstGeom prst="rect">
                <a:avLst/>
              </a:prstGeom>
              <a:blipFill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/>
          <p:cNvCxnSpPr/>
          <p:nvPr/>
        </p:nvCxnSpPr>
        <p:spPr>
          <a:xfrm flipV="1">
            <a:off x="2988613" y="3532317"/>
            <a:ext cx="0" cy="155774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6091042" y="3532317"/>
            <a:ext cx="0" cy="155774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988614" y="3561708"/>
            <a:ext cx="3102428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rc 23"/>
          <p:cNvCxnSpPr>
            <a:stCxn id="12" idx="0"/>
            <a:endCxn id="17" idx="0"/>
          </p:cNvCxnSpPr>
          <p:nvPr/>
        </p:nvCxnSpPr>
        <p:spPr>
          <a:xfrm rot="5400000" flipH="1" flipV="1">
            <a:off x="4739349" y="1202885"/>
            <a:ext cx="9525" cy="4286576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/>
              <p:cNvSpPr txBox="1"/>
              <p:nvPr/>
            </p:nvSpPr>
            <p:spPr>
              <a:xfrm>
                <a:off x="5646513" y="5793762"/>
                <a:ext cx="2287678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sSup>
                        <m:s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+ 2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513" y="5793762"/>
                <a:ext cx="2287678" cy="423962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ZoneTexte 29"/>
          <p:cNvSpPr txBox="1"/>
          <p:nvPr/>
        </p:nvSpPr>
        <p:spPr>
          <a:xfrm>
            <a:off x="3606532" y="3777791"/>
            <a:ext cx="19367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fr-FR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Jonction électrolytique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13741" y="-58020"/>
            <a:ext cx="9144000" cy="1747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d’une pile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 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blipFill>
                <a:blip r:embed="rId7"/>
                <a:stretch>
                  <a:fillRect l="-1887" r="-1617" b="-240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blipFill>
                <a:blip r:embed="rId8"/>
                <a:stretch>
                  <a:fillRect l="-10638" r="-2128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6408846" y="6149994"/>
                <a:ext cx="573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846" y="6149994"/>
                <a:ext cx="573298" cy="369332"/>
              </a:xfrm>
              <a:prstGeom prst="rect">
                <a:avLst/>
              </a:prstGeom>
              <a:blipFill>
                <a:blip r:embed="rId9"/>
                <a:stretch>
                  <a:fillRect l="-10638" r="-2128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997052" y="2699560"/>
            <a:ext cx="1195252" cy="44087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4121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3575" y="4894120"/>
            <a:ext cx="1510720" cy="8523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p:cxnSp>
        <p:nvCxnSpPr>
          <p:cNvPr id="6" name="Connecteur droit 5"/>
          <p:cNvCxnSpPr>
            <a:stCxn id="4" idx="1"/>
          </p:cNvCxnSpPr>
          <p:nvPr/>
        </p:nvCxnSpPr>
        <p:spPr>
          <a:xfrm flipV="1">
            <a:off x="1653575" y="3865421"/>
            <a:ext cx="1" cy="145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164295" y="3865420"/>
            <a:ext cx="0" cy="1327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37278" y="3346172"/>
            <a:ext cx="117566" cy="1846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7" y="2973233"/>
                <a:ext cx="753924" cy="396006"/>
              </a:xfrm>
              <a:prstGeom prst="rect">
                <a:avLst/>
              </a:prstGeom>
              <a:blipFill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690" y="5269238"/>
                <a:ext cx="880562" cy="423962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40152" y="4894120"/>
            <a:ext cx="1510720" cy="8523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p:cxnSp>
        <p:nvCxnSpPr>
          <p:cNvPr id="11" name="Connecteur droit 10"/>
          <p:cNvCxnSpPr>
            <a:stCxn id="10" idx="1"/>
          </p:cNvCxnSpPr>
          <p:nvPr/>
        </p:nvCxnSpPr>
        <p:spPr>
          <a:xfrm flipV="1">
            <a:off x="5940152" y="3865421"/>
            <a:ext cx="1" cy="145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7450871" y="3865420"/>
            <a:ext cx="0" cy="1327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23854" y="3346172"/>
            <a:ext cx="117566" cy="184676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fr-FR" sz="1350">
              <a:solidFill>
                <a:srgbClr val="FFFFFF"/>
              </a:solidFill>
              <a:latin typeface="Gill Sans MT" panose="020B0502020104020203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6882638" y="2973233"/>
                <a:ext cx="755528" cy="396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638" y="2973233"/>
                <a:ext cx="755528" cy="396006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5945267" y="5269238"/>
                <a:ext cx="882165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267" y="5269238"/>
                <a:ext cx="882165" cy="423962"/>
              </a:xfrm>
              <a:prstGeom prst="rect">
                <a:avLst/>
              </a:prstGeom>
              <a:blipFill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/>
          <p:cNvCxnSpPr/>
          <p:nvPr/>
        </p:nvCxnSpPr>
        <p:spPr>
          <a:xfrm flipV="1">
            <a:off x="2988613" y="3532317"/>
            <a:ext cx="0" cy="155774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6091042" y="3532317"/>
            <a:ext cx="0" cy="155774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988614" y="3561708"/>
            <a:ext cx="3102428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rc 23"/>
          <p:cNvCxnSpPr>
            <a:stCxn id="12" idx="0"/>
            <a:endCxn id="17" idx="0"/>
          </p:cNvCxnSpPr>
          <p:nvPr/>
        </p:nvCxnSpPr>
        <p:spPr>
          <a:xfrm rot="5400000" flipH="1" flipV="1">
            <a:off x="4739349" y="1202885"/>
            <a:ext cx="9525" cy="4286576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/>
              <p:cNvSpPr txBox="1"/>
              <p:nvPr/>
            </p:nvSpPr>
            <p:spPr>
              <a:xfrm>
                <a:off x="5646513" y="5793762"/>
                <a:ext cx="2287678" cy="423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sSup>
                        <m:s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+ 2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513" y="5793762"/>
                <a:ext cx="2287678" cy="423962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ZoneTexte 29"/>
          <p:cNvSpPr txBox="1"/>
          <p:nvPr/>
        </p:nvSpPr>
        <p:spPr>
          <a:xfrm>
            <a:off x="3606532" y="3777791"/>
            <a:ext cx="19367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fr-FR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Jonction électrolytique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13741" y="-58020"/>
            <a:ext cx="9144000" cy="174741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d’une pile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 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623" y="5825559"/>
                <a:ext cx="2266518" cy="331629"/>
              </a:xfrm>
              <a:prstGeom prst="rect">
                <a:avLst/>
              </a:prstGeom>
              <a:blipFill>
                <a:blip r:embed="rId7"/>
                <a:stretch>
                  <a:fillRect l="-1887" r="-1617" b="-240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269" y="6156012"/>
                <a:ext cx="573298" cy="369332"/>
              </a:xfrm>
              <a:prstGeom prst="rect">
                <a:avLst/>
              </a:prstGeom>
              <a:blipFill>
                <a:blip r:embed="rId8"/>
                <a:stretch>
                  <a:fillRect l="-10638" r="-2128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6408846" y="6149994"/>
                <a:ext cx="573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846" y="6149994"/>
                <a:ext cx="573298" cy="369332"/>
              </a:xfrm>
              <a:prstGeom prst="rect">
                <a:avLst/>
              </a:prstGeom>
              <a:blipFill>
                <a:blip r:embed="rId9"/>
                <a:stretch>
                  <a:fillRect l="-10638" r="-2128"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997052" y="2699560"/>
            <a:ext cx="1195252" cy="44087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2" name="ZoneTexte 1"/>
          <p:cNvSpPr txBox="1"/>
          <p:nvPr/>
        </p:nvSpPr>
        <p:spPr>
          <a:xfrm flipH="1">
            <a:off x="801485" y="1799019"/>
            <a:ext cx="747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quel sens circulent les éléctrons ? </a:t>
            </a:r>
            <a:endParaRPr lang="fr-FR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fr-FR" sz="2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Pile Daniell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20" r="8417"/>
          <a:stretch/>
        </p:blipFill>
        <p:spPr>
          <a:xfrm>
            <a:off x="649133" y="1658908"/>
            <a:ext cx="7845734" cy="47656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619672" y="6125071"/>
                <a:ext cx="2456506" cy="36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3429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6125071"/>
                <a:ext cx="2456506" cy="368499"/>
              </a:xfrm>
              <a:prstGeom prst="rect">
                <a:avLst/>
              </a:prstGeom>
              <a:blipFill>
                <a:blip r:embed="rId4"/>
                <a:stretch>
                  <a:fillRect l="-1737" r="-1489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148064" y="6091660"/>
                <a:ext cx="2400401" cy="36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3429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𝐶𝑢</m:t>
                              </m:r>
                            </m:e>
                            <m:sub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b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Gill Sans MT" panose="020B0502020104020203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6091660"/>
                <a:ext cx="2400401" cy="368499"/>
              </a:xfrm>
              <a:prstGeom prst="rect">
                <a:avLst/>
              </a:prstGeom>
              <a:blipFill>
                <a:blip r:embed="rId5"/>
                <a:stretch>
                  <a:fillRect l="-1523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1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533756"/>
              </p:ext>
            </p:extLst>
          </p:nvPr>
        </p:nvGraphicFramePr>
        <p:xfrm>
          <a:off x="-1836712" y="4428711"/>
          <a:ext cx="867568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Document" r:id="rId4" imgW="8873593" imgH="1205567" progId="Word.Document.12">
                  <p:embed/>
                </p:oleObj>
              </mc:Choice>
              <mc:Fallback>
                <p:oleObj name="Document" r:id="rId4" imgW="8873593" imgH="1205567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36712" y="4428711"/>
                        <a:ext cx="8675687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796271"/>
              </p:ext>
            </p:extLst>
          </p:nvPr>
        </p:nvGraphicFramePr>
        <p:xfrm>
          <a:off x="522000" y="1268760"/>
          <a:ext cx="8100000" cy="1880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4329">
                <a:tc>
                  <a:txBody>
                    <a:bodyPr/>
                    <a:lstStyle/>
                    <a:p>
                      <a:pPr algn="ctr"/>
                      <a:r>
                        <a:rPr lang="pl-PL" sz="2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Zn (s) (aq)</a:t>
                      </a:r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Cu</a:t>
                      </a:r>
                      <a:r>
                        <a:rPr lang="pl-PL" sz="2400" b="0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0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(aq) </a:t>
                      </a:r>
                      <a:endParaRPr lang="fr-FR" sz="2400" b="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pl-PL" sz="2400" b="0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2+ </a:t>
                      </a:r>
                      <a:r>
                        <a:rPr lang="fr-FR" sz="2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400" b="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Cu (s)</a:t>
                      </a:r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939">
                <a:tc>
                  <a:txBody>
                    <a:bodyPr/>
                    <a:lstStyle/>
                    <a:p>
                      <a:pPr algn="ctr"/>
                      <a:r>
                        <a:rPr lang="fr-FR" sz="28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</a:t>
                      </a:r>
                      <a:endParaRPr lang="fr-FR" sz="28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28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endParaRPr lang="fr-FR" sz="28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939">
                <a:tc>
                  <a:txBody>
                    <a:bodyPr/>
                    <a:lstStyle/>
                    <a:p>
                      <a:pPr algn="ctr"/>
                      <a:r>
                        <a:rPr lang="fr-FR" sz="28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8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28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fr-FR" sz="28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fr-FR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28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fr-FR" sz="2800" b="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fr-FR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fr-FR" sz="28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fr-FR" sz="28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fr-FR" sz="2800" b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fr-FR" sz="28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</a:t>
                      </a:r>
                      <a:r>
                        <a:rPr lang="fr-FR" sz="2800" b="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fr-FR" sz="28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58880"/>
              </p:ext>
            </p:extLst>
          </p:nvPr>
        </p:nvGraphicFramePr>
        <p:xfrm>
          <a:off x="3347864" y="3827855"/>
          <a:ext cx="8675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Document" r:id="rId7" imgW="8873593" imgH="1203763" progId="Word.Document.12">
                  <p:embed/>
                </p:oleObj>
              </mc:Choice>
              <mc:Fallback>
                <p:oleObj name="Document" r:id="rId7" imgW="8873593" imgH="1203763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827855"/>
                        <a:ext cx="8675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02675" y="381358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Hypothèse : l’état final est un état d’équilibre, alors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9552" y="4414436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si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552" y="5078425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y a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rupture d’équilibre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il n’y a plus de zinc dans l’état final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5775647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L’hypothèse d’équilibre était fausse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4"/>
          <p:cNvCxnSpPr>
            <a:endCxn id="3" idx="2"/>
          </p:cNvCxnSpPr>
          <p:nvPr/>
        </p:nvCxnSpPr>
        <p:spPr>
          <a:xfrm>
            <a:off x="4572000" y="2141297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0"/>
            <a:ext cx="9144000" cy="98072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Etat final de la pile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456384" cy="308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484784"/>
            <a:ext cx="4536504" cy="300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9552" y="46531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  <a:p>
            <a:r>
              <a:rPr lang="fr-FR" dirty="0" smtClean="0"/>
              <a:t>• 𝐺 = 𝐼/𝑈 en </a:t>
            </a:r>
            <a:r>
              <a:rPr lang="fr-FR" dirty="0"/>
              <a:t>S </a:t>
            </a:r>
          </a:p>
          <a:p>
            <a:r>
              <a:rPr lang="fr-FR" dirty="0" smtClean="0"/>
              <a:t>• 𝜎 = 𝐺</a:t>
            </a:r>
            <a:r>
              <a:rPr lang="fr-FR" dirty="0"/>
              <a:t>×</a:t>
            </a:r>
            <a:r>
              <a:rPr lang="fr-FR" dirty="0" smtClean="0"/>
              <a:t>𝑘 avec 𝑘 constante </a:t>
            </a:r>
            <a:r>
              <a:rPr lang="fr-FR" dirty="0"/>
              <a:t>de cellule en 𝑐𝑚</a:t>
            </a:r>
            <a:r>
              <a:rPr lang="fr-FR" baseline="30000" dirty="0"/>
              <a:t>−1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8072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Fonctionnement de la sonde du conductimètre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592" y="6050571"/>
            <a:ext cx="7576816" cy="52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 d’état d’équilibre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0775" y="1124744"/>
            <a:ext cx="4362450" cy="3086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4788024" y="3789040"/>
                <a:ext cx="24857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𝐾𝑆𝐶𝑁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à 0,1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789040"/>
                <a:ext cx="2485745" cy="369332"/>
              </a:xfrm>
              <a:prstGeom prst="rect">
                <a:avLst/>
              </a:prstGeom>
              <a:blipFill>
                <a:blip r:embed="rId3"/>
                <a:stretch>
                  <a:fillRect l="-1961" r="-2206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1870231" y="3789040"/>
                <a:ext cx="25378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𝐹𝑒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à 0,1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231" y="3789040"/>
                <a:ext cx="2537810" cy="369332"/>
              </a:xfrm>
              <a:prstGeom prst="rect">
                <a:avLst/>
              </a:prstGeom>
              <a:blipFill>
                <a:blip r:embed="rId4"/>
                <a:stretch>
                  <a:fillRect l="-721" r="-481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22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47102" y="1522883"/>
            <a:ext cx="5391150" cy="53054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 d’état d’équilibre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4788024" y="3789040"/>
                <a:ext cx="24857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𝐾𝑆𝐶𝑁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à 0,1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789040"/>
                <a:ext cx="2485745" cy="369332"/>
              </a:xfrm>
              <a:prstGeom prst="rect">
                <a:avLst/>
              </a:prstGeom>
              <a:blipFill>
                <a:blip r:embed="rId3"/>
                <a:stretch>
                  <a:fillRect l="-1961" r="-2206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1870231" y="3789040"/>
                <a:ext cx="25378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𝐹𝑒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à 0,1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231" y="3789040"/>
                <a:ext cx="2537810" cy="369332"/>
              </a:xfrm>
              <a:prstGeom prst="rect">
                <a:avLst/>
              </a:prstGeom>
              <a:blipFill>
                <a:blip r:embed="rId4"/>
                <a:stretch>
                  <a:fillRect l="-721" r="-481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24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3572"/>
          <a:stretch/>
        </p:blipFill>
        <p:spPr>
          <a:xfrm>
            <a:off x="1847102" y="4365104"/>
            <a:ext cx="5391150" cy="246320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 d’état d’équilibre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522782" y="1700808"/>
                <a:ext cx="8098435" cy="47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𝐹𝑒𝐶𝑙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3 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𝐾𝑆𝐶</m:t>
                      </m:r>
                      <m:sSub>
                        <m:sSubPr>
                          <m:ctrlPr>
                            <a:rPr lang="fr-FR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sSub>
                        <m:sSubPr>
                          <m:ctrlPr>
                            <a:rPr lang="fr-FR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fr-FR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𝐹𝑒𝑆𝐶𝑁</m:t>
                          </m:r>
                        </m:e>
                        <m:sub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6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82" y="1700808"/>
                <a:ext cx="8098435" cy="479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2915816" y="3164775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réaction est terminée : les quantités de matières des espèces n’évoluent plus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9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 d’état d’équilibre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522782" y="1700808"/>
                <a:ext cx="8098435" cy="47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𝐹𝑒𝐶𝑙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3 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𝐾𝑆𝐶</m:t>
                      </m:r>
                      <m:sSub>
                        <m:sSubPr>
                          <m:ctrlPr>
                            <a:rPr lang="fr-FR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sSub>
                        <m:sSubPr>
                          <m:ctrlPr>
                            <a:rPr lang="fr-FR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fr-FR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6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𝐹𝑒𝑆𝐶𝑁</m:t>
                          </m:r>
                        </m:e>
                        <m:sub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600" b="0" i="1" smtClean="0">
                              <a:solidFill>
                                <a:srgbClr val="F5997C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6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82" y="1700808"/>
                <a:ext cx="8098435" cy="4790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49" y="2205746"/>
            <a:ext cx="6286500" cy="3429000"/>
          </a:xfrm>
          <a:prstGeom prst="rect">
            <a:avLst/>
          </a:prstGeom>
        </p:spPr>
      </p:pic>
      <p:sp>
        <p:nvSpPr>
          <p:cNvPr id="6" name="Accolade ouvrante 5"/>
          <p:cNvSpPr/>
          <p:nvPr/>
        </p:nvSpPr>
        <p:spPr>
          <a:xfrm rot="16200000">
            <a:off x="3328933" y="3032957"/>
            <a:ext cx="648072" cy="4464496"/>
          </a:xfrm>
          <a:prstGeom prst="leftBrace">
            <a:avLst>
              <a:gd name="adj1" fmla="val 575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899592" y="5660642"/>
                <a:ext cx="5777411" cy="90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continue à former du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>
                            <a:solidFill>
                              <a:srgbClr val="F5997C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i="1">
                            <a:solidFill>
                              <a:srgbClr val="F5997C"/>
                            </a:solidFill>
                            <a:latin typeface="Cambria Math" panose="02040503050406030204" pitchFamily="18" charset="0"/>
                          </a:rPr>
                          <m:t>𝐹𝑒𝑆𝐶𝑁</m:t>
                        </m:r>
                      </m:e>
                      <m:sub>
                        <m:r>
                          <a:rPr lang="fr-FR" sz="2400" i="1">
                            <a:solidFill>
                              <a:srgbClr val="F5997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i="1">
                            <a:solidFill>
                              <a:srgbClr val="F5997C"/>
                            </a:solidFill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400" i="1">
                            <a:solidFill>
                              <a:srgbClr val="F5997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i="1">
                            <a:solidFill>
                              <a:srgbClr val="F5997C"/>
                            </a:solidFill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bSup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chacun des réactifs était encore présent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660642"/>
                <a:ext cx="5777411" cy="903902"/>
              </a:xfrm>
              <a:prstGeom prst="rect">
                <a:avLst/>
              </a:prstGeom>
              <a:blipFill>
                <a:blip r:embed="rId4"/>
                <a:stretch>
                  <a:fillRect l="-317" t="-3378" r="-1795" b="-148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436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983372"/>
                  </p:ext>
                </p:extLst>
              </p:nvPr>
            </p:nvGraphicFramePr>
            <p:xfrm>
              <a:off x="1086892" y="1773624"/>
              <a:ext cx="7373540" cy="146151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xmlns="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xmlns="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xmlns="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xmlns="" val="392490789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  <m:r>
                                <a:rPr lang="fr-FR" sz="24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67104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741257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6436135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983372"/>
                  </p:ext>
                </p:extLst>
              </p:nvPr>
            </p:nvGraphicFramePr>
            <p:xfrm>
              <a:off x="1086892" y="1773624"/>
              <a:ext cx="7373540" cy="147555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val="3924907899"/>
                        </a:ext>
                      </a:extLst>
                    </a:gridCol>
                  </a:tblGrid>
                  <a:tr h="52647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4" t="-1149" r="-208397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5849" t="-1149" r="-286321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6484" t="-1149" r="-66758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2490" t="-1149" r="-830" b="-198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1049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" t="-115789" r="-208397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4125793"/>
                      </a:ext>
                    </a:extLst>
                  </a:tr>
                  <a:tr h="491871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" t="-202469" r="-208397" b="-19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6484" t="-202469" r="-66758" b="-19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2490" t="-202469" r="-830" b="-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36135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du quotient réactionnel de la réaction de dissociation de l’acide acétique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838726"/>
              </p:ext>
            </p:extLst>
          </p:nvPr>
        </p:nvGraphicFramePr>
        <p:xfrm>
          <a:off x="234156" y="3321160"/>
          <a:ext cx="8675688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Document" r:id="rId4" imgW="8873593" imgH="1667166" progId="Word.Document.12">
                  <p:embed/>
                </p:oleObj>
              </mc:Choice>
              <mc:Fallback>
                <p:oleObj name="Document" r:id="rId4" imgW="8873593" imgH="1667166" progId="Word.Document.12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" y="3321160"/>
                        <a:ext cx="8675688" cy="163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983372"/>
                  </p:ext>
                </p:extLst>
              </p:nvPr>
            </p:nvGraphicFramePr>
            <p:xfrm>
              <a:off x="1086892" y="1773624"/>
              <a:ext cx="7373540" cy="146151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xmlns="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xmlns="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xmlns="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xmlns="" val="392490789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  <m:r>
                                <a:rPr lang="fr-FR" sz="24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67104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741257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6436135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983372"/>
                  </p:ext>
                </p:extLst>
              </p:nvPr>
            </p:nvGraphicFramePr>
            <p:xfrm>
              <a:off x="1086892" y="1773624"/>
              <a:ext cx="7373540" cy="147555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val="3924907899"/>
                        </a:ext>
                      </a:extLst>
                    </a:gridCol>
                  </a:tblGrid>
                  <a:tr h="52647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254" t="-1149" r="-208397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85849" t="-1149" r="-286321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66484" t="-1149" r="-66758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402490" t="-1149" r="-830" b="-198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1049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54" t="-115789" r="-208397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4125793"/>
                      </a:ext>
                    </a:extLst>
                  </a:tr>
                  <a:tr h="491871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54" t="-202469" r="-208397" b="-19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66484" t="-202469" r="-66758" b="-19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2490" t="-202469" r="-830" b="-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36135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du quotient réactionnel de la réaction de dissociation de l’acide acétique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838726"/>
              </p:ext>
            </p:extLst>
          </p:nvPr>
        </p:nvGraphicFramePr>
        <p:xfrm>
          <a:off x="234156" y="3321160"/>
          <a:ext cx="8675688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8873593" imgH="1667166" progId="Word.Document.12">
                  <p:embed/>
                </p:oleObj>
              </mc:Choice>
              <mc:Fallback>
                <p:oleObj name="Document" r:id="rId4" imgW="8873593" imgH="1667166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" y="3321160"/>
                        <a:ext cx="8675688" cy="163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473426"/>
              </p:ext>
            </p:extLst>
          </p:nvPr>
        </p:nvGraphicFramePr>
        <p:xfrm>
          <a:off x="-612576" y="5291286"/>
          <a:ext cx="86772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7" imgW="8873593" imgH="1200518" progId="Word.Document.12">
                  <p:embed/>
                </p:oleObj>
              </mc:Choice>
              <mc:Fallback>
                <p:oleObj name="Document" r:id="rId7" imgW="8873593" imgH="120051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12576" y="5291286"/>
                        <a:ext cx="86772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560" y="457136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Loi de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Kohlrausch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27360"/>
              </p:ext>
            </p:extLst>
          </p:nvPr>
        </p:nvGraphicFramePr>
        <p:xfrm>
          <a:off x="-1692696" y="5949280"/>
          <a:ext cx="8675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9" imgW="8873593" imgH="1202321" progId="Word.Document.12">
                  <p:embed/>
                </p:oleObj>
              </mc:Choice>
              <mc:Fallback>
                <p:oleObj name="Document" r:id="rId9" imgW="8873593" imgH="1202321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92696" y="5949280"/>
                        <a:ext cx="8675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983372"/>
                  </p:ext>
                </p:extLst>
              </p:nvPr>
            </p:nvGraphicFramePr>
            <p:xfrm>
              <a:off x="1086892" y="1773624"/>
              <a:ext cx="7373540" cy="146151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xmlns="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xmlns="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xmlns="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xmlns="" val="392490789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  <m:r>
                                <a:rPr lang="fr-FR" sz="24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67104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741257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6436135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983372"/>
                  </p:ext>
                </p:extLst>
              </p:nvPr>
            </p:nvGraphicFramePr>
            <p:xfrm>
              <a:off x="1086892" y="1773624"/>
              <a:ext cx="7373540" cy="147555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val="3924907899"/>
                        </a:ext>
                      </a:extLst>
                    </a:gridCol>
                  </a:tblGrid>
                  <a:tr h="52647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254" t="-1149" r="-208397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85849" t="-1149" r="-286321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66484" t="-1149" r="-66758" b="-1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402490" t="-1149" r="-830" b="-198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1049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54" t="-115789" r="-208397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4125793"/>
                      </a:ext>
                    </a:extLst>
                  </a:tr>
                  <a:tr h="491871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54" t="-202469" r="-208397" b="-19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66484" t="-202469" r="-66758" b="-19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02490" t="-202469" r="-830" b="-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36135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du quotient réactionnel de la réaction de dissociation de l’acide acétique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du quotient réactionnel de la réaction de dissociation de l’acide acétique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76" y="2276872"/>
            <a:ext cx="8022047" cy="39797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3728" y="2780928"/>
            <a:ext cx="288032" cy="21602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79712" y="3068960"/>
            <a:ext cx="432048" cy="21602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439652" y="21595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Conductimètre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24128" y="3176972"/>
                <a:ext cx="2091726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𝐶𝑂𝑂𝐻</m:t>
                          </m:r>
                        </m:e>
                        <m:sub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176972"/>
                <a:ext cx="2091726" cy="497252"/>
              </a:xfrm>
              <a:prstGeom prst="rect">
                <a:avLst/>
              </a:prstGeom>
              <a:blipFill>
                <a:blip r:embed="rId3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768105" y="5229200"/>
                <a:ext cx="9345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05" y="5229200"/>
                <a:ext cx="934551" cy="369332"/>
              </a:xfrm>
              <a:prstGeom prst="rect">
                <a:avLst/>
              </a:prstGeom>
              <a:blipFill>
                <a:blip r:embed="rId4"/>
                <a:stretch>
                  <a:fillRect l="-6536" r="-7190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238</TotalTime>
  <Words>301</Words>
  <Application>Microsoft Office PowerPoint</Application>
  <PresentationFormat>Affichage à l'écran (4:3)</PresentationFormat>
  <Paragraphs>140</Paragraphs>
  <Slides>17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Gill Sans MT</vt:lpstr>
      <vt:lpstr>Times New Roman</vt:lpstr>
      <vt:lpstr>Parcel</vt:lpstr>
      <vt:lpstr>1_Parcel</vt:lpstr>
      <vt:lpstr>Document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Cyril</dc:creator>
  <cp:lastModifiedBy>Elio Thellier</cp:lastModifiedBy>
  <cp:revision>14</cp:revision>
  <dcterms:created xsi:type="dcterms:W3CDTF">2021-04-11T08:27:16Z</dcterms:created>
  <dcterms:modified xsi:type="dcterms:W3CDTF">2021-06-15T13:10:03Z</dcterms:modified>
</cp:coreProperties>
</file>