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0"/>
  </p:notesMasterIdLst>
  <p:sldIdLst>
    <p:sldId id="256" r:id="rId3"/>
    <p:sldId id="266" r:id="rId4"/>
    <p:sldId id="277" r:id="rId5"/>
    <p:sldId id="278" r:id="rId6"/>
    <p:sldId id="279" r:id="rId7"/>
    <p:sldId id="264" r:id="rId8"/>
    <p:sldId id="265" r:id="rId9"/>
    <p:sldId id="258" r:id="rId10"/>
    <p:sldId id="257" r:id="rId11"/>
    <p:sldId id="259" r:id="rId12"/>
    <p:sldId id="273" r:id="rId13"/>
    <p:sldId id="276" r:id="rId14"/>
    <p:sldId id="275" r:id="rId15"/>
    <p:sldId id="274" r:id="rId16"/>
    <p:sldId id="268" r:id="rId17"/>
    <p:sldId id="261" r:id="rId18"/>
    <p:sldId id="262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997C"/>
    <a:srgbClr val="DDDDDD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FA85E1-D9D7-4EB4-A4DD-156119ADBDE3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1943A3-15A1-45D3-B9FD-C5E70166ED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584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943A3-15A1-45D3-B9FD-C5E70166ED4E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5773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E488-C437-42C2-9737-C979044BDB67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D742-E327-49E6-9352-77BBA92B8A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07986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E488-C437-42C2-9737-C979044BDB67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D742-E327-49E6-9352-77BBA92B8A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68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E488-C437-42C2-9737-C979044BDB67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D742-E327-49E6-9352-77BBA92B8A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5330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200150" y="2386744"/>
            <a:ext cx="67437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285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413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6/15/2021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313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200150" y="2386744"/>
            <a:ext cx="67437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285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4035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6434" y="2638044"/>
            <a:ext cx="3203828" cy="310198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02685" cy="310198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6/15/2021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741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7577" y="2313434"/>
            <a:ext cx="320268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7577" y="3143250"/>
            <a:ext cx="3202686" cy="259677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190113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0268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6/15/2021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46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6/15/2021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9218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6/15/2021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2275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03504" y="2243829"/>
            <a:ext cx="3364992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165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425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76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6/15/2021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03504" y="6236208"/>
            <a:ext cx="3843598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485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E488-C437-42C2-9737-C979044BDB67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D742-E327-49E6-9352-77BBA92B8A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72282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06392" y="2243828"/>
            <a:ext cx="3371249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165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0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24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76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6/15/2021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03504" y="6236208"/>
            <a:ext cx="3843598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4140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1966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973956" cy="498348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3352" y="937260"/>
            <a:ext cx="4648867" cy="498348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9318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189" lvl="0" indent="-342892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378" lvl="1" indent="-317492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566" lvl="2" indent="-31749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754" lvl="3" indent="-317492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5943" lvl="4" indent="-317492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132" lvl="5" indent="-31749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320" lvl="6" indent="-317492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509" lvl="7" indent="-317492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697" lvl="8" indent="-31749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fr-FR" smtClean="0"/>
              <a:pPr algn="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87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E488-C437-42C2-9737-C979044BDB67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D742-E327-49E6-9352-77BBA92B8A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00129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E488-C437-42C2-9737-C979044BDB67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D742-E327-49E6-9352-77BBA92B8A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6857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E488-C437-42C2-9737-C979044BDB67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D742-E327-49E6-9352-77BBA92B8ADD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374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E488-C437-42C2-9737-C979044BDB67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D742-E327-49E6-9352-77BBA92B8A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168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E488-C437-42C2-9737-C979044BDB67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D742-E327-49E6-9352-77BBA92B8A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520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E488-C437-42C2-9737-C979044BDB67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D742-E327-49E6-9352-77BBA92B8A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017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DD64E488-C437-42C2-9737-C979044BDB67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D742-E327-49E6-9352-77BBA92B8A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539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D64E488-C437-42C2-9737-C979044BDB67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A65AD742-E327-49E6-9352-77BBA92B8A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6105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73352" y="964692"/>
            <a:ext cx="5797296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3352" y="2638045"/>
            <a:ext cx="5797296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66072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0150" y="6236208"/>
            <a:ext cx="442589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9192" y="6217920"/>
            <a:ext cx="27432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825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697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2100" kern="1200" cap="all" spc="15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29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143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858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8572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984647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113235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013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412081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9.png"/><Relationship Id="rId7" Type="http://schemas.openxmlformats.org/officeDocument/2006/relationships/image" Target="../media/image2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9.png"/><Relationship Id="rId7" Type="http://schemas.openxmlformats.org/officeDocument/2006/relationships/image" Target="../media/image2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9.png"/><Relationship Id="rId7" Type="http://schemas.openxmlformats.org/officeDocument/2006/relationships/image" Target="../media/image2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oleObject" Target="../embeddings/oleObject5.bin"/><Relationship Id="rId7" Type="http://schemas.openxmlformats.org/officeDocument/2006/relationships/package" Target="../embeddings/Document_Microsoft_Word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2.emf"/><Relationship Id="rId4" Type="http://schemas.openxmlformats.org/officeDocument/2006/relationships/package" Target="../embeddings/Document_Microsoft_Word4.docx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0.png"/><Relationship Id="rId5" Type="http://schemas.openxmlformats.org/officeDocument/2006/relationships/image" Target="../media/image7.emf"/><Relationship Id="rId4" Type="http://schemas.openxmlformats.org/officeDocument/2006/relationships/package" Target="../embeddings/Document_Microsoft_Word1.docx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oleObject" Target="../embeddings/oleObject2.bin"/><Relationship Id="rId7" Type="http://schemas.openxmlformats.org/officeDocument/2006/relationships/package" Target="../embeddings/Document_Microsoft_Word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70.png"/><Relationship Id="rId5" Type="http://schemas.openxmlformats.org/officeDocument/2006/relationships/image" Target="../media/image7.emf"/><Relationship Id="rId10" Type="http://schemas.openxmlformats.org/officeDocument/2006/relationships/image" Target="../media/image9.emf"/><Relationship Id="rId4" Type="http://schemas.openxmlformats.org/officeDocument/2006/relationships/package" Target="../embeddings/Document_Microsoft_Word2.docx"/><Relationship Id="rId9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/>
          <p:cNvSpPr>
            <a:spLocks noGrp="1"/>
          </p:cNvSpPr>
          <p:nvPr>
            <p:ph type="subTitle" idx="1"/>
          </p:nvPr>
        </p:nvSpPr>
        <p:spPr>
          <a:xfrm>
            <a:off x="539552" y="3212976"/>
            <a:ext cx="7848872" cy="3312368"/>
          </a:xfrm>
        </p:spPr>
        <p:txBody>
          <a:bodyPr>
            <a:noAutofit/>
          </a:bodyPr>
          <a:lstStyle/>
          <a:p>
            <a:pPr algn="l"/>
            <a:r>
              <a:rPr lang="fr-F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Niveau : </a:t>
            </a:r>
            <a:r>
              <a:rPr lang="fr-F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CPGE</a:t>
            </a:r>
          </a:p>
          <a:p>
            <a:pPr algn="l"/>
            <a:endParaRPr lang="fr-FR" sz="1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fr-F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Pré-requis :</a:t>
            </a:r>
          </a:p>
          <a:p>
            <a:pPr algn="l">
              <a:buFontTx/>
              <a:buChar char="-"/>
            </a:pPr>
            <a:r>
              <a:rPr lang="fr-F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Tableau d’avancement</a:t>
            </a:r>
          </a:p>
          <a:p>
            <a:pPr algn="l">
              <a:buFontTx/>
              <a:buChar char="-"/>
            </a:pPr>
            <a:r>
              <a:rPr lang="fr-F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Réactions acido-basiques</a:t>
            </a:r>
          </a:p>
          <a:p>
            <a:pPr algn="l">
              <a:buFontTx/>
              <a:buChar char="-"/>
            </a:pPr>
            <a:r>
              <a:rPr lang="fr-F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Couples </a:t>
            </a:r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redox, demi </a:t>
            </a:r>
            <a:r>
              <a:rPr lang="fr-F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équations, potentiels standards</a:t>
            </a:r>
          </a:p>
          <a:p>
            <a:pPr algn="l">
              <a:buFontTx/>
              <a:buChar char="-"/>
            </a:pPr>
            <a:r>
              <a:rPr lang="fr-F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Loi de Kohlrausch</a:t>
            </a:r>
            <a:endParaRPr lang="fr-F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184482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LC7 : Evolution spontanée d’un système chimique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99539" y="1372236"/>
            <a:ext cx="82089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Pour 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prévoir l’état 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 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d’un système (si équilibre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:</a:t>
            </a:r>
          </a:p>
          <a:p>
            <a:pPr algn="ctr"/>
            <a:endParaRPr lang="fr-FR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Pour prévoir 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l’évolution spontanée 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d’un système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1123575" y="4705400"/>
            <a:ext cx="6948772" cy="0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4687971" y="4273352"/>
            <a:ext cx="0" cy="93610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3679859" y="5355213"/>
            <a:ext cx="20162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Equilibre chimique</a:t>
            </a:r>
            <a:endParaRPr lang="fr-FR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1087571" y="4417368"/>
            <a:ext cx="2952328" cy="0"/>
          </a:xfrm>
          <a:prstGeom prst="straightConnector1">
            <a:avLst/>
          </a:prstGeom>
          <a:ln w="762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1375603" y="5497488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Sens direct</a:t>
            </a:r>
            <a:endParaRPr lang="fr-FR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Connecteur droit avec flèche 10"/>
          <p:cNvCxnSpPr/>
          <p:nvPr/>
        </p:nvCxnSpPr>
        <p:spPr>
          <a:xfrm flipH="1">
            <a:off x="5264035" y="4417368"/>
            <a:ext cx="2808312" cy="0"/>
          </a:xfrm>
          <a:prstGeom prst="straightConnector1">
            <a:avLst/>
          </a:prstGeom>
          <a:ln w="76200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5984115" y="5497488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Sens indirect</a:t>
            </a:r>
            <a:endParaRPr lang="fr-FR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980729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Récapitulatif : 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/>
              <p:cNvSpPr txBox="1"/>
              <p:nvPr/>
            </p:nvSpPr>
            <p:spPr>
              <a:xfrm>
                <a:off x="3899297" y="2294030"/>
                <a:ext cx="2009396" cy="4641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fr-FR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r>
                        <a:rPr lang="fr-FR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fr-FR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°(</m:t>
                      </m:r>
                      <m:r>
                        <a:rPr lang="fr-FR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9297" y="2294030"/>
                <a:ext cx="2009396" cy="464101"/>
              </a:xfrm>
              <a:prstGeom prst="rect">
                <a:avLst/>
              </a:prstGeom>
              <a:blipFill>
                <a:blip r:embed="rId2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oneTexte 17"/>
              <p:cNvSpPr txBox="1"/>
              <p:nvPr/>
            </p:nvSpPr>
            <p:spPr>
              <a:xfrm>
                <a:off x="3790709" y="3622527"/>
                <a:ext cx="2009396" cy="4641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fr-FR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r>
                        <a:rPr lang="fr-FR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fr-FR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°(</m:t>
                      </m:r>
                      <m:r>
                        <a:rPr lang="fr-FR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ZoneText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0709" y="3622527"/>
                <a:ext cx="2009396" cy="464101"/>
              </a:xfrm>
              <a:prstGeom prst="rect">
                <a:avLst/>
              </a:prstGeom>
              <a:blipFill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oneTexte 18"/>
              <p:cNvSpPr txBox="1"/>
              <p:nvPr/>
            </p:nvSpPr>
            <p:spPr>
              <a:xfrm>
                <a:off x="6659451" y="3578259"/>
                <a:ext cx="2011000" cy="4641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r>
                        <a:rPr lang="fr-FR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fr-FR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fr-FR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°(</m:t>
                      </m:r>
                      <m:r>
                        <a:rPr lang="fr-FR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9" name="ZoneText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9451" y="3578259"/>
                <a:ext cx="2011000" cy="4641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ZoneTexte 19"/>
              <p:cNvSpPr txBox="1"/>
              <p:nvPr/>
            </p:nvSpPr>
            <p:spPr>
              <a:xfrm>
                <a:off x="611560" y="3578259"/>
                <a:ext cx="2011000" cy="4641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°(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0" name="ZoneText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578259"/>
                <a:ext cx="2011000" cy="4641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53575" y="4894120"/>
            <a:ext cx="1510720" cy="852352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>
              <a:defRPr/>
            </a:pPr>
            <a:endParaRPr lang="fr-FR" sz="1350">
              <a:solidFill>
                <a:srgbClr val="FFFFFF"/>
              </a:solidFill>
              <a:latin typeface="Gill Sans MT" panose="020B0502020104020203"/>
            </a:endParaRPr>
          </a:p>
        </p:txBody>
      </p:sp>
      <p:cxnSp>
        <p:nvCxnSpPr>
          <p:cNvPr id="6" name="Connecteur droit 5"/>
          <p:cNvCxnSpPr>
            <a:stCxn id="4" idx="1"/>
          </p:cNvCxnSpPr>
          <p:nvPr/>
        </p:nvCxnSpPr>
        <p:spPr>
          <a:xfrm flipV="1">
            <a:off x="1653575" y="3865421"/>
            <a:ext cx="1" cy="14548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V="1">
            <a:off x="3164295" y="3865420"/>
            <a:ext cx="0" cy="13275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37278" y="3346172"/>
            <a:ext cx="117566" cy="184676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>
              <a:defRPr/>
            </a:pPr>
            <a:endParaRPr lang="fr-FR" sz="1350">
              <a:solidFill>
                <a:srgbClr val="FFFFFF"/>
              </a:solidFill>
              <a:latin typeface="Gill Sans MT" panose="020B0502020104020203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/>
              <p:cNvSpPr txBox="1"/>
              <p:nvPr/>
            </p:nvSpPr>
            <p:spPr>
              <a:xfrm>
                <a:off x="1927427" y="2973233"/>
                <a:ext cx="753924" cy="396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3429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dirty="0">
                  <a:solidFill>
                    <a:srgbClr val="000000"/>
                  </a:solidFill>
                  <a:latin typeface="Gill Sans MT" panose="020B0502020104020203"/>
                </a:endParaRPr>
              </a:p>
            </p:txBody>
          </p:sp>
        </mc:Choice>
        <mc:Fallback xmlns=""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7427" y="2973233"/>
                <a:ext cx="753924" cy="396006"/>
              </a:xfrm>
              <a:prstGeom prst="rect">
                <a:avLst/>
              </a:prstGeom>
              <a:blipFill>
                <a:blip r:embed="rId2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/>
              <p:cNvSpPr txBox="1"/>
              <p:nvPr/>
            </p:nvSpPr>
            <p:spPr>
              <a:xfrm>
                <a:off x="1658690" y="5269238"/>
                <a:ext cx="880562" cy="4239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3429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dirty="0">
                  <a:solidFill>
                    <a:srgbClr val="000000"/>
                  </a:solidFill>
                  <a:latin typeface="Gill Sans MT" panose="020B0502020104020203"/>
                </a:endParaRPr>
              </a:p>
            </p:txBody>
          </p:sp>
        </mc:Choice>
        <mc:Fallback xmlns=""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8690" y="5269238"/>
                <a:ext cx="880562" cy="423962"/>
              </a:xfrm>
              <a:prstGeom prst="rect">
                <a:avLst/>
              </a:prstGeom>
              <a:blipFill>
                <a:blip r:embed="rId3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-13741" y="-58020"/>
            <a:ext cx="9144000" cy="1747416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Principe d’une pile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ZoneTexte 25"/>
              <p:cNvSpPr txBox="1"/>
              <p:nvPr/>
            </p:nvSpPr>
            <p:spPr>
              <a:xfrm>
                <a:off x="1265623" y="5825559"/>
                <a:ext cx="2266518" cy="331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i="1">
                          <a:latin typeface="Cambria Math" panose="02040503050406030204" pitchFamily="18" charset="0"/>
                        </a:rPr>
                        <m:t>= 2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i="1">
                          <a:latin typeface="Cambria Math" panose="02040503050406030204" pitchFamily="18" charset="0"/>
                        </a:rPr>
                        <m:t>+ </m:t>
                      </m:r>
                      <m:sSubSup>
                        <m:sSub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6" name="ZoneText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5623" y="5825559"/>
                <a:ext cx="2266518" cy="331629"/>
              </a:xfrm>
              <a:prstGeom prst="rect">
                <a:avLst/>
              </a:prstGeom>
              <a:blipFill>
                <a:blip r:embed="rId4"/>
                <a:stretch>
                  <a:fillRect l="-1887" r="-1617" b="-2407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2122269" y="6156012"/>
                <a:ext cx="57329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2269" y="6156012"/>
                <a:ext cx="573298" cy="369332"/>
              </a:xfrm>
              <a:prstGeom prst="rect">
                <a:avLst/>
              </a:prstGeom>
              <a:blipFill>
                <a:blip r:embed="rId5"/>
                <a:stretch>
                  <a:fillRect l="-10638" r="-2128" b="-1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802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53575" y="4894120"/>
            <a:ext cx="1510720" cy="852352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>
              <a:defRPr/>
            </a:pPr>
            <a:endParaRPr lang="fr-FR" sz="1350">
              <a:solidFill>
                <a:srgbClr val="FFFFFF"/>
              </a:solidFill>
              <a:latin typeface="Gill Sans MT" panose="020B0502020104020203"/>
            </a:endParaRPr>
          </a:p>
        </p:txBody>
      </p:sp>
      <p:cxnSp>
        <p:nvCxnSpPr>
          <p:cNvPr id="6" name="Connecteur droit 5"/>
          <p:cNvCxnSpPr>
            <a:stCxn id="4" idx="1"/>
          </p:cNvCxnSpPr>
          <p:nvPr/>
        </p:nvCxnSpPr>
        <p:spPr>
          <a:xfrm flipV="1">
            <a:off x="1653575" y="3865421"/>
            <a:ext cx="1" cy="14548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V="1">
            <a:off x="3164295" y="3865420"/>
            <a:ext cx="0" cy="13275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37278" y="3346172"/>
            <a:ext cx="117566" cy="184676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>
              <a:defRPr/>
            </a:pPr>
            <a:endParaRPr lang="fr-FR" sz="1350">
              <a:solidFill>
                <a:srgbClr val="FFFFFF"/>
              </a:solidFill>
              <a:latin typeface="Gill Sans MT" panose="020B0502020104020203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/>
              <p:cNvSpPr txBox="1"/>
              <p:nvPr/>
            </p:nvSpPr>
            <p:spPr>
              <a:xfrm>
                <a:off x="1927427" y="2973233"/>
                <a:ext cx="753924" cy="396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3429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dirty="0">
                  <a:solidFill>
                    <a:srgbClr val="000000"/>
                  </a:solidFill>
                  <a:latin typeface="Gill Sans MT" panose="020B0502020104020203"/>
                </a:endParaRPr>
              </a:p>
            </p:txBody>
          </p:sp>
        </mc:Choice>
        <mc:Fallback xmlns=""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7427" y="2973233"/>
                <a:ext cx="753924" cy="396006"/>
              </a:xfrm>
              <a:prstGeom prst="rect">
                <a:avLst/>
              </a:prstGeom>
              <a:blipFill>
                <a:blip r:embed="rId2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/>
              <p:cNvSpPr txBox="1"/>
              <p:nvPr/>
            </p:nvSpPr>
            <p:spPr>
              <a:xfrm>
                <a:off x="1658690" y="5269238"/>
                <a:ext cx="880562" cy="4239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3429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dirty="0">
                  <a:solidFill>
                    <a:srgbClr val="000000"/>
                  </a:solidFill>
                  <a:latin typeface="Gill Sans MT" panose="020B0502020104020203"/>
                </a:endParaRPr>
              </a:p>
            </p:txBody>
          </p:sp>
        </mc:Choice>
        <mc:Fallback xmlns=""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8690" y="5269238"/>
                <a:ext cx="880562" cy="423962"/>
              </a:xfrm>
              <a:prstGeom prst="rect">
                <a:avLst/>
              </a:prstGeom>
              <a:blipFill>
                <a:blip r:embed="rId3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5940152" y="4894120"/>
            <a:ext cx="1510720" cy="85235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>
              <a:defRPr/>
            </a:pPr>
            <a:endParaRPr lang="fr-FR" sz="1350">
              <a:solidFill>
                <a:srgbClr val="FFFFFF"/>
              </a:solidFill>
              <a:latin typeface="Gill Sans MT" panose="020B0502020104020203"/>
            </a:endParaRPr>
          </a:p>
        </p:txBody>
      </p:sp>
      <p:cxnSp>
        <p:nvCxnSpPr>
          <p:cNvPr id="11" name="Connecteur droit 10"/>
          <p:cNvCxnSpPr>
            <a:stCxn id="10" idx="1"/>
          </p:cNvCxnSpPr>
          <p:nvPr/>
        </p:nvCxnSpPr>
        <p:spPr>
          <a:xfrm flipV="1">
            <a:off x="5940152" y="3865421"/>
            <a:ext cx="1" cy="14548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7450871" y="3865420"/>
            <a:ext cx="0" cy="13275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823854" y="3346172"/>
            <a:ext cx="117566" cy="1846762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>
              <a:defRPr/>
            </a:pPr>
            <a:endParaRPr lang="fr-FR" sz="1350">
              <a:solidFill>
                <a:srgbClr val="FFFFFF"/>
              </a:solidFill>
              <a:latin typeface="Gill Sans MT" panose="020B0502020104020203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oneTexte 17"/>
              <p:cNvSpPr txBox="1"/>
              <p:nvPr/>
            </p:nvSpPr>
            <p:spPr>
              <a:xfrm>
                <a:off x="6882638" y="2973233"/>
                <a:ext cx="755528" cy="396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3429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dirty="0">
                  <a:solidFill>
                    <a:srgbClr val="000000"/>
                  </a:solidFill>
                  <a:latin typeface="Gill Sans MT" panose="020B0502020104020203"/>
                </a:endParaRPr>
              </a:p>
            </p:txBody>
          </p:sp>
        </mc:Choice>
        <mc:Fallback xmlns="">
          <p:sp>
            <p:nvSpPr>
              <p:cNvPr id="18" name="ZoneText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2638" y="2973233"/>
                <a:ext cx="755528" cy="396006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oneTexte 18"/>
              <p:cNvSpPr txBox="1"/>
              <p:nvPr/>
            </p:nvSpPr>
            <p:spPr>
              <a:xfrm>
                <a:off x="5945267" y="5269238"/>
                <a:ext cx="882165" cy="4239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3429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dirty="0">
                  <a:solidFill>
                    <a:srgbClr val="000000"/>
                  </a:solidFill>
                  <a:latin typeface="Gill Sans MT" panose="020B0502020104020203"/>
                </a:endParaRPr>
              </a:p>
            </p:txBody>
          </p:sp>
        </mc:Choice>
        <mc:Fallback xmlns="">
          <p:sp>
            <p:nvSpPr>
              <p:cNvPr id="19" name="ZoneText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5267" y="5269238"/>
                <a:ext cx="882165" cy="423962"/>
              </a:xfrm>
              <a:prstGeom prst="rect">
                <a:avLst/>
              </a:prstGeom>
              <a:blipFill>
                <a:blip r:embed="rId5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ZoneTexte 28"/>
              <p:cNvSpPr txBox="1"/>
              <p:nvPr/>
            </p:nvSpPr>
            <p:spPr>
              <a:xfrm>
                <a:off x="5646513" y="5793762"/>
                <a:ext cx="2287678" cy="4239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  <m:sSup>
                        <m:sSup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+ 2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dirty="0">
                  <a:solidFill>
                    <a:srgbClr val="000000"/>
                  </a:solidFill>
                  <a:latin typeface="Gill Sans MT" panose="020B0502020104020203"/>
                </a:endParaRPr>
              </a:p>
            </p:txBody>
          </p:sp>
        </mc:Choice>
        <mc:Fallback xmlns="">
          <p:sp>
            <p:nvSpPr>
              <p:cNvPr id="29" name="ZoneText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6513" y="5793762"/>
                <a:ext cx="2287678" cy="423962"/>
              </a:xfrm>
              <a:prstGeom prst="rect">
                <a:avLst/>
              </a:prstGeom>
              <a:blipFill>
                <a:blip r:embed="rId6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-13741" y="-58020"/>
            <a:ext cx="9144000" cy="1747416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Principe d’une pile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ZoneTexte 25"/>
              <p:cNvSpPr txBox="1"/>
              <p:nvPr/>
            </p:nvSpPr>
            <p:spPr>
              <a:xfrm>
                <a:off x="1265623" y="5825559"/>
                <a:ext cx="2266518" cy="331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i="1">
                          <a:latin typeface="Cambria Math" panose="02040503050406030204" pitchFamily="18" charset="0"/>
                        </a:rPr>
                        <m:t>= 2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i="1">
                          <a:latin typeface="Cambria Math" panose="02040503050406030204" pitchFamily="18" charset="0"/>
                        </a:rPr>
                        <m:t>+ </m:t>
                      </m:r>
                      <m:sSubSup>
                        <m:sSub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6" name="ZoneText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5623" y="5825559"/>
                <a:ext cx="2266518" cy="331629"/>
              </a:xfrm>
              <a:prstGeom prst="rect">
                <a:avLst/>
              </a:prstGeom>
              <a:blipFill>
                <a:blip r:embed="rId7"/>
                <a:stretch>
                  <a:fillRect l="-1887" r="-1617" b="-2407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2122269" y="6156012"/>
                <a:ext cx="57329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2269" y="6156012"/>
                <a:ext cx="573298" cy="369332"/>
              </a:xfrm>
              <a:prstGeom prst="rect">
                <a:avLst/>
              </a:prstGeom>
              <a:blipFill>
                <a:blip r:embed="rId8"/>
                <a:stretch>
                  <a:fillRect l="-10638" r="-2128" b="-1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ZoneTexte 31"/>
              <p:cNvSpPr txBox="1"/>
              <p:nvPr/>
            </p:nvSpPr>
            <p:spPr>
              <a:xfrm>
                <a:off x="6408846" y="6149994"/>
                <a:ext cx="57329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32" name="ZoneText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8846" y="6149994"/>
                <a:ext cx="573298" cy="369332"/>
              </a:xfrm>
              <a:prstGeom prst="rect">
                <a:avLst/>
              </a:prstGeom>
              <a:blipFill>
                <a:blip r:embed="rId9"/>
                <a:stretch>
                  <a:fillRect l="-10638" r="-2128" b="-1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956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53575" y="4894120"/>
            <a:ext cx="1510720" cy="852352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>
              <a:defRPr/>
            </a:pPr>
            <a:endParaRPr lang="fr-FR" sz="1350">
              <a:solidFill>
                <a:srgbClr val="FFFFFF"/>
              </a:solidFill>
              <a:latin typeface="Gill Sans MT" panose="020B0502020104020203"/>
            </a:endParaRPr>
          </a:p>
        </p:txBody>
      </p:sp>
      <p:cxnSp>
        <p:nvCxnSpPr>
          <p:cNvPr id="6" name="Connecteur droit 5"/>
          <p:cNvCxnSpPr>
            <a:stCxn id="4" idx="1"/>
          </p:cNvCxnSpPr>
          <p:nvPr/>
        </p:nvCxnSpPr>
        <p:spPr>
          <a:xfrm flipV="1">
            <a:off x="1653575" y="3865421"/>
            <a:ext cx="1" cy="14548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V="1">
            <a:off x="3164295" y="3865420"/>
            <a:ext cx="0" cy="13275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37278" y="3346172"/>
            <a:ext cx="117566" cy="184676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>
              <a:defRPr/>
            </a:pPr>
            <a:endParaRPr lang="fr-FR" sz="1350">
              <a:solidFill>
                <a:srgbClr val="FFFFFF"/>
              </a:solidFill>
              <a:latin typeface="Gill Sans MT" panose="020B0502020104020203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/>
              <p:cNvSpPr txBox="1"/>
              <p:nvPr/>
            </p:nvSpPr>
            <p:spPr>
              <a:xfrm>
                <a:off x="1927427" y="2973233"/>
                <a:ext cx="753924" cy="396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3429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dirty="0">
                  <a:solidFill>
                    <a:srgbClr val="000000"/>
                  </a:solidFill>
                  <a:latin typeface="Gill Sans MT" panose="020B0502020104020203"/>
                </a:endParaRPr>
              </a:p>
            </p:txBody>
          </p:sp>
        </mc:Choice>
        <mc:Fallback xmlns=""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7427" y="2973233"/>
                <a:ext cx="753924" cy="396006"/>
              </a:xfrm>
              <a:prstGeom prst="rect">
                <a:avLst/>
              </a:prstGeom>
              <a:blipFill>
                <a:blip r:embed="rId2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/>
              <p:cNvSpPr txBox="1"/>
              <p:nvPr/>
            </p:nvSpPr>
            <p:spPr>
              <a:xfrm>
                <a:off x="1658690" y="5269238"/>
                <a:ext cx="880562" cy="4239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3429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dirty="0">
                  <a:solidFill>
                    <a:srgbClr val="000000"/>
                  </a:solidFill>
                  <a:latin typeface="Gill Sans MT" panose="020B0502020104020203"/>
                </a:endParaRPr>
              </a:p>
            </p:txBody>
          </p:sp>
        </mc:Choice>
        <mc:Fallback xmlns=""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8690" y="5269238"/>
                <a:ext cx="880562" cy="423962"/>
              </a:xfrm>
              <a:prstGeom prst="rect">
                <a:avLst/>
              </a:prstGeom>
              <a:blipFill>
                <a:blip r:embed="rId3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5940152" y="4894120"/>
            <a:ext cx="1510720" cy="85235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>
              <a:defRPr/>
            </a:pPr>
            <a:endParaRPr lang="fr-FR" sz="1350">
              <a:solidFill>
                <a:srgbClr val="FFFFFF"/>
              </a:solidFill>
              <a:latin typeface="Gill Sans MT" panose="020B0502020104020203"/>
            </a:endParaRPr>
          </a:p>
        </p:txBody>
      </p:sp>
      <p:cxnSp>
        <p:nvCxnSpPr>
          <p:cNvPr id="11" name="Connecteur droit 10"/>
          <p:cNvCxnSpPr>
            <a:stCxn id="10" idx="1"/>
          </p:cNvCxnSpPr>
          <p:nvPr/>
        </p:nvCxnSpPr>
        <p:spPr>
          <a:xfrm flipV="1">
            <a:off x="5940152" y="3865421"/>
            <a:ext cx="1" cy="14548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7450871" y="3865420"/>
            <a:ext cx="0" cy="13275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823854" y="3346172"/>
            <a:ext cx="117566" cy="1846762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>
              <a:defRPr/>
            </a:pPr>
            <a:endParaRPr lang="fr-FR" sz="1350">
              <a:solidFill>
                <a:srgbClr val="FFFFFF"/>
              </a:solidFill>
              <a:latin typeface="Gill Sans MT" panose="020B0502020104020203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oneTexte 17"/>
              <p:cNvSpPr txBox="1"/>
              <p:nvPr/>
            </p:nvSpPr>
            <p:spPr>
              <a:xfrm>
                <a:off x="6882638" y="2973233"/>
                <a:ext cx="755528" cy="396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3429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dirty="0">
                  <a:solidFill>
                    <a:srgbClr val="000000"/>
                  </a:solidFill>
                  <a:latin typeface="Gill Sans MT" panose="020B0502020104020203"/>
                </a:endParaRPr>
              </a:p>
            </p:txBody>
          </p:sp>
        </mc:Choice>
        <mc:Fallback xmlns="">
          <p:sp>
            <p:nvSpPr>
              <p:cNvPr id="18" name="ZoneText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2638" y="2973233"/>
                <a:ext cx="755528" cy="396006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oneTexte 18"/>
              <p:cNvSpPr txBox="1"/>
              <p:nvPr/>
            </p:nvSpPr>
            <p:spPr>
              <a:xfrm>
                <a:off x="5945267" y="5269238"/>
                <a:ext cx="882165" cy="4239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3429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dirty="0">
                  <a:solidFill>
                    <a:srgbClr val="000000"/>
                  </a:solidFill>
                  <a:latin typeface="Gill Sans MT" panose="020B0502020104020203"/>
                </a:endParaRPr>
              </a:p>
            </p:txBody>
          </p:sp>
        </mc:Choice>
        <mc:Fallback xmlns="">
          <p:sp>
            <p:nvSpPr>
              <p:cNvPr id="19" name="ZoneText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5267" y="5269238"/>
                <a:ext cx="882165" cy="423962"/>
              </a:xfrm>
              <a:prstGeom prst="rect">
                <a:avLst/>
              </a:prstGeom>
              <a:blipFill>
                <a:blip r:embed="rId5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necteur droit 4"/>
          <p:cNvCxnSpPr/>
          <p:nvPr/>
        </p:nvCxnSpPr>
        <p:spPr>
          <a:xfrm flipV="1">
            <a:off x="2988613" y="3532317"/>
            <a:ext cx="0" cy="1557746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6091042" y="3532317"/>
            <a:ext cx="0" cy="1557746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988614" y="3561708"/>
            <a:ext cx="3102428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en arc 23"/>
          <p:cNvCxnSpPr>
            <a:stCxn id="12" idx="0"/>
            <a:endCxn id="17" idx="0"/>
          </p:cNvCxnSpPr>
          <p:nvPr/>
        </p:nvCxnSpPr>
        <p:spPr>
          <a:xfrm rot="5400000" flipH="1" flipV="1">
            <a:off x="4739349" y="1202885"/>
            <a:ext cx="9525" cy="4286576"/>
          </a:xfrm>
          <a:prstGeom prst="curvedConnector3">
            <a:avLst>
              <a:gd name="adj1" fmla="val 4885717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ZoneTexte 28"/>
              <p:cNvSpPr txBox="1"/>
              <p:nvPr/>
            </p:nvSpPr>
            <p:spPr>
              <a:xfrm>
                <a:off x="5646513" y="5793762"/>
                <a:ext cx="2287678" cy="4239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  <m:sSup>
                        <m:sSup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+ 2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dirty="0">
                  <a:solidFill>
                    <a:srgbClr val="000000"/>
                  </a:solidFill>
                  <a:latin typeface="Gill Sans MT" panose="020B0502020104020203"/>
                </a:endParaRPr>
              </a:p>
            </p:txBody>
          </p:sp>
        </mc:Choice>
        <mc:Fallback xmlns="">
          <p:sp>
            <p:nvSpPr>
              <p:cNvPr id="29" name="ZoneText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6513" y="5793762"/>
                <a:ext cx="2287678" cy="423962"/>
              </a:xfrm>
              <a:prstGeom prst="rect">
                <a:avLst/>
              </a:prstGeom>
              <a:blipFill>
                <a:blip r:embed="rId6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ZoneTexte 29"/>
          <p:cNvSpPr txBox="1"/>
          <p:nvPr/>
        </p:nvSpPr>
        <p:spPr>
          <a:xfrm>
            <a:off x="3606532" y="3777791"/>
            <a:ext cx="193674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>
              <a:defRPr/>
            </a:pPr>
            <a:r>
              <a:rPr lang="fr-FR" sz="1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Jonction électrolytique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-13741" y="-58020"/>
            <a:ext cx="9144000" cy="1747416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Principe d’une pile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ZoneTexte 25"/>
              <p:cNvSpPr txBox="1"/>
              <p:nvPr/>
            </p:nvSpPr>
            <p:spPr>
              <a:xfrm>
                <a:off x="1265623" y="5825559"/>
                <a:ext cx="2266518" cy="331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i="1">
                          <a:latin typeface="Cambria Math" panose="02040503050406030204" pitchFamily="18" charset="0"/>
                        </a:rPr>
                        <m:t>= 2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i="1">
                          <a:latin typeface="Cambria Math" panose="02040503050406030204" pitchFamily="18" charset="0"/>
                        </a:rPr>
                        <m:t>+ </m:t>
                      </m:r>
                      <m:sSubSup>
                        <m:sSub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6" name="ZoneText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5623" y="5825559"/>
                <a:ext cx="2266518" cy="331629"/>
              </a:xfrm>
              <a:prstGeom prst="rect">
                <a:avLst/>
              </a:prstGeom>
              <a:blipFill>
                <a:blip r:embed="rId7"/>
                <a:stretch>
                  <a:fillRect l="-1887" r="-1617" b="-2407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2122269" y="6156012"/>
                <a:ext cx="57329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2269" y="6156012"/>
                <a:ext cx="573298" cy="369332"/>
              </a:xfrm>
              <a:prstGeom prst="rect">
                <a:avLst/>
              </a:prstGeom>
              <a:blipFill>
                <a:blip r:embed="rId8"/>
                <a:stretch>
                  <a:fillRect l="-10638" r="-2128" b="-1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ZoneTexte 31"/>
              <p:cNvSpPr txBox="1"/>
              <p:nvPr/>
            </p:nvSpPr>
            <p:spPr>
              <a:xfrm>
                <a:off x="6408846" y="6149994"/>
                <a:ext cx="57329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32" name="ZoneText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8846" y="6149994"/>
                <a:ext cx="573298" cy="369332"/>
              </a:xfrm>
              <a:prstGeom prst="rect">
                <a:avLst/>
              </a:prstGeom>
              <a:blipFill>
                <a:blip r:embed="rId9"/>
                <a:stretch>
                  <a:fillRect l="-10638" r="-2128" b="-1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/>
          <p:cNvSpPr/>
          <p:nvPr/>
        </p:nvSpPr>
        <p:spPr>
          <a:xfrm>
            <a:off x="3997052" y="2699560"/>
            <a:ext cx="1195252" cy="440872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141215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53575" y="4894120"/>
            <a:ext cx="1510720" cy="852352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>
              <a:defRPr/>
            </a:pPr>
            <a:endParaRPr lang="fr-FR" sz="1350">
              <a:solidFill>
                <a:srgbClr val="FFFFFF"/>
              </a:solidFill>
              <a:latin typeface="Gill Sans MT" panose="020B0502020104020203"/>
            </a:endParaRPr>
          </a:p>
        </p:txBody>
      </p:sp>
      <p:cxnSp>
        <p:nvCxnSpPr>
          <p:cNvPr id="6" name="Connecteur droit 5"/>
          <p:cNvCxnSpPr>
            <a:stCxn id="4" idx="1"/>
          </p:cNvCxnSpPr>
          <p:nvPr/>
        </p:nvCxnSpPr>
        <p:spPr>
          <a:xfrm flipV="1">
            <a:off x="1653575" y="3865421"/>
            <a:ext cx="1" cy="14548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V="1">
            <a:off x="3164295" y="3865420"/>
            <a:ext cx="0" cy="13275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37278" y="3346172"/>
            <a:ext cx="117566" cy="184676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>
              <a:defRPr/>
            </a:pPr>
            <a:endParaRPr lang="fr-FR" sz="1350">
              <a:solidFill>
                <a:srgbClr val="FFFFFF"/>
              </a:solidFill>
              <a:latin typeface="Gill Sans MT" panose="020B0502020104020203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/>
              <p:cNvSpPr txBox="1"/>
              <p:nvPr/>
            </p:nvSpPr>
            <p:spPr>
              <a:xfrm>
                <a:off x="1927427" y="2973233"/>
                <a:ext cx="753924" cy="396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3429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dirty="0">
                  <a:solidFill>
                    <a:srgbClr val="000000"/>
                  </a:solidFill>
                  <a:latin typeface="Gill Sans MT" panose="020B0502020104020203"/>
                </a:endParaRPr>
              </a:p>
            </p:txBody>
          </p:sp>
        </mc:Choice>
        <mc:Fallback xmlns=""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7427" y="2973233"/>
                <a:ext cx="753924" cy="396006"/>
              </a:xfrm>
              <a:prstGeom prst="rect">
                <a:avLst/>
              </a:prstGeom>
              <a:blipFill>
                <a:blip r:embed="rId2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/>
              <p:cNvSpPr txBox="1"/>
              <p:nvPr/>
            </p:nvSpPr>
            <p:spPr>
              <a:xfrm>
                <a:off x="1658690" y="5269238"/>
                <a:ext cx="880562" cy="4239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3429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dirty="0">
                  <a:solidFill>
                    <a:srgbClr val="000000"/>
                  </a:solidFill>
                  <a:latin typeface="Gill Sans MT" panose="020B0502020104020203"/>
                </a:endParaRPr>
              </a:p>
            </p:txBody>
          </p:sp>
        </mc:Choice>
        <mc:Fallback xmlns=""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8690" y="5269238"/>
                <a:ext cx="880562" cy="423962"/>
              </a:xfrm>
              <a:prstGeom prst="rect">
                <a:avLst/>
              </a:prstGeom>
              <a:blipFill>
                <a:blip r:embed="rId3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5940152" y="4894120"/>
            <a:ext cx="1510720" cy="85235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>
              <a:defRPr/>
            </a:pPr>
            <a:endParaRPr lang="fr-FR" sz="1350">
              <a:solidFill>
                <a:srgbClr val="FFFFFF"/>
              </a:solidFill>
              <a:latin typeface="Gill Sans MT" panose="020B0502020104020203"/>
            </a:endParaRPr>
          </a:p>
        </p:txBody>
      </p:sp>
      <p:cxnSp>
        <p:nvCxnSpPr>
          <p:cNvPr id="11" name="Connecteur droit 10"/>
          <p:cNvCxnSpPr>
            <a:stCxn id="10" idx="1"/>
          </p:cNvCxnSpPr>
          <p:nvPr/>
        </p:nvCxnSpPr>
        <p:spPr>
          <a:xfrm flipV="1">
            <a:off x="5940152" y="3865421"/>
            <a:ext cx="1" cy="14548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7450871" y="3865420"/>
            <a:ext cx="0" cy="13275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823854" y="3346172"/>
            <a:ext cx="117566" cy="1846762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>
              <a:defRPr/>
            </a:pPr>
            <a:endParaRPr lang="fr-FR" sz="1350">
              <a:solidFill>
                <a:srgbClr val="FFFFFF"/>
              </a:solidFill>
              <a:latin typeface="Gill Sans MT" panose="020B0502020104020203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oneTexte 17"/>
              <p:cNvSpPr txBox="1"/>
              <p:nvPr/>
            </p:nvSpPr>
            <p:spPr>
              <a:xfrm>
                <a:off x="6882638" y="2973233"/>
                <a:ext cx="755528" cy="396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3429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dirty="0">
                  <a:solidFill>
                    <a:srgbClr val="000000"/>
                  </a:solidFill>
                  <a:latin typeface="Gill Sans MT" panose="020B0502020104020203"/>
                </a:endParaRPr>
              </a:p>
            </p:txBody>
          </p:sp>
        </mc:Choice>
        <mc:Fallback xmlns="">
          <p:sp>
            <p:nvSpPr>
              <p:cNvPr id="18" name="ZoneText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2638" y="2973233"/>
                <a:ext cx="755528" cy="396006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oneTexte 18"/>
              <p:cNvSpPr txBox="1"/>
              <p:nvPr/>
            </p:nvSpPr>
            <p:spPr>
              <a:xfrm>
                <a:off x="5945267" y="5269238"/>
                <a:ext cx="882165" cy="4239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3429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dirty="0">
                  <a:solidFill>
                    <a:srgbClr val="000000"/>
                  </a:solidFill>
                  <a:latin typeface="Gill Sans MT" panose="020B0502020104020203"/>
                </a:endParaRPr>
              </a:p>
            </p:txBody>
          </p:sp>
        </mc:Choice>
        <mc:Fallback xmlns="">
          <p:sp>
            <p:nvSpPr>
              <p:cNvPr id="19" name="ZoneText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5267" y="5269238"/>
                <a:ext cx="882165" cy="423962"/>
              </a:xfrm>
              <a:prstGeom prst="rect">
                <a:avLst/>
              </a:prstGeom>
              <a:blipFill>
                <a:blip r:embed="rId5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necteur droit 4"/>
          <p:cNvCxnSpPr/>
          <p:nvPr/>
        </p:nvCxnSpPr>
        <p:spPr>
          <a:xfrm flipV="1">
            <a:off x="2988613" y="3532317"/>
            <a:ext cx="0" cy="1557746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6091042" y="3532317"/>
            <a:ext cx="0" cy="1557746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988614" y="3561708"/>
            <a:ext cx="3102428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en arc 23"/>
          <p:cNvCxnSpPr>
            <a:stCxn id="12" idx="0"/>
            <a:endCxn id="17" idx="0"/>
          </p:cNvCxnSpPr>
          <p:nvPr/>
        </p:nvCxnSpPr>
        <p:spPr>
          <a:xfrm rot="5400000" flipH="1" flipV="1">
            <a:off x="4739349" y="1202885"/>
            <a:ext cx="9525" cy="4286576"/>
          </a:xfrm>
          <a:prstGeom prst="curvedConnector3">
            <a:avLst>
              <a:gd name="adj1" fmla="val 4885717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ZoneTexte 28"/>
              <p:cNvSpPr txBox="1"/>
              <p:nvPr/>
            </p:nvSpPr>
            <p:spPr>
              <a:xfrm>
                <a:off x="5646513" y="5793762"/>
                <a:ext cx="2287678" cy="4239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  <m:sSup>
                        <m:sSup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+ 2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dirty="0">
                  <a:solidFill>
                    <a:srgbClr val="000000"/>
                  </a:solidFill>
                  <a:latin typeface="Gill Sans MT" panose="020B0502020104020203"/>
                </a:endParaRPr>
              </a:p>
            </p:txBody>
          </p:sp>
        </mc:Choice>
        <mc:Fallback xmlns="">
          <p:sp>
            <p:nvSpPr>
              <p:cNvPr id="29" name="ZoneText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6513" y="5793762"/>
                <a:ext cx="2287678" cy="423962"/>
              </a:xfrm>
              <a:prstGeom prst="rect">
                <a:avLst/>
              </a:prstGeom>
              <a:blipFill>
                <a:blip r:embed="rId6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ZoneTexte 29"/>
          <p:cNvSpPr txBox="1"/>
          <p:nvPr/>
        </p:nvSpPr>
        <p:spPr>
          <a:xfrm>
            <a:off x="3606532" y="3777791"/>
            <a:ext cx="193674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>
              <a:defRPr/>
            </a:pPr>
            <a:r>
              <a:rPr lang="fr-FR" sz="1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Jonction électrolytique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-13741" y="-58020"/>
            <a:ext cx="9144000" cy="1747416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Principe d’une pile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ZoneTexte 25"/>
              <p:cNvSpPr txBox="1"/>
              <p:nvPr/>
            </p:nvSpPr>
            <p:spPr>
              <a:xfrm>
                <a:off x="1265623" y="5825559"/>
                <a:ext cx="2266518" cy="331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i="1">
                          <a:latin typeface="Cambria Math" panose="02040503050406030204" pitchFamily="18" charset="0"/>
                        </a:rPr>
                        <m:t>= 2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i="1">
                          <a:latin typeface="Cambria Math" panose="02040503050406030204" pitchFamily="18" charset="0"/>
                        </a:rPr>
                        <m:t>+ </m:t>
                      </m:r>
                      <m:sSubSup>
                        <m:sSub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6" name="ZoneText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5623" y="5825559"/>
                <a:ext cx="2266518" cy="331629"/>
              </a:xfrm>
              <a:prstGeom prst="rect">
                <a:avLst/>
              </a:prstGeom>
              <a:blipFill>
                <a:blip r:embed="rId7"/>
                <a:stretch>
                  <a:fillRect l="-1887" r="-1617" b="-2407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2122269" y="6156012"/>
                <a:ext cx="57329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2269" y="6156012"/>
                <a:ext cx="573298" cy="369332"/>
              </a:xfrm>
              <a:prstGeom prst="rect">
                <a:avLst/>
              </a:prstGeom>
              <a:blipFill>
                <a:blip r:embed="rId8"/>
                <a:stretch>
                  <a:fillRect l="-10638" r="-2128" b="-1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ZoneTexte 31"/>
              <p:cNvSpPr txBox="1"/>
              <p:nvPr/>
            </p:nvSpPr>
            <p:spPr>
              <a:xfrm>
                <a:off x="6408846" y="6149994"/>
                <a:ext cx="57329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32" name="ZoneText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8846" y="6149994"/>
                <a:ext cx="573298" cy="369332"/>
              </a:xfrm>
              <a:prstGeom prst="rect">
                <a:avLst/>
              </a:prstGeom>
              <a:blipFill>
                <a:blip r:embed="rId9"/>
                <a:stretch>
                  <a:fillRect l="-10638" r="-2128" b="-1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/>
          <p:cNvSpPr/>
          <p:nvPr/>
        </p:nvSpPr>
        <p:spPr>
          <a:xfrm>
            <a:off x="3997052" y="2699560"/>
            <a:ext cx="1195252" cy="440872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2" name="ZoneTexte 1"/>
          <p:cNvSpPr txBox="1"/>
          <p:nvPr/>
        </p:nvSpPr>
        <p:spPr>
          <a:xfrm flipH="1">
            <a:off x="801485" y="1799019"/>
            <a:ext cx="7476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Dans quel sens circulent les éléctrons ? </a:t>
            </a:r>
            <a:endParaRPr lang="fr-FR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43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55679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r>
              <a:rPr lang="fr-FR" sz="21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Pile Daniell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20" r="8417"/>
          <a:stretch/>
        </p:blipFill>
        <p:spPr>
          <a:xfrm>
            <a:off x="649133" y="1658908"/>
            <a:ext cx="7845734" cy="476569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1619672" y="6125071"/>
                <a:ext cx="2456506" cy="3684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3429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bSup>
                        <m:sSubSupPr>
                          <m:ctrlP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sz="2000" dirty="0">
                  <a:solidFill>
                    <a:srgbClr val="000000"/>
                  </a:solidFill>
                  <a:latin typeface="Gill Sans MT" panose="020B0502020104020203"/>
                </a:endParaRPr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6125071"/>
                <a:ext cx="2456506" cy="368499"/>
              </a:xfrm>
              <a:prstGeom prst="rect">
                <a:avLst/>
              </a:prstGeom>
              <a:blipFill>
                <a:blip r:embed="rId4"/>
                <a:stretch>
                  <a:fillRect l="-1737" r="-1489" b="-2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5148064" y="6091660"/>
                <a:ext cx="2400401" cy="3684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3429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Sup>
                            <m:sSubSupPr>
                              <m:ctrlPr>
                                <a:rPr lang="fr-F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fr-F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𝐶𝑢</m:t>
                              </m:r>
                            </m:e>
                            <m:sub>
                              <m:r>
                                <a:rPr lang="fr-F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fr-F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𝑎𝑞</m:t>
                              </m:r>
                              <m:r>
                                <a:rPr lang="fr-F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b>
                            <m:sup>
                              <m:r>
                                <a:rPr lang="fr-F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2+</m:t>
                              </m:r>
                            </m:sup>
                          </m:sSubSup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000" dirty="0">
                  <a:solidFill>
                    <a:srgbClr val="000000"/>
                  </a:solidFill>
                  <a:latin typeface="Gill Sans MT" panose="020B0502020104020203"/>
                </a:endParaRPr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6091660"/>
                <a:ext cx="2400401" cy="368499"/>
              </a:xfrm>
              <a:prstGeom prst="rect">
                <a:avLst/>
              </a:prstGeom>
              <a:blipFill>
                <a:blip r:embed="rId5"/>
                <a:stretch>
                  <a:fillRect l="-1523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313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6533756"/>
              </p:ext>
            </p:extLst>
          </p:nvPr>
        </p:nvGraphicFramePr>
        <p:xfrm>
          <a:off x="-1836712" y="4428711"/>
          <a:ext cx="8675687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6" name="Document" r:id="rId4" imgW="8873593" imgH="1205567" progId="Word.Document.12">
                  <p:embed/>
                </p:oleObj>
              </mc:Choice>
              <mc:Fallback>
                <p:oleObj name="Document" r:id="rId4" imgW="8873593" imgH="1205567" progId="Word.Document.12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836712" y="4428711"/>
                        <a:ext cx="8675687" cy="117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796271"/>
              </p:ext>
            </p:extLst>
          </p:nvPr>
        </p:nvGraphicFramePr>
        <p:xfrm>
          <a:off x="522000" y="1268760"/>
          <a:ext cx="8100000" cy="18806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0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44329">
                <a:tc>
                  <a:txBody>
                    <a:bodyPr/>
                    <a:lstStyle/>
                    <a:p>
                      <a:pPr algn="ctr"/>
                      <a:r>
                        <a:rPr lang="pl-PL" sz="24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Zn (s) (aq)</a:t>
                      </a:r>
                      <a:endParaRPr lang="fr-FR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 Cu</a:t>
                      </a:r>
                      <a:r>
                        <a:rPr lang="pl-PL" sz="2400" b="0" kern="1200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2+</a:t>
                      </a:r>
                      <a:r>
                        <a:rPr lang="fr-FR" sz="2400" b="0" kern="1200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24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(aq) </a:t>
                      </a:r>
                      <a:endParaRPr lang="fr-FR" sz="2400" b="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endParaRPr lang="fr-FR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Zn</a:t>
                      </a:r>
                      <a:r>
                        <a:rPr lang="pl-PL" sz="2400" b="0" kern="1200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2+ </a:t>
                      </a:r>
                      <a:r>
                        <a:rPr lang="fr-FR" sz="24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fr-FR" sz="2400" b="0" kern="1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aq</a:t>
                      </a:r>
                      <a:r>
                        <a:rPr lang="fr-FR" sz="24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fr-FR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 Cu (s)</a:t>
                      </a:r>
                      <a:endParaRPr lang="fr-FR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3939">
                <a:tc>
                  <a:txBody>
                    <a:bodyPr/>
                    <a:lstStyle/>
                    <a:p>
                      <a:pPr algn="ctr"/>
                      <a:r>
                        <a:rPr lang="fr-FR" sz="2800" b="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fr-FR" sz="2800" b="0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Zn</a:t>
                      </a:r>
                      <a:endParaRPr lang="fr-FR" sz="2800" b="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fr-FR" sz="2800" b="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fr-FR" sz="2800" b="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fr-FR" sz="2800" b="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fr-FR" sz="2800" b="0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</a:t>
                      </a:r>
                      <a:endParaRPr lang="fr-FR" sz="2800" b="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3939">
                <a:tc>
                  <a:txBody>
                    <a:bodyPr/>
                    <a:lstStyle/>
                    <a:p>
                      <a:pPr algn="ctr"/>
                      <a:r>
                        <a:rPr lang="fr-FR" sz="2800" b="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fr-FR" sz="2800" b="0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Zn</a:t>
                      </a:r>
                      <a:r>
                        <a:rPr lang="fr-FR" sz="2800" b="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fr-FR" sz="28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ζ</a:t>
                      </a:r>
                      <a:r>
                        <a:rPr lang="fr-FR" sz="2800" b="0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fr-FR" sz="2800" b="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fr-FR" sz="2800" b="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fr-FR" sz="2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fr-FR" sz="28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ζ</a:t>
                      </a:r>
                      <a:r>
                        <a:rPr lang="fr-FR" sz="2800" b="0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fr-FR" sz="2800" b="0" baseline="-25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fr-FR" sz="2800" b="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fr-FR" sz="28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fr-FR" sz="2800" b="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ζ</a:t>
                      </a:r>
                      <a:r>
                        <a:rPr lang="fr-FR" sz="2800" b="0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fr-FR" sz="2800" b="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fr-FR" sz="2800" b="0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</a:t>
                      </a:r>
                      <a:r>
                        <a:rPr lang="fr-FR" sz="2800" b="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8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fr-FR" sz="2800" b="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ζ</a:t>
                      </a:r>
                      <a:r>
                        <a:rPr lang="fr-FR" sz="2800" b="0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fr-FR" sz="2800" b="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9458880"/>
              </p:ext>
            </p:extLst>
          </p:nvPr>
        </p:nvGraphicFramePr>
        <p:xfrm>
          <a:off x="3347864" y="3827855"/>
          <a:ext cx="8675688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7" name="Document" r:id="rId7" imgW="8873593" imgH="1203763" progId="Word.Document.12">
                  <p:embed/>
                </p:oleObj>
              </mc:Choice>
              <mc:Fallback>
                <p:oleObj name="Document" r:id="rId7" imgW="8873593" imgH="1203763" progId="Word.Document.1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3827855"/>
                        <a:ext cx="8675688" cy="117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502675" y="3813580"/>
            <a:ext cx="66247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Hypothèse : l’état final est un état d’équilibre, alors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39552" y="4414436"/>
            <a:ext cx="66247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Mais si 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9552" y="5078425"/>
            <a:ext cx="8532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 y a </a:t>
            </a:r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rupture d’équilibre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il n’y a plus de zinc dans l’état final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9552" y="5775647"/>
            <a:ext cx="66247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L’hypothèse d’équilibre était fausse</a:t>
            </a:r>
            <a:endParaRPr lang="fr-F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Connecteur droit 4"/>
          <p:cNvCxnSpPr>
            <a:endCxn id="3" idx="2"/>
          </p:cNvCxnSpPr>
          <p:nvPr/>
        </p:nvCxnSpPr>
        <p:spPr>
          <a:xfrm>
            <a:off x="4572000" y="2141297"/>
            <a:ext cx="0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0" y="0"/>
            <a:ext cx="9144000" cy="980729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Etat final de la pile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12776"/>
            <a:ext cx="3456384" cy="3088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1484784"/>
            <a:ext cx="4536504" cy="3006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539552" y="465313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r-FR" dirty="0"/>
          </a:p>
          <a:p>
            <a:r>
              <a:rPr lang="fr-FR" dirty="0" smtClean="0"/>
              <a:t>• 𝐺 = 𝐼/𝑈 en </a:t>
            </a:r>
            <a:r>
              <a:rPr lang="fr-FR" dirty="0"/>
              <a:t>S </a:t>
            </a:r>
          </a:p>
          <a:p>
            <a:r>
              <a:rPr lang="fr-FR" dirty="0" smtClean="0"/>
              <a:t>• 𝜎 = 𝐺</a:t>
            </a:r>
            <a:r>
              <a:rPr lang="fr-FR" dirty="0"/>
              <a:t>×</a:t>
            </a:r>
            <a:r>
              <a:rPr lang="fr-FR" dirty="0" smtClean="0"/>
              <a:t>𝑘 avec 𝑘 constante </a:t>
            </a:r>
            <a:r>
              <a:rPr lang="fr-FR" dirty="0"/>
              <a:t>de cellule en 𝑐𝑚</a:t>
            </a:r>
            <a:r>
              <a:rPr lang="fr-FR" baseline="30000" dirty="0"/>
              <a:t>−1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80729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Fonctionnement de la sonde du conductimètre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3592" y="6050571"/>
            <a:ext cx="7576816" cy="526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Notion d’état d’équilibre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90775" y="1124744"/>
            <a:ext cx="4362450" cy="30861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/>
              <p:cNvSpPr txBox="1"/>
              <p:nvPr/>
            </p:nvSpPr>
            <p:spPr>
              <a:xfrm>
                <a:off x="4788024" y="3789040"/>
                <a:ext cx="248574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𝐾𝑆𝐶𝑁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à 0,1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3789040"/>
                <a:ext cx="2485745" cy="369332"/>
              </a:xfrm>
              <a:prstGeom prst="rect">
                <a:avLst/>
              </a:prstGeom>
              <a:blipFill>
                <a:blip r:embed="rId3"/>
                <a:stretch>
                  <a:fillRect l="-1961" r="-2206" b="-3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/>
              <p:cNvSpPr txBox="1"/>
              <p:nvPr/>
            </p:nvSpPr>
            <p:spPr>
              <a:xfrm>
                <a:off x="1870231" y="3789040"/>
                <a:ext cx="253781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𝐹𝑒</m:t>
                      </m:r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à 0,1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0231" y="3789040"/>
                <a:ext cx="2537810" cy="369332"/>
              </a:xfrm>
              <a:prstGeom prst="rect">
                <a:avLst/>
              </a:prstGeom>
              <a:blipFill>
                <a:blip r:embed="rId4"/>
                <a:stretch>
                  <a:fillRect l="-721" r="-481" b="-3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2225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47102" y="1522883"/>
            <a:ext cx="5391150" cy="530542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Notion d’état d’équilibre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/>
              <p:cNvSpPr txBox="1"/>
              <p:nvPr/>
            </p:nvSpPr>
            <p:spPr>
              <a:xfrm>
                <a:off x="4788024" y="3789040"/>
                <a:ext cx="248574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𝐾𝑆𝐶𝑁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à 0,1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3789040"/>
                <a:ext cx="2485745" cy="369332"/>
              </a:xfrm>
              <a:prstGeom prst="rect">
                <a:avLst/>
              </a:prstGeom>
              <a:blipFill>
                <a:blip r:embed="rId3"/>
                <a:stretch>
                  <a:fillRect l="-1961" r="-2206" b="-3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/>
              <p:cNvSpPr txBox="1"/>
              <p:nvPr/>
            </p:nvSpPr>
            <p:spPr>
              <a:xfrm>
                <a:off x="1870231" y="3789040"/>
                <a:ext cx="253781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𝐹𝑒</m:t>
                      </m:r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à 0,1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0231" y="3789040"/>
                <a:ext cx="2537810" cy="369332"/>
              </a:xfrm>
              <a:prstGeom prst="rect">
                <a:avLst/>
              </a:prstGeom>
              <a:blipFill>
                <a:blip r:embed="rId4"/>
                <a:stretch>
                  <a:fillRect l="-721" r="-481" b="-3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5248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3572"/>
          <a:stretch/>
        </p:blipFill>
        <p:spPr>
          <a:xfrm>
            <a:off x="1847102" y="4365104"/>
            <a:ext cx="5391150" cy="246320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Notion d’état d’équilibre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522782" y="1700808"/>
                <a:ext cx="8098435" cy="4790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𝐹𝑒𝐶𝑙</m:t>
                          </m:r>
                        </m:e>
                        <m:sub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3 (</m:t>
                          </m:r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600" b="0" i="1" smtClean="0">
                          <a:latin typeface="Cambria Math" panose="02040503050406030204" pitchFamily="18" charset="0"/>
                        </a:rPr>
                        <m:t>𝐾𝑆𝐶</m:t>
                      </m:r>
                      <m:sSub>
                        <m:sSubPr>
                          <m:ctrlPr>
                            <a:rPr lang="fr-FR" sz="2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600" b="0" i="1" smtClean="0">
                          <a:latin typeface="Cambria Math" panose="02040503050406030204" pitchFamily="18" charset="0"/>
                        </a:rPr>
                        <m:t>𝐾</m:t>
                      </m:r>
                      <m:sSub>
                        <m:sSubPr>
                          <m:ctrlPr>
                            <a:rPr lang="fr-FR" sz="2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600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fr-FR" sz="2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600" b="0" i="1" smtClean="0">
                          <a:latin typeface="Cambria Math" panose="02040503050406030204" pitchFamily="18" charset="0"/>
                        </a:rPr>
                        <m:t>+ </m:t>
                      </m:r>
                      <m:sSubSup>
                        <m:sSubSupPr>
                          <m:ctrlPr>
                            <a:rPr lang="fr-FR" sz="2600" b="0" i="1" smtClean="0">
                              <a:solidFill>
                                <a:srgbClr val="F5997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600" b="0" i="1" smtClean="0">
                              <a:solidFill>
                                <a:srgbClr val="F5997C"/>
                              </a:solidFill>
                              <a:latin typeface="Cambria Math" panose="02040503050406030204" pitchFamily="18" charset="0"/>
                            </a:rPr>
                            <m:t>𝐹𝑒𝑆𝐶𝑁</m:t>
                          </m:r>
                        </m:e>
                        <m:sub>
                          <m:r>
                            <a:rPr lang="fr-FR" sz="2600" b="0" i="1" smtClean="0">
                              <a:solidFill>
                                <a:srgbClr val="F5997C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600" b="0" i="1" smtClean="0">
                              <a:solidFill>
                                <a:srgbClr val="F5997C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600" b="0" i="1" smtClean="0">
                              <a:solidFill>
                                <a:srgbClr val="F5997C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600" b="0" i="1" smtClean="0">
                              <a:solidFill>
                                <a:srgbClr val="F5997C"/>
                              </a:solidFill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sz="2600" dirty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782" y="1700808"/>
                <a:ext cx="8098435" cy="47904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2915816" y="3164775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réaction est terminée : les quantités de matières des espèces n’évoluent plus 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295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Notion d’état d’équilibre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522782" y="1700808"/>
                <a:ext cx="8098435" cy="4790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𝐹𝑒𝐶𝑙</m:t>
                          </m:r>
                        </m:e>
                        <m:sub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3 (</m:t>
                          </m:r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600" b="0" i="1" smtClean="0">
                          <a:latin typeface="Cambria Math" panose="02040503050406030204" pitchFamily="18" charset="0"/>
                        </a:rPr>
                        <m:t>𝐾𝑆𝐶</m:t>
                      </m:r>
                      <m:sSub>
                        <m:sSubPr>
                          <m:ctrlPr>
                            <a:rPr lang="fr-FR" sz="2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600" b="0" i="1" smtClean="0">
                          <a:latin typeface="Cambria Math" panose="02040503050406030204" pitchFamily="18" charset="0"/>
                        </a:rPr>
                        <m:t>𝐾</m:t>
                      </m:r>
                      <m:sSub>
                        <m:sSubPr>
                          <m:ctrlPr>
                            <a:rPr lang="fr-FR" sz="2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600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fr-FR" sz="2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600" b="0" i="1" smtClean="0">
                          <a:latin typeface="Cambria Math" panose="02040503050406030204" pitchFamily="18" charset="0"/>
                        </a:rPr>
                        <m:t>+ </m:t>
                      </m:r>
                      <m:sSubSup>
                        <m:sSubSupPr>
                          <m:ctrlPr>
                            <a:rPr lang="fr-FR" sz="2600" b="0" i="1" smtClean="0">
                              <a:solidFill>
                                <a:srgbClr val="F5997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600" b="0" i="1" smtClean="0">
                              <a:solidFill>
                                <a:srgbClr val="F5997C"/>
                              </a:solidFill>
                              <a:latin typeface="Cambria Math" panose="02040503050406030204" pitchFamily="18" charset="0"/>
                            </a:rPr>
                            <m:t>𝐹𝑒𝑆𝐶𝑁</m:t>
                          </m:r>
                        </m:e>
                        <m:sub>
                          <m:r>
                            <a:rPr lang="fr-FR" sz="2600" b="0" i="1" smtClean="0">
                              <a:solidFill>
                                <a:srgbClr val="F5997C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600" b="0" i="1" smtClean="0">
                              <a:solidFill>
                                <a:srgbClr val="F5997C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600" b="0" i="1" smtClean="0">
                              <a:solidFill>
                                <a:srgbClr val="F5997C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600" b="0" i="1" smtClean="0">
                              <a:solidFill>
                                <a:srgbClr val="F5997C"/>
                              </a:solidFill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sz="2600" dirty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782" y="1700808"/>
                <a:ext cx="8098435" cy="47904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28749" y="2205746"/>
            <a:ext cx="6286500" cy="3429000"/>
          </a:xfrm>
          <a:prstGeom prst="rect">
            <a:avLst/>
          </a:prstGeom>
        </p:spPr>
      </p:pic>
      <p:sp>
        <p:nvSpPr>
          <p:cNvPr id="6" name="Accolade ouvrante 5"/>
          <p:cNvSpPr/>
          <p:nvPr/>
        </p:nvSpPr>
        <p:spPr>
          <a:xfrm rot="16200000">
            <a:off x="3328933" y="3032957"/>
            <a:ext cx="648072" cy="4464496"/>
          </a:xfrm>
          <a:prstGeom prst="leftBrace">
            <a:avLst>
              <a:gd name="adj1" fmla="val 5750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899592" y="5660642"/>
                <a:ext cx="5777411" cy="903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On continue à former du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fr-FR" sz="2400" i="1">
                            <a:solidFill>
                              <a:srgbClr val="F5997C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r-FR" sz="2400" i="1">
                            <a:solidFill>
                              <a:srgbClr val="F5997C"/>
                            </a:solidFill>
                            <a:latin typeface="Cambria Math" panose="02040503050406030204" pitchFamily="18" charset="0"/>
                          </a:rPr>
                          <m:t>𝐹𝑒𝑆𝐶𝑁</m:t>
                        </m:r>
                      </m:e>
                      <m:sub>
                        <m:r>
                          <a:rPr lang="fr-FR" sz="2400" i="1">
                            <a:solidFill>
                              <a:srgbClr val="F5997C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sz="2400" i="1">
                            <a:solidFill>
                              <a:srgbClr val="F5997C"/>
                            </a:solidFill>
                            <a:latin typeface="Cambria Math" panose="02040503050406030204" pitchFamily="18" charset="0"/>
                          </a:rPr>
                          <m:t>𝑎𝑞</m:t>
                        </m:r>
                        <m:r>
                          <a:rPr lang="fr-FR" sz="2400" i="1">
                            <a:solidFill>
                              <a:srgbClr val="F5997C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  <m:sup>
                        <m:r>
                          <a:rPr lang="fr-FR" sz="2400" i="1">
                            <a:solidFill>
                              <a:srgbClr val="F5997C"/>
                            </a:solidFill>
                            <a:latin typeface="Cambria Math" panose="02040503050406030204" pitchFamily="18" charset="0"/>
                          </a:rPr>
                          <m:t>2+</m:t>
                        </m:r>
                      </m:sup>
                    </m:sSubSup>
                  </m:oMath>
                </a14:m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chacun des réactifs était encore présent</a:t>
                </a:r>
                <a:endParaRPr lang="fr-F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5660642"/>
                <a:ext cx="5777411" cy="903902"/>
              </a:xfrm>
              <a:prstGeom prst="rect">
                <a:avLst/>
              </a:prstGeom>
              <a:blipFill>
                <a:blip r:embed="rId4"/>
                <a:stretch>
                  <a:fillRect l="-317" t="-3378" r="-1795" b="-1486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4368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au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36983372"/>
                  </p:ext>
                </p:extLst>
              </p:nvPr>
            </p:nvGraphicFramePr>
            <p:xfrm>
              <a:off x="1086892" y="1773624"/>
              <a:ext cx="7373540" cy="1461516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395916">
                      <a:extLst>
                        <a:ext uri="{9D8B030D-6E8A-4147-A177-3AD203B41FA5}">
                          <a16:colId xmlns:a16="http://schemas.microsoft.com/office/drawing/2014/main" xmlns="" val="2287379973"/>
                        </a:ext>
                      </a:extLst>
                    </a:gridCol>
                    <a:gridCol w="1290854">
                      <a:extLst>
                        <a:ext uri="{9D8B030D-6E8A-4147-A177-3AD203B41FA5}">
                          <a16:colId xmlns:a16="http://schemas.microsoft.com/office/drawing/2014/main" xmlns="" val="1897136363"/>
                        </a:ext>
                      </a:extLst>
                    </a:gridCol>
                    <a:gridCol w="2218950">
                      <a:extLst>
                        <a:ext uri="{9D8B030D-6E8A-4147-A177-3AD203B41FA5}">
                          <a16:colId xmlns:a16="http://schemas.microsoft.com/office/drawing/2014/main" xmlns="" val="2139762039"/>
                        </a:ext>
                      </a:extLst>
                    </a:gridCol>
                    <a:gridCol w="1467820">
                      <a:extLst>
                        <a:ext uri="{9D8B030D-6E8A-4147-A177-3AD203B41FA5}">
                          <a16:colId xmlns:a16="http://schemas.microsoft.com/office/drawing/2014/main" xmlns="" val="392490789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𝐶𝐻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𝐶𝑂𝑂𝐻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𝑎𝑞</m:t>
                                    </m:r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b>
                                </m:sSub>
                                <m:r>
                                  <a:rPr lang="fr-FR" sz="240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fr-FR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fr-FR" sz="240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fr-FR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smtClean="0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fr-FR" sz="2400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fr-FR" sz="2400" smtClean="0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  <m:r>
                                    <a:rPr lang="fr-FR" sz="2400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b>
                              </m:sSub>
                              <m:r>
                                <a:rPr lang="fr-FR" sz="240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𝐶𝐻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sSubSup>
                                  <m:sSubSup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𝐶𝑂𝑂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𝑎𝑞</m:t>
                                    </m:r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b>
                                  <m:sup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bSup>
                                <m:r>
                                  <a:rPr lang="fr-FR" sz="240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sSubSup>
                                  <m:sSubSup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𝑎𝑞</m:t>
                                    </m:r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b>
                                  <m:sup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2671049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Excès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3741257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fr-FR" sz="240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Excès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64361357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au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36983372"/>
                  </p:ext>
                </p:extLst>
              </p:nvPr>
            </p:nvGraphicFramePr>
            <p:xfrm>
              <a:off x="1086892" y="1773624"/>
              <a:ext cx="7373540" cy="147555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395916">
                      <a:extLst>
                        <a:ext uri="{9D8B030D-6E8A-4147-A177-3AD203B41FA5}">
                          <a16:colId xmlns:a16="http://schemas.microsoft.com/office/drawing/2014/main" val="2287379973"/>
                        </a:ext>
                      </a:extLst>
                    </a:gridCol>
                    <a:gridCol w="1290854">
                      <a:extLst>
                        <a:ext uri="{9D8B030D-6E8A-4147-A177-3AD203B41FA5}">
                          <a16:colId xmlns:a16="http://schemas.microsoft.com/office/drawing/2014/main" val="1897136363"/>
                        </a:ext>
                      </a:extLst>
                    </a:gridCol>
                    <a:gridCol w="2218950">
                      <a:extLst>
                        <a:ext uri="{9D8B030D-6E8A-4147-A177-3AD203B41FA5}">
                          <a16:colId xmlns:a16="http://schemas.microsoft.com/office/drawing/2014/main" val="2139762039"/>
                        </a:ext>
                      </a:extLst>
                    </a:gridCol>
                    <a:gridCol w="1467820">
                      <a:extLst>
                        <a:ext uri="{9D8B030D-6E8A-4147-A177-3AD203B41FA5}">
                          <a16:colId xmlns:a16="http://schemas.microsoft.com/office/drawing/2014/main" val="3924907899"/>
                        </a:ext>
                      </a:extLst>
                    </a:gridCol>
                  </a:tblGrid>
                  <a:tr h="526479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4" t="-1149" r="-208397" b="-1988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85849" t="-1149" r="-286321" b="-1988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6484" t="-1149" r="-66758" b="-1988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02490" t="-1149" r="-830" b="-1988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6710490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54" t="-115789" r="-208397" b="-1276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Excès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74125793"/>
                      </a:ext>
                    </a:extLst>
                  </a:tr>
                  <a:tr h="491871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54" t="-202469" r="-208397" b="-197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Excès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66484" t="-202469" r="-66758" b="-197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02490" t="-202469" r="-830" b="-197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4361357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Rectangle 10"/>
          <p:cNvSpPr/>
          <p:nvPr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Détermination du quotient réactionnel de la réaction de dissociation de l’acide acétique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55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2838726"/>
              </p:ext>
            </p:extLst>
          </p:nvPr>
        </p:nvGraphicFramePr>
        <p:xfrm>
          <a:off x="234156" y="3321160"/>
          <a:ext cx="8675688" cy="163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Document" r:id="rId4" imgW="8873593" imgH="1667166" progId="Word.Document.12">
                  <p:embed/>
                </p:oleObj>
              </mc:Choice>
              <mc:Fallback>
                <p:oleObj name="Document" r:id="rId4" imgW="8873593" imgH="1667166" progId="Word.Document.12">
                  <p:embed/>
                  <p:pic>
                    <p:nvPicPr>
                      <p:cNvPr id="307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156" y="3321160"/>
                        <a:ext cx="8675688" cy="1639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au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36983372"/>
                  </p:ext>
                </p:extLst>
              </p:nvPr>
            </p:nvGraphicFramePr>
            <p:xfrm>
              <a:off x="1086892" y="1773624"/>
              <a:ext cx="7373540" cy="1461516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395916">
                      <a:extLst>
                        <a:ext uri="{9D8B030D-6E8A-4147-A177-3AD203B41FA5}">
                          <a16:colId xmlns:a16="http://schemas.microsoft.com/office/drawing/2014/main" xmlns="" val="2287379973"/>
                        </a:ext>
                      </a:extLst>
                    </a:gridCol>
                    <a:gridCol w="1290854">
                      <a:extLst>
                        <a:ext uri="{9D8B030D-6E8A-4147-A177-3AD203B41FA5}">
                          <a16:colId xmlns:a16="http://schemas.microsoft.com/office/drawing/2014/main" xmlns="" val="1897136363"/>
                        </a:ext>
                      </a:extLst>
                    </a:gridCol>
                    <a:gridCol w="2218950">
                      <a:extLst>
                        <a:ext uri="{9D8B030D-6E8A-4147-A177-3AD203B41FA5}">
                          <a16:colId xmlns:a16="http://schemas.microsoft.com/office/drawing/2014/main" xmlns="" val="2139762039"/>
                        </a:ext>
                      </a:extLst>
                    </a:gridCol>
                    <a:gridCol w="1467820">
                      <a:extLst>
                        <a:ext uri="{9D8B030D-6E8A-4147-A177-3AD203B41FA5}">
                          <a16:colId xmlns:a16="http://schemas.microsoft.com/office/drawing/2014/main" xmlns="" val="392490789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𝐶𝐻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𝐶𝑂𝑂𝐻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𝑎𝑞</m:t>
                                    </m:r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b>
                                </m:sSub>
                                <m:r>
                                  <a:rPr lang="fr-FR" sz="240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fr-FR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fr-FR" sz="240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fr-FR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smtClean="0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fr-FR" sz="2400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fr-FR" sz="2400" smtClean="0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  <m:r>
                                    <a:rPr lang="fr-FR" sz="2400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b>
                              </m:sSub>
                              <m:r>
                                <a:rPr lang="fr-FR" sz="240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𝐶𝐻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sSubSup>
                                  <m:sSubSup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𝐶𝑂𝑂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𝑎𝑞</m:t>
                                    </m:r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b>
                                  <m:sup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bSup>
                                <m:r>
                                  <a:rPr lang="fr-FR" sz="240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sSubSup>
                                  <m:sSubSup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𝑎𝑞</m:t>
                                    </m:r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b>
                                  <m:sup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2671049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Excès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3741257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fr-FR" sz="240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Excès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64361357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au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36983372"/>
                  </p:ext>
                </p:extLst>
              </p:nvPr>
            </p:nvGraphicFramePr>
            <p:xfrm>
              <a:off x="1086892" y="1773624"/>
              <a:ext cx="7373540" cy="147555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395916">
                      <a:extLst>
                        <a:ext uri="{9D8B030D-6E8A-4147-A177-3AD203B41FA5}">
                          <a16:colId xmlns:a16="http://schemas.microsoft.com/office/drawing/2014/main" val="2287379973"/>
                        </a:ext>
                      </a:extLst>
                    </a:gridCol>
                    <a:gridCol w="1290854">
                      <a:extLst>
                        <a:ext uri="{9D8B030D-6E8A-4147-A177-3AD203B41FA5}">
                          <a16:colId xmlns:a16="http://schemas.microsoft.com/office/drawing/2014/main" val="1897136363"/>
                        </a:ext>
                      </a:extLst>
                    </a:gridCol>
                    <a:gridCol w="2218950">
                      <a:extLst>
                        <a:ext uri="{9D8B030D-6E8A-4147-A177-3AD203B41FA5}">
                          <a16:colId xmlns:a16="http://schemas.microsoft.com/office/drawing/2014/main" val="2139762039"/>
                        </a:ext>
                      </a:extLst>
                    </a:gridCol>
                    <a:gridCol w="1467820">
                      <a:extLst>
                        <a:ext uri="{9D8B030D-6E8A-4147-A177-3AD203B41FA5}">
                          <a16:colId xmlns:a16="http://schemas.microsoft.com/office/drawing/2014/main" val="3924907899"/>
                        </a:ext>
                      </a:extLst>
                    </a:gridCol>
                  </a:tblGrid>
                  <a:tr h="526479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254" t="-1149" r="-208397" b="-1988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185849" t="-1149" r="-286321" b="-1988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166484" t="-1149" r="-66758" b="-1988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402490" t="-1149" r="-830" b="-1988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6710490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54" t="-115789" r="-208397" b="-1276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Excès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74125793"/>
                      </a:ext>
                    </a:extLst>
                  </a:tr>
                  <a:tr h="491871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54" t="-202469" r="-208397" b="-197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Excès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66484" t="-202469" r="-66758" b="-197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402490" t="-202469" r="-830" b="-197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4361357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Rectangle 10"/>
          <p:cNvSpPr/>
          <p:nvPr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Détermination du quotient réactionnel de la réaction de dissociation de l’acide acétique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35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2838726"/>
              </p:ext>
            </p:extLst>
          </p:nvPr>
        </p:nvGraphicFramePr>
        <p:xfrm>
          <a:off x="234156" y="3321160"/>
          <a:ext cx="8675688" cy="163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Document" r:id="rId4" imgW="8873593" imgH="1667166" progId="Word.Document.12">
                  <p:embed/>
                </p:oleObj>
              </mc:Choice>
              <mc:Fallback>
                <p:oleObj name="Document" r:id="rId4" imgW="8873593" imgH="1667166" progId="Word.Document.12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156" y="3321160"/>
                        <a:ext cx="8675688" cy="1639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5473426"/>
              </p:ext>
            </p:extLst>
          </p:nvPr>
        </p:nvGraphicFramePr>
        <p:xfrm>
          <a:off x="-612576" y="5291286"/>
          <a:ext cx="867727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Document" r:id="rId7" imgW="8873593" imgH="1200518" progId="Word.Document.12">
                  <p:embed/>
                </p:oleObj>
              </mc:Choice>
              <mc:Fallback>
                <p:oleObj name="Document" r:id="rId7" imgW="8873593" imgH="1200518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612576" y="5291286"/>
                        <a:ext cx="867727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611560" y="4571368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Loi de </a:t>
            </a:r>
            <a:r>
              <a:rPr lang="fr-F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Kohlrausch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527360"/>
              </p:ext>
            </p:extLst>
          </p:nvPr>
        </p:nvGraphicFramePr>
        <p:xfrm>
          <a:off x="-1692696" y="5949280"/>
          <a:ext cx="8675688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Document" r:id="rId9" imgW="8873593" imgH="1202321" progId="Word.Document.12">
                  <p:embed/>
                </p:oleObj>
              </mc:Choice>
              <mc:Fallback>
                <p:oleObj name="Document" r:id="rId9" imgW="8873593" imgH="1202321" progId="Word.Documen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692696" y="5949280"/>
                        <a:ext cx="8675688" cy="117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au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36983372"/>
                  </p:ext>
                </p:extLst>
              </p:nvPr>
            </p:nvGraphicFramePr>
            <p:xfrm>
              <a:off x="1086892" y="1773624"/>
              <a:ext cx="7373540" cy="1461516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395916">
                      <a:extLst>
                        <a:ext uri="{9D8B030D-6E8A-4147-A177-3AD203B41FA5}">
                          <a16:colId xmlns:a16="http://schemas.microsoft.com/office/drawing/2014/main" xmlns="" val="2287379973"/>
                        </a:ext>
                      </a:extLst>
                    </a:gridCol>
                    <a:gridCol w="1290854">
                      <a:extLst>
                        <a:ext uri="{9D8B030D-6E8A-4147-A177-3AD203B41FA5}">
                          <a16:colId xmlns:a16="http://schemas.microsoft.com/office/drawing/2014/main" xmlns="" val="1897136363"/>
                        </a:ext>
                      </a:extLst>
                    </a:gridCol>
                    <a:gridCol w="2218950">
                      <a:extLst>
                        <a:ext uri="{9D8B030D-6E8A-4147-A177-3AD203B41FA5}">
                          <a16:colId xmlns:a16="http://schemas.microsoft.com/office/drawing/2014/main" xmlns="" val="2139762039"/>
                        </a:ext>
                      </a:extLst>
                    </a:gridCol>
                    <a:gridCol w="1467820">
                      <a:extLst>
                        <a:ext uri="{9D8B030D-6E8A-4147-A177-3AD203B41FA5}">
                          <a16:colId xmlns:a16="http://schemas.microsoft.com/office/drawing/2014/main" xmlns="" val="392490789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𝐶𝐻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𝐶𝑂𝑂𝐻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𝑎𝑞</m:t>
                                    </m:r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b>
                                </m:sSub>
                                <m:r>
                                  <a:rPr lang="fr-FR" sz="240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fr-FR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fr-FR" sz="240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fr-FR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smtClean="0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fr-FR" sz="2400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fr-FR" sz="2400" smtClean="0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  <m:r>
                                    <a:rPr lang="fr-FR" sz="2400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b>
                              </m:sSub>
                              <m:r>
                                <a:rPr lang="fr-FR" sz="240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𝐶𝐻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sSubSup>
                                  <m:sSubSup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𝐶𝑂𝑂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𝑎𝑞</m:t>
                                    </m:r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b>
                                  <m:sup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bSup>
                                <m:r>
                                  <a:rPr lang="fr-FR" sz="240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sSubSup>
                                  <m:sSubSup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𝑎𝑞</m:t>
                                    </m:r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b>
                                  <m:sup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2671049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Excès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3741257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fr-FR" sz="240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Excès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64361357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au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36983372"/>
                  </p:ext>
                </p:extLst>
              </p:nvPr>
            </p:nvGraphicFramePr>
            <p:xfrm>
              <a:off x="1086892" y="1773624"/>
              <a:ext cx="7373540" cy="147555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395916">
                      <a:extLst>
                        <a:ext uri="{9D8B030D-6E8A-4147-A177-3AD203B41FA5}">
                          <a16:colId xmlns:a16="http://schemas.microsoft.com/office/drawing/2014/main" val="2287379973"/>
                        </a:ext>
                      </a:extLst>
                    </a:gridCol>
                    <a:gridCol w="1290854">
                      <a:extLst>
                        <a:ext uri="{9D8B030D-6E8A-4147-A177-3AD203B41FA5}">
                          <a16:colId xmlns:a16="http://schemas.microsoft.com/office/drawing/2014/main" val="1897136363"/>
                        </a:ext>
                      </a:extLst>
                    </a:gridCol>
                    <a:gridCol w="2218950">
                      <a:extLst>
                        <a:ext uri="{9D8B030D-6E8A-4147-A177-3AD203B41FA5}">
                          <a16:colId xmlns:a16="http://schemas.microsoft.com/office/drawing/2014/main" val="2139762039"/>
                        </a:ext>
                      </a:extLst>
                    </a:gridCol>
                    <a:gridCol w="1467820">
                      <a:extLst>
                        <a:ext uri="{9D8B030D-6E8A-4147-A177-3AD203B41FA5}">
                          <a16:colId xmlns:a16="http://schemas.microsoft.com/office/drawing/2014/main" val="3924907899"/>
                        </a:ext>
                      </a:extLst>
                    </a:gridCol>
                  </a:tblGrid>
                  <a:tr h="526479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1"/>
                          <a:stretch>
                            <a:fillRect l="-254" t="-1149" r="-208397" b="-1988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1"/>
                          <a:stretch>
                            <a:fillRect l="-185849" t="-1149" r="-286321" b="-1988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1"/>
                          <a:stretch>
                            <a:fillRect l="-166484" t="-1149" r="-66758" b="-1988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1"/>
                          <a:stretch>
                            <a:fillRect l="-402490" t="-1149" r="-830" b="-1988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6710490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1"/>
                          <a:stretch>
                            <a:fillRect l="-254" t="-115789" r="-208397" b="-1276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Excès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74125793"/>
                      </a:ext>
                    </a:extLst>
                  </a:tr>
                  <a:tr h="491871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1"/>
                          <a:stretch>
                            <a:fillRect l="-254" t="-202469" r="-208397" b="-197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Excès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1"/>
                          <a:stretch>
                            <a:fillRect l="-166484" t="-202469" r="-66758" b="-197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1"/>
                          <a:stretch>
                            <a:fillRect l="-402490" t="-202469" r="-830" b="-197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4361357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Rectangle 10"/>
          <p:cNvSpPr/>
          <p:nvPr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Détermination du quotient réactionnel de la réaction de dissociation de l’acide acétique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Détermination du quotient réactionnel de la réaction de dissociation de l’acide acétique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976" y="2276872"/>
            <a:ext cx="8022047" cy="397976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123728" y="2780928"/>
            <a:ext cx="288032" cy="21602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979712" y="3068960"/>
            <a:ext cx="432048" cy="216024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439652" y="215956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Conductimètre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724128" y="3176972"/>
                <a:ext cx="2091726" cy="4972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>
                              <a:latin typeface="Cambria Math" panose="02040503050406030204" pitchFamily="18" charset="0"/>
                            </a:rPr>
                            <m:t>𝐶𝐻</m:t>
                          </m:r>
                        </m:e>
                        <m:sub>
                          <m:r>
                            <a:rPr lang="fr-FR" sz="240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fr-F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>
                              <a:latin typeface="Cambria Math" panose="02040503050406030204" pitchFamily="18" charset="0"/>
                            </a:rPr>
                            <m:t>𝐶𝑂𝑂𝐻</m:t>
                          </m:r>
                        </m:e>
                        <m:sub>
                          <m:r>
                            <a:rPr lang="fr-FR" sz="240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3176972"/>
                <a:ext cx="2091726" cy="497252"/>
              </a:xfrm>
              <a:prstGeom prst="rect">
                <a:avLst/>
              </a:prstGeom>
              <a:blipFill>
                <a:blip r:embed="rId3"/>
                <a:stretch>
                  <a:fillRect b="-109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/>
              <p:cNvSpPr txBox="1"/>
              <p:nvPr/>
            </p:nvSpPr>
            <p:spPr>
              <a:xfrm>
                <a:off x="768105" y="5229200"/>
                <a:ext cx="93455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fr-FR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fr-FR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fr-FR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105" y="5229200"/>
                <a:ext cx="934551" cy="369332"/>
              </a:xfrm>
              <a:prstGeom prst="rect">
                <a:avLst/>
              </a:prstGeom>
              <a:blipFill>
                <a:blip r:embed="rId4"/>
                <a:stretch>
                  <a:fillRect l="-6536" r="-7190" b="-3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1_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Colis</Template>
  <TotalTime>238</TotalTime>
  <Words>301</Words>
  <Application>Microsoft Office PowerPoint</Application>
  <PresentationFormat>Affichage à l'écran (4:3)</PresentationFormat>
  <Paragraphs>140</Paragraphs>
  <Slides>17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Cambria Math</vt:lpstr>
      <vt:lpstr>Gill Sans MT</vt:lpstr>
      <vt:lpstr>Times New Roman</vt:lpstr>
      <vt:lpstr>Parcel</vt:lpstr>
      <vt:lpstr>1_Parcel</vt:lpstr>
      <vt:lpstr>Document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Cyril</dc:creator>
  <cp:lastModifiedBy>Elio Thellier</cp:lastModifiedBy>
  <cp:revision>14</cp:revision>
  <dcterms:created xsi:type="dcterms:W3CDTF">2021-04-11T08:27:16Z</dcterms:created>
  <dcterms:modified xsi:type="dcterms:W3CDTF">2021-06-15T13:10:03Z</dcterms:modified>
</cp:coreProperties>
</file>