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1" r:id="rId4"/>
    <p:sldId id="272" r:id="rId5"/>
    <p:sldId id="273" r:id="rId6"/>
    <p:sldId id="259" r:id="rId7"/>
    <p:sldId id="267" r:id="rId8"/>
    <p:sldId id="274" r:id="rId9"/>
    <p:sldId id="285" r:id="rId10"/>
    <p:sldId id="284" r:id="rId11"/>
    <p:sldId id="258" r:id="rId12"/>
    <p:sldId id="261" r:id="rId13"/>
    <p:sldId id="270" r:id="rId14"/>
    <p:sldId id="276" r:id="rId15"/>
    <p:sldId id="277" r:id="rId16"/>
    <p:sldId id="278" r:id="rId17"/>
    <p:sldId id="264" r:id="rId18"/>
    <p:sldId id="286" r:id="rId19"/>
    <p:sldId id="288" r:id="rId20"/>
    <p:sldId id="291" r:id="rId21"/>
    <p:sldId id="292" r:id="rId22"/>
    <p:sldId id="279" r:id="rId23"/>
    <p:sldId id="293" r:id="rId24"/>
    <p:sldId id="262" r:id="rId25"/>
    <p:sldId id="260" r:id="rId26"/>
    <p:sldId id="280" r:id="rId27"/>
    <p:sldId id="281" r:id="rId28"/>
    <p:sldId id="282" r:id="rId29"/>
    <p:sldId id="294" r:id="rId30"/>
    <p:sldId id="269" r:id="rId31"/>
    <p:sldId id="268" r:id="rId32"/>
    <p:sldId id="266" r:id="rId33"/>
    <p:sldId id="265" r:id="rId34"/>
    <p:sldId id="263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E0D8C-BB25-4041-AD71-DF73F297C1CF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7356A-DC2A-4C95-9D63-F0E9852BAF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49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25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15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59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4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67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4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37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6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48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75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35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225F-04E9-4A11-BBD0-A105B26C0996}" type="datetimeFigureOut">
              <a:rPr lang="fr-FR" smtClean="0"/>
              <a:t>25/01/2021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FF7D-C134-485A-BEED-403624724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71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0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04931" y="268322"/>
            <a:ext cx="12296931" cy="179872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LC 20: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 Détermination de constantes d’équilibre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6406" y="2756598"/>
            <a:ext cx="10816045" cy="4192841"/>
          </a:xfrm>
        </p:spPr>
        <p:txBody>
          <a:bodyPr numCol="2" spcCol="1080000">
            <a:normAutofit/>
          </a:bodyPr>
          <a:lstStyle/>
          <a:p>
            <a:pPr algn="l"/>
            <a:r>
              <a:rPr lang="fr-FR" sz="2800" u="sng" dirty="0" smtClean="0"/>
              <a:t>Niveau:</a:t>
            </a:r>
            <a:r>
              <a:rPr lang="fr-FR" sz="2800" dirty="0" smtClean="0"/>
              <a:t>  CPGE</a:t>
            </a:r>
          </a:p>
          <a:p>
            <a:pPr algn="l"/>
            <a:endParaRPr lang="fr-FR" sz="2800" dirty="0" smtClean="0"/>
          </a:p>
          <a:p>
            <a:pPr algn="l"/>
            <a:r>
              <a:rPr lang="fr-FR" sz="2800" u="sng" dirty="0" smtClean="0"/>
              <a:t>Prérequis:</a:t>
            </a:r>
          </a:p>
          <a:p>
            <a:pPr algn="l"/>
            <a:r>
              <a:rPr lang="fr-FR" sz="2800" dirty="0" smtClean="0"/>
              <a:t>- Thermodynamique</a:t>
            </a:r>
          </a:p>
          <a:p>
            <a:pPr algn="l"/>
            <a:r>
              <a:rPr lang="fr-FR" sz="2800" dirty="0"/>
              <a:t>-</a:t>
            </a:r>
            <a:r>
              <a:rPr lang="fr-FR" sz="2800" dirty="0" smtClean="0"/>
              <a:t> Thermochimie, Loi de Hess</a:t>
            </a:r>
          </a:p>
          <a:p>
            <a:pPr algn="l"/>
            <a:r>
              <a:rPr lang="fr-FR" sz="2800" dirty="0" smtClean="0"/>
              <a:t>- Quotient réactionnel</a:t>
            </a:r>
          </a:p>
          <a:p>
            <a:pPr algn="l"/>
            <a:r>
              <a:rPr lang="fr-FR" sz="2800" dirty="0" smtClean="0"/>
              <a:t>- Dosage</a:t>
            </a:r>
          </a:p>
          <a:p>
            <a:pPr algn="l"/>
            <a:endParaRPr lang="fr-FR" sz="2800" dirty="0" smtClean="0"/>
          </a:p>
          <a:p>
            <a:pPr algn="l"/>
            <a:endParaRPr lang="fr-FR" sz="2800" dirty="0" smtClean="0"/>
          </a:p>
          <a:p>
            <a:pPr algn="l"/>
            <a:endParaRPr lang="fr-FR" sz="2800" dirty="0" smtClean="0"/>
          </a:p>
          <a:p>
            <a:pPr algn="l"/>
            <a:endParaRPr lang="fr-FR" sz="2800" dirty="0"/>
          </a:p>
          <a:p>
            <a:pPr algn="l"/>
            <a:r>
              <a:rPr lang="fr-FR" sz="2800" dirty="0" smtClean="0"/>
              <a:t>- Loi de Kohlrausch</a:t>
            </a:r>
          </a:p>
          <a:p>
            <a:pPr algn="l"/>
            <a:r>
              <a:rPr lang="fr-FR" sz="2800" dirty="0" smtClean="0"/>
              <a:t>- Acide/Base</a:t>
            </a:r>
          </a:p>
          <a:p>
            <a:pPr algn="l"/>
            <a:r>
              <a:rPr lang="fr-FR" sz="2800" dirty="0" smtClean="0"/>
              <a:t>- Solubilité</a:t>
            </a:r>
          </a:p>
          <a:p>
            <a:pPr algn="l"/>
            <a:r>
              <a:rPr lang="fr-FR" sz="2800" dirty="0" smtClean="0"/>
              <a:t>- Complexation</a:t>
            </a:r>
          </a:p>
          <a:p>
            <a:pPr marL="342900" indent="-342900" algn="l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5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7" y="1782444"/>
            <a:ext cx="10114671" cy="5285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00215" y="677399"/>
                <a:ext cx="10480432" cy="1071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𝐶𝐻</m:t>
                                        </m:r>
                                      </m:e>
                                      <m:sub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𝑂𝑂</m:t>
                                        </m:r>
                                      </m:e>
                                      <m:sup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𝑂𝑂</m:t>
                                    </m:r>
                                  </m:e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fr-FR" sz="3600" dirty="0" smtClean="0"/>
                  <a:t> </a:t>
                </a:r>
                <a:endParaRPr lang="fr-FR" sz="36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15" y="677399"/>
                <a:ext cx="10480432" cy="1071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>
            <a:off x="6052396" y="1563290"/>
            <a:ext cx="1016210" cy="2139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5474178" y="643609"/>
            <a:ext cx="1156436" cy="919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ccolade ouvrante 1"/>
          <p:cNvSpPr/>
          <p:nvPr/>
        </p:nvSpPr>
        <p:spPr>
          <a:xfrm rot="16200000">
            <a:off x="2881022" y="334302"/>
            <a:ext cx="412415" cy="2969549"/>
          </a:xfrm>
          <a:prstGeom prst="leftBrace">
            <a:avLst>
              <a:gd name="adj1" fmla="val 43676"/>
              <a:gd name="adj2" fmla="val 48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 rot="16200000">
            <a:off x="8443714" y="-218994"/>
            <a:ext cx="519676" cy="3968879"/>
          </a:xfrm>
          <a:prstGeom prst="leftBrace">
            <a:avLst>
              <a:gd name="adj1" fmla="val 43676"/>
              <a:gd name="adj2" fmla="val 48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847386" y="2025284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1"/>
                </a:solidFill>
              </a:rPr>
              <a:t>y</a:t>
            </a:r>
            <a:endParaRPr lang="fr-FR" sz="3200" i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463709" y="2025283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1"/>
                </a:solidFill>
              </a:rPr>
              <a:t>x</a:t>
            </a:r>
            <a:endParaRPr lang="fr-FR" sz="3200" i="1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49332" y="2637027"/>
            <a:ext cx="124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rgbClr val="FF0000"/>
                </a:solidFill>
              </a:rPr>
              <a:t>pente</a:t>
            </a:r>
            <a:endParaRPr lang="fr-FR" sz="32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re 1"/>
              <p:cNvSpPr txBox="1">
                <a:spLocks/>
              </p:cNvSpPr>
              <p:nvPr/>
            </p:nvSpPr>
            <p:spPr>
              <a:xfrm>
                <a:off x="0" y="65330"/>
                <a:ext cx="12546767" cy="5205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3200" u="sng" dirty="0" smtClean="0">
                    <a:solidFill>
                      <a:srgbClr val="FF0000"/>
                    </a:solidFill>
                  </a:rPr>
                  <a:t>II. Détermination de la constante d’acidité du 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CH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fr-FR" sz="3200" b="0" i="0" u="sng" smtClean="0">
                        <a:solidFill>
                          <a:srgbClr val="FF0000"/>
                        </a:solidFill>
                      </a:rPr>
                      <m:t>COOH</m:t>
                    </m:r>
                    <m:r>
                      <m:rPr>
                        <m:nor/>
                      </m:rPr>
                      <a:rPr lang="fr-FR" sz="3200" b="0" i="0" u="sng" smtClean="0">
                        <a:solidFill>
                          <a:srgbClr val="FF0000"/>
                        </a:solidFill>
                      </a:rPr>
                      <m:t>/</m:t>
                    </m:r>
                    <m:sSup>
                      <m:sSupPr>
                        <m:ctrlPr>
                          <a:rPr lang="fr-FR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320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3200" b="0" i="0" u="sng" smtClean="0">
                                <a:solidFill>
                                  <a:srgbClr val="FF0000"/>
                                </a:solidFill>
                              </a:rPr>
                              <m:t>CH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3200" b="0" i="0" u="sng" smtClean="0">
                                <a:solidFill>
                                  <a:srgbClr val="FF0000"/>
                                </a:solidFill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COO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−</m:t>
                        </m:r>
                      </m:sup>
                    </m:sSup>
                  </m:oMath>
                </a14:m>
                <a:endParaRPr lang="fr-FR" i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330"/>
                <a:ext cx="12546767" cy="520596"/>
              </a:xfrm>
              <a:prstGeom prst="rect">
                <a:avLst/>
              </a:prstGeom>
              <a:blipFill>
                <a:blip r:embed="rId4"/>
                <a:stretch>
                  <a:fillRect l="-1215" t="-28235" b="-3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r="8190"/>
          <a:stretch/>
        </p:blipFill>
        <p:spPr>
          <a:xfrm>
            <a:off x="7429586" y="874566"/>
            <a:ext cx="4783016" cy="55191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-123763" y="237975"/>
                <a:ext cx="12378565" cy="77628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fr-FR" sz="3600" dirty="0" smtClean="0">
                    <a:solidFill>
                      <a:srgbClr val="0070C0"/>
                    </a:solidFill>
                  </a:rPr>
                  <a:t>Mesure de la conductivité pour </a:t>
                </a:r>
                <a:r>
                  <a:rPr lang="fr-FR" sz="3600" dirty="0" smtClean="0">
                    <a:solidFill>
                      <a:srgbClr val="0070C0"/>
                    </a:solidFill>
                  </a:rPr>
                  <a:t>différentes </a:t>
                </a:r>
                <a:r>
                  <a:rPr lang="fr-FR" sz="3600" dirty="0" smtClean="0">
                    <a:solidFill>
                      <a:srgbClr val="0070C0"/>
                    </a:solidFill>
                  </a:rPr>
                  <a:t>concentrations initiales 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3600">
                            <a:solidFill>
                              <a:srgbClr val="0070C0"/>
                            </a:solidFill>
                          </a:rPr>
                          <m:t>CH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3600">
                            <a:solidFill>
                              <a:srgbClr val="0070C0"/>
                            </a:solidFill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fr-FR" sz="3600">
                        <a:solidFill>
                          <a:srgbClr val="0070C0"/>
                        </a:solidFill>
                      </a:rPr>
                      <m:t>COOH</m:t>
                    </m:r>
                  </m:oMath>
                </a14:m>
                <a:endParaRPr lang="fr-FR" sz="3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23763" y="237975"/>
                <a:ext cx="12378565" cy="776288"/>
              </a:xfrm>
              <a:blipFill>
                <a:blip r:embed="rId3"/>
                <a:stretch>
                  <a:fillRect l="-1429" t="-39370" r="-2167" b="-49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1628" t="-782" r="1811" b="782"/>
          <a:stretch/>
        </p:blipFill>
        <p:spPr>
          <a:xfrm>
            <a:off x="-78385" y="2773756"/>
            <a:ext cx="7481485" cy="36461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-78385" y="3617264"/>
                <a:ext cx="1436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0.01 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85" y="3617264"/>
                <a:ext cx="14369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505240" y="3617264"/>
                <a:ext cx="1436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0.03 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240" y="3617264"/>
                <a:ext cx="143691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088865" y="3617264"/>
                <a:ext cx="1436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0.05 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865" y="3617264"/>
                <a:ext cx="143691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4613458" y="3617264"/>
                <a:ext cx="1436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0.10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458" y="3617264"/>
                <a:ext cx="143691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6053865" y="3617264"/>
                <a:ext cx="14369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0.30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65" y="3617264"/>
                <a:ext cx="14369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48718" y="2279128"/>
                <a:ext cx="642378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200" i="1" dirty="0"/>
                  <a:t>E</a:t>
                </a:r>
                <a:r>
                  <a:rPr lang="fr-FR" sz="3200" i="1" dirty="0" smtClean="0"/>
                  <a:t>chelle en concentration initiale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3200" i="1" dirty="0" smtClean="0"/>
              </a:p>
              <a:p>
                <a:pPr algn="ctr"/>
                <a:endParaRPr lang="fr-FR" sz="3200" i="1" u="sng" dirty="0" smtClean="0"/>
              </a:p>
              <a:p>
                <a:endParaRPr lang="fr-FR" sz="2400" i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18" y="2279128"/>
                <a:ext cx="6423785" cy="1446550"/>
              </a:xfrm>
              <a:prstGeom prst="rect">
                <a:avLst/>
              </a:prstGeom>
              <a:blipFill>
                <a:blip r:embed="rId10"/>
                <a:stretch>
                  <a:fillRect t="-50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9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2" y="1492423"/>
            <a:ext cx="5627017" cy="542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re 1"/>
              <p:cNvSpPr txBox="1">
                <a:spLocks/>
              </p:cNvSpPr>
              <p:nvPr/>
            </p:nvSpPr>
            <p:spPr>
              <a:xfrm>
                <a:off x="217980" y="0"/>
                <a:ext cx="12192000" cy="11610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3200" u="sng" dirty="0" smtClean="0">
                    <a:solidFill>
                      <a:srgbClr val="FF0000"/>
                    </a:solidFill>
                  </a:rPr>
                  <a:t>III. Détermination de la constante de solubilité du solide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Al</m:t>
                        </m:r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3200" i="1" u="sng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r-FR" sz="3200" u="sng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et la constante de formation du complexe</a:t>
                </a:r>
                <a:r>
                  <a:rPr lang="fr-FR" sz="3200" i="1" u="sng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Al</m:t>
                        </m:r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OH</m:t>
                        </m:r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i="1" u="sng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0" y="0"/>
                <a:ext cx="12192000" cy="1161088"/>
              </a:xfrm>
              <a:prstGeom prst="rect">
                <a:avLst/>
              </a:prstGeom>
              <a:blipFill>
                <a:blip r:embed="rId3"/>
                <a:stretch>
                  <a:fillRect l="-1300" t="-4211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7269587" y="1815383"/>
                <a:ext cx="4496538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i="1" u="sng" dirty="0" smtClean="0"/>
                  <a:t>Données:</a:t>
                </a:r>
              </a:p>
              <a:p>
                <a:pPr algn="ctr"/>
                <a:endParaRPr lang="fr-FR" sz="2800" i="1" u="sng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/>
                  <a:t>Concentration de la soude,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sz="2400" dirty="0" smtClean="0"/>
                  <a:t> :</a:t>
                </a:r>
              </a:p>
              <a:p>
                <a:r>
                  <a:rPr lang="fr-FR" sz="2400" dirty="0" smtClean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sz="2400" dirty="0" smtClean="0"/>
                  <a:t>= </a:t>
                </a:r>
                <a:r>
                  <a:rPr lang="fr-FR" sz="2400" dirty="0" smtClean="0"/>
                  <a:t>2,0 </a:t>
                </a:r>
                <a:r>
                  <a:rPr lang="fr-FR" sz="2400" dirty="0" smtClean="0"/>
                  <a:t>mol/L</a:t>
                </a:r>
              </a:p>
              <a:p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/>
                  <a:t>Concentration 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p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</m:oMath>
                </a14:m>
                <a:r>
                  <a:rPr lang="fr-FR" sz="2400" dirty="0" smtClean="0"/>
                  <a:t> (et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400" dirty="0" smtClean="0"/>
                  <a:t>) dans le bécher,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 smtClean="0"/>
                  <a:t> :</a:t>
                </a:r>
              </a:p>
              <a:p>
                <a:r>
                  <a:rPr lang="fr-FR" sz="2400" dirty="0"/>
                  <a:t> </a:t>
                </a:r>
                <a:r>
                  <a:rPr lang="fr-FR" sz="2400" dirty="0" smtClean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5,0</m:t>
                        </m:r>
                        <m:r>
                          <a:rPr lang="fr-F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smtClean="0"/>
                  <a:t>mol/L</a:t>
                </a:r>
              </a:p>
              <a:p>
                <a:endParaRPr lang="fr-FR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/>
                  <a:t>Volume du mélange du bécher,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 smtClean="0"/>
                  <a:t>:</a:t>
                </a:r>
              </a:p>
              <a:p>
                <a:r>
                  <a:rPr lang="fr-FR" sz="2400" dirty="0" smtClean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2400" dirty="0" smtClean="0"/>
                  <a:t>= </a:t>
                </a:r>
                <a:r>
                  <a:rPr lang="fr-FR" sz="2400" dirty="0" smtClean="0"/>
                  <a:t>20,0 </a:t>
                </a:r>
                <a:r>
                  <a:rPr lang="fr-FR" sz="2400" dirty="0" err="1" smtClean="0"/>
                  <a:t>mL</a:t>
                </a:r>
                <a:endParaRPr lang="fr-FR" sz="2400" dirty="0" smtClean="0"/>
              </a:p>
              <a:p>
                <a:endParaRPr lang="fr-FR" sz="2400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587" y="1815383"/>
                <a:ext cx="4496538" cy="5016758"/>
              </a:xfrm>
              <a:prstGeom prst="rect">
                <a:avLst/>
              </a:prstGeom>
              <a:blipFill>
                <a:blip r:embed="rId4"/>
                <a:stretch>
                  <a:fillRect l="-1900" t="-1215" r="-5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/>
          <p:cNvCxnSpPr/>
          <p:nvPr/>
        </p:nvCxnSpPr>
        <p:spPr>
          <a:xfrm flipH="1">
            <a:off x="3282490" y="2439675"/>
            <a:ext cx="1098368" cy="3499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249925" y="2172452"/>
                <a:ext cx="1486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𝑁𝑎𝑂𝐻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25" y="2172452"/>
                <a:ext cx="148698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>
            <a:stCxn id="15" idx="3"/>
          </p:cNvCxnSpPr>
          <p:nvPr/>
        </p:nvCxnSpPr>
        <p:spPr>
          <a:xfrm>
            <a:off x="1955969" y="4323762"/>
            <a:ext cx="1481547" cy="8754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52696" y="4139096"/>
                <a:ext cx="16032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6" y="4139096"/>
                <a:ext cx="1603273" cy="369332"/>
              </a:xfrm>
              <a:prstGeom prst="rect">
                <a:avLst/>
              </a:prstGeom>
              <a:blipFill>
                <a:blip r:embed="rId6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987008"/>
                <a:ext cx="12191999" cy="77628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fr-FR" sz="3200" dirty="0" smtClean="0">
                    <a:solidFill>
                      <a:srgbClr val="0070C0"/>
                    </a:solidFill>
                  </a:rPr>
                  <a:t>Titrage par suivi pH-métrique des 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3200" i="0">
                            <a:solidFill>
                              <a:srgbClr val="0070C0"/>
                            </a:solidFill>
                          </a:rPr>
                          <m:t>Al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3200" i="0">
                            <a:solidFill>
                              <a:srgbClr val="0070C0"/>
                            </a:solidFill>
                          </a:rPr>
                          <m:t>3+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dirty="0" smtClean="0">
                    <a:solidFill>
                      <a:srgbClr val="0070C0"/>
                    </a:solidFill>
                  </a:rPr>
                  <a:t>par </a:t>
                </a:r>
                <a:r>
                  <a:rPr lang="fr-FR" sz="3200" dirty="0" err="1" smtClean="0">
                    <a:solidFill>
                      <a:srgbClr val="0070C0"/>
                    </a:solidFill>
                  </a:rPr>
                  <a:t>NaOH</a:t>
                </a:r>
                <a:endParaRPr lang="fr-FR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987008"/>
                <a:ext cx="12191999" cy="776288"/>
              </a:xfrm>
              <a:blipFill>
                <a:blip r:embed="rId7"/>
                <a:stretch>
                  <a:fillRect b="-149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12192000" cy="641032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-147200"/>
            <a:ext cx="5701553" cy="776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0070C0"/>
                </a:solidFill>
              </a:rPr>
              <a:t>Simulation sur </a:t>
            </a:r>
            <a:r>
              <a:rPr lang="fr-FR" sz="4000" dirty="0" err="1" smtClean="0">
                <a:solidFill>
                  <a:srgbClr val="0070C0"/>
                </a:solidFill>
              </a:rPr>
              <a:t>Dozzaqueux</a:t>
            </a:r>
            <a:endParaRPr lang="fr-FR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0" dirty="0" smtClean="0"/>
                  <a:t>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r>
                  <a:rPr lang="fr-FR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</m:d>
                  </m:oMath>
                </a14:m>
                <a:endParaRPr lang="fr-FR" dirty="0" smtClean="0"/>
              </a:p>
              <a:p>
                <a:r>
                  <a:rPr lang="fr-FR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𝐴𝑙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10388487" y="4260678"/>
            <a:ext cx="322729" cy="0"/>
          </a:xfrm>
          <a:prstGeom prst="line">
            <a:avLst/>
          </a:prstGeom>
          <a:ln w="38100">
            <a:solidFill>
              <a:srgbClr val="85A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388487" y="4491455"/>
            <a:ext cx="3227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0378604" y="4770464"/>
            <a:ext cx="322729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1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12192000" cy="641032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-147200"/>
            <a:ext cx="5701553" cy="776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0070C0"/>
                </a:solidFill>
              </a:rPr>
              <a:t>Simulation sur </a:t>
            </a:r>
            <a:r>
              <a:rPr lang="fr-FR" sz="4000" dirty="0" err="1" smtClean="0">
                <a:solidFill>
                  <a:srgbClr val="0070C0"/>
                </a:solidFill>
              </a:rPr>
              <a:t>Dozzaqueux</a:t>
            </a:r>
            <a:endParaRPr lang="fr-FR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0" dirty="0" smtClean="0"/>
                  <a:t>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r>
                  <a:rPr lang="fr-FR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</m:d>
                  </m:oMath>
                </a14:m>
                <a:endParaRPr lang="fr-FR" dirty="0" smtClean="0"/>
              </a:p>
              <a:p>
                <a:r>
                  <a:rPr lang="fr-FR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𝐴𝑙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10388487" y="4260678"/>
            <a:ext cx="322729" cy="0"/>
          </a:xfrm>
          <a:prstGeom prst="line">
            <a:avLst/>
          </a:prstGeom>
          <a:ln w="38100">
            <a:solidFill>
              <a:srgbClr val="85A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388487" y="4491455"/>
            <a:ext cx="3227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0378604" y="4770464"/>
            <a:ext cx="322729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ccolade ouvrante 19"/>
          <p:cNvSpPr/>
          <p:nvPr/>
        </p:nvSpPr>
        <p:spPr>
          <a:xfrm rot="5400000">
            <a:off x="379752" y="4776833"/>
            <a:ext cx="201863" cy="656569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-105992" y="4428362"/>
                <a:ext cx="3035146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p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992" y="4428362"/>
                <a:ext cx="3035146" cy="395493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8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12192000" cy="641032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-147200"/>
            <a:ext cx="5701553" cy="776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0070C0"/>
                </a:solidFill>
              </a:rPr>
              <a:t>Simulation sur </a:t>
            </a:r>
            <a:r>
              <a:rPr lang="fr-FR" sz="4000" dirty="0" err="1" smtClean="0">
                <a:solidFill>
                  <a:srgbClr val="0070C0"/>
                </a:solidFill>
              </a:rPr>
              <a:t>Dozzaqueux</a:t>
            </a:r>
            <a:endParaRPr lang="fr-FR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0" dirty="0" smtClean="0"/>
                  <a:t>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r>
                  <a:rPr lang="fr-FR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</m:d>
                  </m:oMath>
                </a14:m>
                <a:endParaRPr lang="fr-FR" dirty="0" smtClean="0"/>
              </a:p>
              <a:p>
                <a:r>
                  <a:rPr lang="fr-FR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𝐴𝑙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10388487" y="4260678"/>
            <a:ext cx="322729" cy="0"/>
          </a:xfrm>
          <a:prstGeom prst="line">
            <a:avLst/>
          </a:prstGeom>
          <a:ln w="38100">
            <a:solidFill>
              <a:srgbClr val="85A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388487" y="4491455"/>
            <a:ext cx="3227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0378604" y="4770464"/>
            <a:ext cx="322729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us 16"/>
          <p:cNvSpPr/>
          <p:nvPr/>
        </p:nvSpPr>
        <p:spPr>
          <a:xfrm rot="2375883">
            <a:off x="652136" y="5148891"/>
            <a:ext cx="252000" cy="252000"/>
          </a:xfrm>
          <a:prstGeom prst="mathPl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08968" y="4662721"/>
            <a:ext cx="14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Apparition du 1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grain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Accolade ouvrante 19"/>
          <p:cNvSpPr/>
          <p:nvPr/>
        </p:nvSpPr>
        <p:spPr>
          <a:xfrm rot="5400000">
            <a:off x="379752" y="4776833"/>
            <a:ext cx="201863" cy="656569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-105992" y="4428362"/>
                <a:ext cx="3035146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p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1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1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992" y="4428362"/>
                <a:ext cx="3035146" cy="395493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12192000" cy="641032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-147200"/>
            <a:ext cx="5701553" cy="776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0070C0"/>
                </a:solidFill>
              </a:rPr>
              <a:t>Simulation sur </a:t>
            </a:r>
            <a:r>
              <a:rPr lang="fr-FR" sz="4000" dirty="0" err="1" smtClean="0">
                <a:solidFill>
                  <a:srgbClr val="0070C0"/>
                </a:solidFill>
              </a:rPr>
              <a:t>Dozzaqueux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Accolade ouvrante 2"/>
          <p:cNvSpPr/>
          <p:nvPr/>
        </p:nvSpPr>
        <p:spPr>
          <a:xfrm rot="5400000" flipH="1">
            <a:off x="1547672" y="4643574"/>
            <a:ext cx="469886" cy="194729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55536" y="5959550"/>
            <a:ext cx="16942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  <a:latin typeface="Cambria Math" panose="02040503050406030204" pitchFamily="18" charset="0"/>
              </a:rPr>
              <a:t>Précipitation</a:t>
            </a:r>
            <a:endParaRPr lang="fr-FR" sz="20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0" dirty="0" smtClean="0"/>
                  <a:t>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r>
                  <a:rPr lang="fr-FR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</m:d>
                  </m:oMath>
                </a14:m>
                <a:endParaRPr lang="fr-FR" dirty="0" smtClean="0"/>
              </a:p>
              <a:p>
                <a:r>
                  <a:rPr lang="fr-FR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𝐴𝑙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10388487" y="4260678"/>
            <a:ext cx="322729" cy="0"/>
          </a:xfrm>
          <a:prstGeom prst="line">
            <a:avLst/>
          </a:prstGeom>
          <a:ln w="38100">
            <a:solidFill>
              <a:srgbClr val="85A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388487" y="4491455"/>
            <a:ext cx="3227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0378604" y="4770464"/>
            <a:ext cx="322729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us 16"/>
          <p:cNvSpPr/>
          <p:nvPr/>
        </p:nvSpPr>
        <p:spPr>
          <a:xfrm rot="2375883">
            <a:off x="652136" y="5148891"/>
            <a:ext cx="252000" cy="252000"/>
          </a:xfrm>
          <a:prstGeom prst="mathPl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08968" y="4662721"/>
            <a:ext cx="14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Apparition du 1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grain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267232"/>
            <a:ext cx="12191999" cy="776288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Réactions chimiques mises en jeu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241007"/>
                <a:ext cx="12192000" cy="508484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fr-FR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𝑨𝒍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𝑶𝑯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 </m:t>
                    </m:r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𝑨𝒍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de constante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fr-FR" sz="3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41007"/>
                <a:ext cx="12192000" cy="50848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267232"/>
            <a:ext cx="12191999" cy="776288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Réactions chimiques mises en jeu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241007"/>
                <a:ext cx="12192000" cy="50848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𝑨𝒍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𝑶𝑯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 </m:t>
                    </m:r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𝑨𝒍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de constante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fr-FR" sz="36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fr-FR" sz="3600" dirty="0">
                    <a:solidFill>
                      <a:srgbClr val="FF0000"/>
                    </a:solidFill>
                  </a:rPr>
                  <a:t>+</a:t>
                </a:r>
                <a:endParaRPr lang="fr-FR" sz="36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𝑨𝒍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fr-FR" sz="36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𝑨𝒍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𝑶𝑯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de constante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fr-FR" sz="36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41007"/>
                <a:ext cx="12192000" cy="50848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267232"/>
            <a:ext cx="12191999" cy="776288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Réactions chimiques mises en jeu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" y="129741"/>
            <a:ext cx="11639092" cy="16773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60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241007"/>
                <a:ext cx="12192000" cy="50848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𝑨𝒍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𝑶𝑯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 </m:t>
                    </m:r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𝑨𝒍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de constante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fr-FR" sz="36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fr-FR" sz="3600" dirty="0">
                    <a:solidFill>
                      <a:srgbClr val="FF0000"/>
                    </a:solidFill>
                  </a:rPr>
                  <a:t>+</a:t>
                </a:r>
                <a:endParaRPr lang="fr-FR" sz="36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𝑨𝒍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fr-FR" sz="36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𝑨𝒍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𝑶𝑯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de constante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fr-FR" sz="3600" b="1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fr-FR" sz="3600" b="1" dirty="0">
                    <a:solidFill>
                      <a:srgbClr val="FF0000"/>
                    </a:solidFill>
                  </a:rPr>
                  <a:t>=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𝑶𝑯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b="1" i="1"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𝑨𝒍</m:t>
                              </m:r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𝑶𝑯</m:t>
                              </m:r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41007"/>
                <a:ext cx="12192000" cy="50848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267232"/>
            <a:ext cx="12191999" cy="776288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Réactions chimiques mises en jeu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1241007"/>
                <a:ext cx="12192000" cy="50848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fr-FR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𝑨𝒍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𝑶𝑯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 </m:t>
                    </m:r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𝑨𝒍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de constante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fr-FR" sz="36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fr-FR" sz="3600" dirty="0">
                    <a:solidFill>
                      <a:srgbClr val="FF0000"/>
                    </a:solidFill>
                  </a:rPr>
                  <a:t>+</a:t>
                </a:r>
                <a:endParaRPr lang="fr-FR" sz="36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𝑨𝒍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fr-FR" sz="36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𝑯𝑶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𝑨𝒍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𝑶𝑯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b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  <m:sub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𝒂𝒒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3600" dirty="0" smtClean="0">
                    <a:solidFill>
                      <a:schemeClr val="tx1"/>
                    </a:solidFill>
                  </a:rPr>
                  <a:t> de constante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fr-FR" sz="3600" b="1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r>
                  <a:rPr lang="fr-FR" sz="3600" b="1" dirty="0">
                    <a:solidFill>
                      <a:srgbClr val="FF0000"/>
                    </a:solidFill>
                  </a:rPr>
                  <a:t>=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𝑶𝑯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b="1" i="1"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𝑨𝒍</m:t>
                              </m:r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𝑶𝑯</m:t>
                              </m:r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fr-FR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pPr marL="0" indent="0" algn="ctr">
                  <a:buNone/>
                </a:pPr>
                <a:r>
                  <a:rPr lang="fr-FR" sz="3600" dirty="0"/>
                  <a:t>de constante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41007"/>
                <a:ext cx="12192000" cy="50848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267232"/>
            <a:ext cx="12191999" cy="776288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Réactions chimiques mises en jeu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1140" y="4302176"/>
            <a:ext cx="8049718" cy="1409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5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12192000" cy="641032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-147200"/>
            <a:ext cx="5701553" cy="776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0070C0"/>
                </a:solidFill>
              </a:rPr>
              <a:t>Simulation sur </a:t>
            </a:r>
            <a:r>
              <a:rPr lang="fr-FR" sz="4000" dirty="0" err="1" smtClean="0">
                <a:solidFill>
                  <a:srgbClr val="0070C0"/>
                </a:solidFill>
              </a:rPr>
              <a:t>Dozzaqueux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Accolade ouvrante 2"/>
          <p:cNvSpPr/>
          <p:nvPr/>
        </p:nvSpPr>
        <p:spPr>
          <a:xfrm rot="5400000" flipH="1">
            <a:off x="1547672" y="4643574"/>
            <a:ext cx="469886" cy="194729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55536" y="5959550"/>
            <a:ext cx="16942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  <a:latin typeface="Cambria Math" panose="02040503050406030204" pitchFamily="18" charset="0"/>
              </a:rPr>
              <a:t>Précipitation</a:t>
            </a:r>
            <a:endParaRPr lang="fr-FR" sz="20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0" dirty="0" smtClean="0"/>
                  <a:t>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r>
                  <a:rPr lang="fr-FR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</m:d>
                  </m:oMath>
                </a14:m>
                <a:endParaRPr lang="fr-FR" dirty="0" smtClean="0"/>
              </a:p>
              <a:p>
                <a:r>
                  <a:rPr lang="fr-FR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𝐴𝑙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10388487" y="4260678"/>
            <a:ext cx="322729" cy="0"/>
          </a:xfrm>
          <a:prstGeom prst="line">
            <a:avLst/>
          </a:prstGeom>
          <a:ln w="38100">
            <a:solidFill>
              <a:srgbClr val="85A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388487" y="4491455"/>
            <a:ext cx="3227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0378604" y="4770464"/>
            <a:ext cx="322729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us 16"/>
          <p:cNvSpPr/>
          <p:nvPr/>
        </p:nvSpPr>
        <p:spPr>
          <a:xfrm rot="2375883">
            <a:off x="652136" y="5148891"/>
            <a:ext cx="252000" cy="252000"/>
          </a:xfrm>
          <a:prstGeom prst="mathPl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08968" y="4662721"/>
            <a:ext cx="14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Apparition du 1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grain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12192000" cy="641032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-147200"/>
            <a:ext cx="5701553" cy="776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0070C0"/>
                </a:solidFill>
              </a:rPr>
              <a:t>Simulation sur </a:t>
            </a:r>
            <a:r>
              <a:rPr lang="fr-FR" sz="4000" dirty="0" err="1" smtClean="0">
                <a:solidFill>
                  <a:srgbClr val="0070C0"/>
                </a:solidFill>
              </a:rPr>
              <a:t>Dozzaqueux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Accolade ouvrante 2"/>
          <p:cNvSpPr/>
          <p:nvPr/>
        </p:nvSpPr>
        <p:spPr>
          <a:xfrm rot="5400000" flipH="1">
            <a:off x="1547672" y="4643574"/>
            <a:ext cx="469886" cy="194729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55536" y="5959550"/>
            <a:ext cx="16942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  <a:latin typeface="Cambria Math" panose="02040503050406030204" pitchFamily="18" charset="0"/>
              </a:rPr>
              <a:t>Précipitation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9" name="Accolade ouvrante 8"/>
          <p:cNvSpPr/>
          <p:nvPr/>
        </p:nvSpPr>
        <p:spPr>
          <a:xfrm rot="16200000">
            <a:off x="3399812" y="1392193"/>
            <a:ext cx="369334" cy="1583157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623907" y="2368439"/>
            <a:ext cx="194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Complexation</a:t>
            </a:r>
            <a:endParaRPr lang="fr-FR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0" dirty="0" smtClean="0"/>
                  <a:t>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r>
                  <a:rPr lang="fr-FR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</m:d>
                  </m:oMath>
                </a14:m>
                <a:endParaRPr lang="fr-FR" dirty="0" smtClean="0"/>
              </a:p>
              <a:p>
                <a:r>
                  <a:rPr lang="fr-FR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𝐴𝑙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10388487" y="4260678"/>
            <a:ext cx="322729" cy="0"/>
          </a:xfrm>
          <a:prstGeom prst="line">
            <a:avLst/>
          </a:prstGeom>
          <a:ln w="38100">
            <a:solidFill>
              <a:srgbClr val="85A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388487" y="4491455"/>
            <a:ext cx="3227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0378604" y="4770464"/>
            <a:ext cx="322729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us 16"/>
          <p:cNvSpPr/>
          <p:nvPr/>
        </p:nvSpPr>
        <p:spPr>
          <a:xfrm rot="2375883">
            <a:off x="652136" y="5148891"/>
            <a:ext cx="252000" cy="252000"/>
          </a:xfrm>
          <a:prstGeom prst="mathPl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08968" y="4662721"/>
            <a:ext cx="14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Apparition du 1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grain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675"/>
            <a:ext cx="12192000" cy="6410325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-147200"/>
            <a:ext cx="5701553" cy="776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0070C0"/>
                </a:solidFill>
              </a:rPr>
              <a:t>Simulation sur </a:t>
            </a:r>
            <a:r>
              <a:rPr lang="fr-FR" sz="4000" dirty="0" err="1" smtClean="0">
                <a:solidFill>
                  <a:srgbClr val="0070C0"/>
                </a:solidFill>
              </a:rPr>
              <a:t>Dozzaqueux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Accolade ouvrante 2"/>
          <p:cNvSpPr/>
          <p:nvPr/>
        </p:nvSpPr>
        <p:spPr>
          <a:xfrm rot="5400000" flipH="1">
            <a:off x="1547672" y="4643574"/>
            <a:ext cx="469886" cy="194729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55536" y="5959550"/>
            <a:ext cx="16942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  <a:latin typeface="Cambria Math" panose="02040503050406030204" pitchFamily="18" charset="0"/>
              </a:rPr>
              <a:t>Précipitation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23907" y="2368439"/>
            <a:ext cx="194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Complexation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2" name="Plus 11"/>
          <p:cNvSpPr/>
          <p:nvPr/>
        </p:nvSpPr>
        <p:spPr>
          <a:xfrm rot="2375883">
            <a:off x="4291153" y="1056712"/>
            <a:ext cx="252000" cy="252000"/>
          </a:xfrm>
          <a:prstGeom prst="mathPl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572476" y="1182712"/>
            <a:ext cx="28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Disparition du dernier grain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0" dirty="0" smtClean="0"/>
                  <a:t>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r>
                  <a:rPr lang="fr-FR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e>
                    </m:d>
                  </m:oMath>
                </a14:m>
                <a:endParaRPr lang="fr-FR" dirty="0" smtClean="0"/>
              </a:p>
              <a:p>
                <a:r>
                  <a:rPr lang="fr-FR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𝐴𝑙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686" y="4051754"/>
                <a:ext cx="1547446" cy="923330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10388487" y="4260678"/>
            <a:ext cx="322729" cy="0"/>
          </a:xfrm>
          <a:prstGeom prst="line">
            <a:avLst/>
          </a:prstGeom>
          <a:ln w="38100">
            <a:solidFill>
              <a:srgbClr val="85A2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388487" y="4491455"/>
            <a:ext cx="3227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0378604" y="4770464"/>
            <a:ext cx="322729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us 16"/>
          <p:cNvSpPr/>
          <p:nvPr/>
        </p:nvSpPr>
        <p:spPr>
          <a:xfrm rot="2375883">
            <a:off x="652136" y="5148891"/>
            <a:ext cx="252000" cy="252000"/>
          </a:xfrm>
          <a:prstGeom prst="mathPl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08968" y="4662721"/>
            <a:ext cx="14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Apparition du 1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grain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Accolade ouvrante 19"/>
          <p:cNvSpPr/>
          <p:nvPr/>
        </p:nvSpPr>
        <p:spPr>
          <a:xfrm rot="16200000">
            <a:off x="3399812" y="1392193"/>
            <a:ext cx="369334" cy="1583157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7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44400" cy="776288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</a:rPr>
              <a:t>Courbe réelle du pH en fonction du volume versé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" y="927463"/>
            <a:ext cx="12166943" cy="55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44400" cy="776288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</a:rPr>
              <a:t>Courbe réelle du pH en fonction du volume versé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" y="927463"/>
            <a:ext cx="12166943" cy="5589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929982" y="5374601"/>
                <a:ext cx="4481417" cy="751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Précipitation: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𝑨𝒍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⇌</m:t>
                          </m:r>
                          <m:r>
                            <m:rPr>
                              <m:nor/>
                            </m:rPr>
                            <a:rPr lang="fr-FR" sz="2000" b="1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𝑶𝑯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82" y="5374601"/>
                <a:ext cx="4481417" cy="751552"/>
              </a:xfrm>
              <a:prstGeom prst="rect">
                <a:avLst/>
              </a:prstGeom>
              <a:blipFill>
                <a:blip r:embed="rId3"/>
                <a:stretch>
                  <a:fillRect t="-4878" b="-56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colade ouvrante 7"/>
          <p:cNvSpPr/>
          <p:nvPr/>
        </p:nvSpPr>
        <p:spPr>
          <a:xfrm rot="5400000" flipH="1">
            <a:off x="3935748" y="2986226"/>
            <a:ext cx="469886" cy="400451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8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44400" cy="776288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</a:rPr>
              <a:t>Courbe réelle du pH en fonction du volume versé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" y="927463"/>
            <a:ext cx="12166943" cy="5589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4643846" y="3061481"/>
                <a:ext cx="4812485" cy="78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Complexation: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𝑶𝑯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𝑨𝒍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𝑶𝑯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46" y="3061481"/>
                <a:ext cx="4812485" cy="785921"/>
              </a:xfrm>
              <a:prstGeom prst="rect">
                <a:avLst/>
              </a:prstGeom>
              <a:blipFill>
                <a:blip r:embed="rId3"/>
                <a:stretch>
                  <a:fillRect t="-3876" b="-62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929982" y="5374601"/>
                <a:ext cx="4481417" cy="751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Précipitation: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𝑨𝒍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⇌</m:t>
                          </m:r>
                          <m:r>
                            <m:rPr>
                              <m:nor/>
                            </m:rPr>
                            <a:rPr lang="fr-FR" sz="2000" b="1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𝑶𝑯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82" y="5374601"/>
                <a:ext cx="4481417" cy="751552"/>
              </a:xfrm>
              <a:prstGeom prst="rect">
                <a:avLst/>
              </a:prstGeom>
              <a:blipFill>
                <a:blip r:embed="rId4"/>
                <a:stretch>
                  <a:fillRect t="-4878" b="-56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colade ouvrante 6"/>
          <p:cNvSpPr/>
          <p:nvPr/>
        </p:nvSpPr>
        <p:spPr>
          <a:xfrm rot="5400000" flipH="1">
            <a:off x="3935748" y="2986226"/>
            <a:ext cx="469886" cy="400451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Accolade ouvrante 7"/>
          <p:cNvSpPr/>
          <p:nvPr/>
        </p:nvSpPr>
        <p:spPr>
          <a:xfrm rot="16200000">
            <a:off x="6738696" y="2145339"/>
            <a:ext cx="349648" cy="1482636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7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44400" cy="776288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</a:rPr>
              <a:t>Courbe réelle du pH en fonction du volume versé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" y="927463"/>
            <a:ext cx="12166943" cy="558935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3117858">
            <a:off x="1966756" y="4462484"/>
            <a:ext cx="302273" cy="55598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72207" y="4080819"/>
            <a:ext cx="242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Apparition du 1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grain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4643846" y="3061481"/>
                <a:ext cx="4812485" cy="78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Complexation: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𝑶𝑯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𝑨𝒍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𝑶𝑯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46" y="3061481"/>
                <a:ext cx="4812485" cy="785921"/>
              </a:xfrm>
              <a:prstGeom prst="rect">
                <a:avLst/>
              </a:prstGeom>
              <a:blipFill>
                <a:blip r:embed="rId3"/>
                <a:stretch>
                  <a:fillRect t="-3876" b="-62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1929982" y="5374601"/>
                <a:ext cx="4481417" cy="751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Précipitation: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𝑨𝒍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⇌</m:t>
                          </m:r>
                          <m:r>
                            <m:rPr>
                              <m:nor/>
                            </m:rPr>
                            <a:rPr lang="fr-FR" sz="2000" b="1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𝑶𝑯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82" y="5374601"/>
                <a:ext cx="4481417" cy="751552"/>
              </a:xfrm>
              <a:prstGeom prst="rect">
                <a:avLst/>
              </a:prstGeom>
              <a:blipFill>
                <a:blip r:embed="rId4"/>
                <a:stretch>
                  <a:fillRect t="-4878" b="-56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ccolade ouvrante 12"/>
          <p:cNvSpPr/>
          <p:nvPr/>
        </p:nvSpPr>
        <p:spPr>
          <a:xfrm rot="5400000" flipH="1">
            <a:off x="3935748" y="2986226"/>
            <a:ext cx="469886" cy="400451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Accolade ouvrante 13"/>
          <p:cNvSpPr/>
          <p:nvPr/>
        </p:nvSpPr>
        <p:spPr>
          <a:xfrm rot="16200000">
            <a:off x="6738696" y="2145339"/>
            <a:ext cx="349648" cy="1482636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42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344400" cy="776288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</a:rPr>
              <a:t>Courbe réelle du pH en fonction du volume versé</a:t>
            </a:r>
            <a:endParaRPr lang="fr-FR" sz="36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" y="927463"/>
            <a:ext cx="12166943" cy="558935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3117858">
            <a:off x="1966756" y="4462484"/>
            <a:ext cx="302273" cy="55598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72207" y="4080819"/>
            <a:ext cx="242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Apparition du 1</a:t>
            </a:r>
            <a:r>
              <a:rPr lang="fr-FR" b="1" baseline="30000" dirty="0" smtClean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grain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4643846" y="3061481"/>
                <a:ext cx="4812485" cy="78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Complexation: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𝑶𝑯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 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𝑨𝒍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𝑶𝑯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  <m:sup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46" y="3061481"/>
                <a:ext cx="4812485" cy="785921"/>
              </a:xfrm>
              <a:prstGeom prst="rect">
                <a:avLst/>
              </a:prstGeom>
              <a:blipFill>
                <a:blip r:embed="rId3"/>
                <a:stretch>
                  <a:fillRect t="-3876" b="-62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1929982" y="5374601"/>
                <a:ext cx="4481417" cy="751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Précipitation: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𝑨𝒍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𝑯𝑶</m:t>
                              </m:r>
                            </m:e>
                            <m:sup>
                              <m:r>
                                <a:rPr lang="fr-FR" sz="20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⇌</m:t>
                          </m:r>
                          <m:r>
                            <m:rPr>
                              <m:nor/>
                            </m:rPr>
                            <a:rPr lang="fr-FR" sz="2000" b="1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𝑨𝒍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𝑶𝑯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20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82" y="5374601"/>
                <a:ext cx="4481417" cy="751552"/>
              </a:xfrm>
              <a:prstGeom prst="rect">
                <a:avLst/>
              </a:prstGeom>
              <a:blipFill>
                <a:blip r:embed="rId4"/>
                <a:stretch>
                  <a:fillRect t="-4878" b="-56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ccolade ouvrante 12"/>
          <p:cNvSpPr/>
          <p:nvPr/>
        </p:nvSpPr>
        <p:spPr>
          <a:xfrm rot="5400000" flipH="1">
            <a:off x="3935748" y="2986226"/>
            <a:ext cx="469886" cy="4004514"/>
          </a:xfrm>
          <a:prstGeom prst="leftBrace">
            <a:avLst>
              <a:gd name="adj1" fmla="val 45833"/>
              <a:gd name="adj2" fmla="val 4844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Accolade ouvrante 13"/>
          <p:cNvSpPr/>
          <p:nvPr/>
        </p:nvSpPr>
        <p:spPr>
          <a:xfrm rot="16200000">
            <a:off x="6738696" y="2145339"/>
            <a:ext cx="349648" cy="1482636"/>
          </a:xfrm>
          <a:prstGeom prst="leftBrace">
            <a:avLst>
              <a:gd name="adj1" fmla="val 45833"/>
              <a:gd name="adj2" fmla="val 5037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 rot="15194340" flipH="1">
            <a:off x="7601017" y="1590789"/>
            <a:ext cx="260653" cy="5850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8054260" y="1674157"/>
            <a:ext cx="288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Disparition du dernier grain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" y="129741"/>
            <a:ext cx="11639092" cy="16773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5" y="1943605"/>
            <a:ext cx="9994159" cy="121014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90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8" y="268266"/>
            <a:ext cx="10727611" cy="49281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280" y="-96263"/>
            <a:ext cx="6265985" cy="66181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Bécher au cours du titrage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26970" r="18247" b="16111"/>
          <a:stretch/>
        </p:blipFill>
        <p:spPr>
          <a:xfrm rot="10800000">
            <a:off x="3040278" y="4966193"/>
            <a:ext cx="2094902" cy="185145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8" t="16261" r="23168" b="22857"/>
          <a:stretch/>
        </p:blipFill>
        <p:spPr>
          <a:xfrm rot="10800000">
            <a:off x="5861156" y="4966194"/>
            <a:ext cx="2186436" cy="185416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1" t="5476" r="32585" b="40663"/>
          <a:stretch/>
        </p:blipFill>
        <p:spPr>
          <a:xfrm rot="10800000">
            <a:off x="9090924" y="4966194"/>
            <a:ext cx="1978819" cy="185145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t="7093" r="34450" b="38474"/>
          <a:stretch/>
        </p:blipFill>
        <p:spPr>
          <a:xfrm rot="10800000">
            <a:off x="554635" y="4972226"/>
            <a:ext cx="2006225" cy="184542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7726694" y="496960"/>
            <a:ext cx="3547322" cy="639510"/>
          </a:xfrm>
          <a:prstGeom prst="rect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193946" y="832862"/>
            <a:ext cx="1479088" cy="251133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9619" y="3201783"/>
            <a:ext cx="3672000" cy="523053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96954" y="3710753"/>
            <a:ext cx="1546443" cy="919093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240592" y="2801673"/>
            <a:ext cx="16942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C000"/>
                </a:solidFill>
                <a:latin typeface="Cambria Math" panose="02040503050406030204" pitchFamily="18" charset="0"/>
              </a:rPr>
              <a:t>Précipitation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47273" y="446352"/>
            <a:ext cx="3293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Complexation=dissolution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49124" y="3280663"/>
            <a:ext cx="16942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  <a:latin typeface="Cambria Math" panose="02040503050406030204" pitchFamily="18" charset="0"/>
              </a:rPr>
              <a:t>Limpide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14152" y="1176122"/>
            <a:ext cx="32580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/>
                </a:solidFill>
                <a:latin typeface="Cambria Math" panose="02040503050406030204" pitchFamily="18" charset="0"/>
              </a:rPr>
              <a:t>Limpide (complexe +soude)</a:t>
            </a:r>
            <a:endParaRPr lang="fr-FR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99588"/>
            <a:ext cx="12192000" cy="776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rgbClr val="0070C0"/>
                </a:solidFill>
              </a:rPr>
              <a:t>Fonctionnement sonde du conductimètre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2" y="1698145"/>
            <a:ext cx="4886461" cy="43669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63" y="1162594"/>
            <a:ext cx="4811709" cy="3086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534195" y="4767942"/>
                <a:ext cx="5865224" cy="837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fr-FR" sz="2000" dirty="0" smtClean="0"/>
                  <a:t>  en 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 avec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000" dirty="0" smtClean="0"/>
                  <a:t> constante de cellule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2000" dirty="0" smtClean="0"/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95" y="4767942"/>
                <a:ext cx="5865224" cy="837602"/>
              </a:xfrm>
              <a:prstGeom prst="rect">
                <a:avLst/>
              </a:prstGeom>
              <a:blipFill>
                <a:blip r:embed="rId4"/>
                <a:stretch>
                  <a:fillRect l="-936" b="-115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07" y="950022"/>
            <a:ext cx="3989310" cy="5907978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0" y="199588"/>
            <a:ext cx="12192000" cy="776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rgbClr val="0070C0"/>
                </a:solidFill>
              </a:rPr>
              <a:t>Fonctionnement électrode de verre du pH-mètre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80" y="2641548"/>
            <a:ext cx="4562397" cy="58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87114"/>
            <a:ext cx="12192000" cy="776288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rgbClr val="0070C0"/>
                </a:solidFill>
              </a:rPr>
              <a:t>Autre méthode pour déterminer </a:t>
            </a:r>
            <a:r>
              <a:rPr lang="fr-FR" sz="3200" dirty="0">
                <a:solidFill>
                  <a:srgbClr val="0070C0"/>
                </a:solidFill>
              </a:rPr>
              <a:t>Ka(CH3COOH/CH3COO-):</a:t>
            </a:r>
            <a:br>
              <a:rPr lang="fr-FR" sz="3200" dirty="0">
                <a:solidFill>
                  <a:srgbClr val="0070C0"/>
                </a:solidFill>
              </a:rPr>
            </a:br>
            <a:r>
              <a:rPr lang="fr-FR" sz="3200" dirty="0">
                <a:solidFill>
                  <a:srgbClr val="0070C0"/>
                </a:solidFill>
              </a:rPr>
              <a:t>Titrage par suivi pH-métrique avec soude</a:t>
            </a:r>
            <a:br>
              <a:rPr lang="fr-FR" sz="3200" dirty="0">
                <a:solidFill>
                  <a:srgbClr val="0070C0"/>
                </a:solidFill>
              </a:rPr>
            </a:b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831" r="671" b="1192"/>
          <a:stretch/>
        </p:blipFill>
        <p:spPr>
          <a:xfrm>
            <a:off x="444136" y="1163402"/>
            <a:ext cx="11740189" cy="5080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754878" y="6244048"/>
                <a:ext cx="927463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8" y="6244048"/>
                <a:ext cx="927463" cy="390748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473234" y="6230508"/>
                <a:ext cx="927463" cy="52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é</m:t>
                              </m:r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234" y="6230508"/>
                <a:ext cx="927463" cy="529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/>
          <p:cNvCxnSpPr/>
          <p:nvPr/>
        </p:nvCxnSpPr>
        <p:spPr>
          <a:xfrm flipV="1">
            <a:off x="5218610" y="4023360"/>
            <a:ext cx="0" cy="206762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2902119" y="5045603"/>
            <a:ext cx="13068" cy="104537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35570" y="5058666"/>
            <a:ext cx="2401396" cy="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4874000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pKA</a:t>
            </a: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" y="3260240"/>
            <a:ext cx="6861282" cy="22404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" y="129741"/>
            <a:ext cx="11639092" cy="16773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5" y="1943605"/>
            <a:ext cx="9994159" cy="121014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09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" y="3260240"/>
            <a:ext cx="6861282" cy="22404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" y="129741"/>
            <a:ext cx="11639092" cy="16773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5" y="1943605"/>
            <a:ext cx="9994159" cy="121014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"/>
          <a:stretch/>
        </p:blipFill>
        <p:spPr>
          <a:xfrm>
            <a:off x="5424405" y="4573254"/>
            <a:ext cx="6722625" cy="219927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9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24619"/>
            <a:ext cx="12546767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u="sng" dirty="0" smtClean="0">
                <a:solidFill>
                  <a:srgbClr val="FF0000"/>
                </a:solidFill>
              </a:rPr>
              <a:t>I. Détermination d’une constante d’équilibre à l’aide de tables.</a:t>
            </a:r>
            <a:endParaRPr lang="fr-FR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679220"/>
                  </p:ext>
                </p:extLst>
              </p:nvPr>
            </p:nvGraphicFramePr>
            <p:xfrm>
              <a:off x="2209383" y="4116008"/>
              <a:ext cx="8128000" cy="19843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2251">
                      <a:extLst>
                        <a:ext uri="{9D8B030D-6E8A-4147-A177-3AD203B41FA5}">
                          <a16:colId xmlns:a16="http://schemas.microsoft.com/office/drawing/2014/main" val="3203174018"/>
                        </a:ext>
                      </a:extLst>
                    </a:gridCol>
                    <a:gridCol w="1959429">
                      <a:extLst>
                        <a:ext uri="{9D8B030D-6E8A-4147-A177-3AD203B41FA5}">
                          <a16:colId xmlns:a16="http://schemas.microsoft.com/office/drawing/2014/main" val="2866424426"/>
                        </a:ext>
                      </a:extLst>
                    </a:gridCol>
                    <a:gridCol w="2037806">
                      <a:extLst>
                        <a:ext uri="{9D8B030D-6E8A-4147-A177-3AD203B41FA5}">
                          <a16:colId xmlns:a16="http://schemas.microsoft.com/office/drawing/2014/main" val="4085972381"/>
                        </a:ext>
                      </a:extLst>
                    </a:gridCol>
                    <a:gridCol w="1538514">
                      <a:extLst>
                        <a:ext uri="{9D8B030D-6E8A-4147-A177-3AD203B41FA5}">
                          <a16:colId xmlns:a16="http://schemas.microsoft.com/office/drawing/2014/main" val="972673134"/>
                        </a:ext>
                      </a:extLst>
                    </a:gridCol>
                  </a:tblGrid>
                  <a:tr h="404981"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4 (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𝐹𝑒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3 (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2 (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10404301"/>
                      </a:ext>
                    </a:extLst>
                  </a:tr>
                  <a:tr h="668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𝑚𝑜</m:t>
                                </m:r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-1120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-830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0400469"/>
                      </a:ext>
                    </a:extLst>
                  </a:tr>
                  <a:tr h="6767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𝑚𝑜</m:t>
                                </m:r>
                                <m:sSup>
                                  <m:sSupPr>
                                    <m:ctrlP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fr-F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fr-F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dirty="0"/>
                        </a:p>
                        <a:p>
                          <a:pPr algn="ctr"/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150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90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200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50979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679220"/>
                  </p:ext>
                </p:extLst>
              </p:nvPr>
            </p:nvGraphicFramePr>
            <p:xfrm>
              <a:off x="2209383" y="4116008"/>
              <a:ext cx="8128000" cy="19843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2251">
                      <a:extLst>
                        <a:ext uri="{9D8B030D-6E8A-4147-A177-3AD203B41FA5}">
                          <a16:colId xmlns:a16="http://schemas.microsoft.com/office/drawing/2014/main" val="3203174018"/>
                        </a:ext>
                      </a:extLst>
                    </a:gridCol>
                    <a:gridCol w="1959429">
                      <a:extLst>
                        <a:ext uri="{9D8B030D-6E8A-4147-A177-3AD203B41FA5}">
                          <a16:colId xmlns:a16="http://schemas.microsoft.com/office/drawing/2014/main" val="2866424426"/>
                        </a:ext>
                      </a:extLst>
                    </a:gridCol>
                    <a:gridCol w="2037806">
                      <a:extLst>
                        <a:ext uri="{9D8B030D-6E8A-4147-A177-3AD203B41FA5}">
                          <a16:colId xmlns:a16="http://schemas.microsoft.com/office/drawing/2014/main" val="4085972381"/>
                        </a:ext>
                      </a:extLst>
                    </a:gridCol>
                    <a:gridCol w="1538514">
                      <a:extLst>
                        <a:ext uri="{9D8B030D-6E8A-4147-A177-3AD203B41FA5}">
                          <a16:colId xmlns:a16="http://schemas.microsoft.com/office/drawing/2014/main" val="972673134"/>
                        </a:ext>
                      </a:extLst>
                    </a:gridCol>
                  </a:tblGrid>
                  <a:tr h="492443"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2298" t="-1235" r="-182919" b="-3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3952" t="-1235" r="-76347" b="-304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7668" t="-1235" r="-791" b="-304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404301"/>
                      </a:ext>
                    </a:extLst>
                  </a:tr>
                  <a:tr h="66894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" t="-74545" r="-214353" b="-12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-1120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-830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0400469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5" t="-142222" r="-214353" b="-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150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90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200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050979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339803" y="1461479"/>
                <a:ext cx="7867160" cy="10499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4 (</m:t>
                        </m:r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4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2 (</m:t>
                        </m:r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FR" sz="4400" dirty="0" smtClean="0"/>
                  <a:t> 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6</m:t>
                    </m:r>
                    <m:sSub>
                      <m:sSub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𝐹𝑒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3 (</m:t>
                        </m:r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fr-FR" sz="2000" dirty="0"/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803" y="1461479"/>
                <a:ext cx="7867160" cy="1049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785427" y="3221882"/>
            <a:ext cx="284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/>
              <a:t>Données à 300 K:</a:t>
            </a:r>
            <a:endParaRPr lang="fr-FR" sz="2800" u="sng" dirty="0"/>
          </a:p>
        </p:txBody>
      </p:sp>
    </p:spTree>
    <p:extLst>
      <p:ext uri="{BB962C8B-B14F-4D97-AF65-F5344CB8AC3E}">
        <p14:creationId xmlns:p14="http://schemas.microsoft.com/office/powerpoint/2010/main" val="17394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00215" y="677399"/>
                <a:ext cx="10480432" cy="1071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𝐶𝐻</m:t>
                                        </m:r>
                                      </m:e>
                                      <m:sub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𝑂𝑂</m:t>
                                        </m:r>
                                      </m:e>
                                      <m:sup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𝑂𝑂</m:t>
                                    </m:r>
                                  </m:e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fr-FR" sz="3600" dirty="0" smtClean="0"/>
                  <a:t> </a:t>
                </a:r>
                <a:endParaRPr lang="fr-FR" sz="36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15" y="677399"/>
                <a:ext cx="10480432" cy="1071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re 1"/>
              <p:cNvSpPr txBox="1">
                <a:spLocks/>
              </p:cNvSpPr>
              <p:nvPr/>
            </p:nvSpPr>
            <p:spPr>
              <a:xfrm>
                <a:off x="0" y="65330"/>
                <a:ext cx="12546767" cy="5205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3200" u="sng" dirty="0" smtClean="0">
                    <a:solidFill>
                      <a:srgbClr val="FF0000"/>
                    </a:solidFill>
                  </a:rPr>
                  <a:t>II. Détermination de la constante d’acidité du 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CH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fr-FR" sz="3200" b="0" i="0" u="sng" smtClean="0">
                        <a:solidFill>
                          <a:srgbClr val="FF0000"/>
                        </a:solidFill>
                      </a:rPr>
                      <m:t>COOH</m:t>
                    </m:r>
                    <m:r>
                      <m:rPr>
                        <m:nor/>
                      </m:rPr>
                      <a:rPr lang="fr-FR" sz="3200" b="0" i="0" u="sng" smtClean="0">
                        <a:solidFill>
                          <a:srgbClr val="FF0000"/>
                        </a:solidFill>
                      </a:rPr>
                      <m:t>/</m:t>
                    </m:r>
                    <m:sSup>
                      <m:sSupPr>
                        <m:ctrlPr>
                          <a:rPr lang="fr-FR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320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3200" b="0" i="0" u="sng" smtClean="0">
                                <a:solidFill>
                                  <a:srgbClr val="FF0000"/>
                                </a:solidFill>
                              </a:rPr>
                              <m:t>CH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3200" b="0" i="0" u="sng" smtClean="0">
                                <a:solidFill>
                                  <a:srgbClr val="FF0000"/>
                                </a:solidFill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COO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−</m:t>
                        </m:r>
                      </m:sup>
                    </m:sSup>
                  </m:oMath>
                </a14:m>
                <a:endParaRPr lang="fr-FR" i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330"/>
                <a:ext cx="12546767" cy="520596"/>
              </a:xfrm>
              <a:prstGeom prst="rect">
                <a:avLst/>
              </a:prstGeom>
              <a:blipFill>
                <a:blip r:embed="rId4"/>
                <a:stretch>
                  <a:fillRect l="-1215" t="-28235" b="-3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5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00215" y="677399"/>
                <a:ext cx="10480432" cy="1071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𝐶𝐻</m:t>
                                        </m:r>
                                      </m:e>
                                      <m:sub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𝑂𝑂</m:t>
                                        </m:r>
                                      </m:e>
                                      <m:sup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𝑂𝑂</m:t>
                                    </m:r>
                                  </m:e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fr-FR" sz="3600" dirty="0" smtClean="0"/>
                  <a:t> </a:t>
                </a:r>
                <a:endParaRPr lang="fr-FR" sz="36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15" y="677399"/>
                <a:ext cx="10480432" cy="1071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ouvrante 1"/>
          <p:cNvSpPr/>
          <p:nvPr/>
        </p:nvSpPr>
        <p:spPr>
          <a:xfrm rot="16200000">
            <a:off x="2881022" y="334302"/>
            <a:ext cx="412415" cy="2969549"/>
          </a:xfrm>
          <a:prstGeom prst="leftBrace">
            <a:avLst>
              <a:gd name="adj1" fmla="val 43676"/>
              <a:gd name="adj2" fmla="val 48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 rot="16200000">
            <a:off x="8443714" y="-218994"/>
            <a:ext cx="519676" cy="3968879"/>
          </a:xfrm>
          <a:prstGeom prst="leftBrace">
            <a:avLst>
              <a:gd name="adj1" fmla="val 43676"/>
              <a:gd name="adj2" fmla="val 48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847386" y="2025284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1"/>
                </a:solidFill>
              </a:rPr>
              <a:t>y</a:t>
            </a:r>
            <a:endParaRPr lang="fr-FR" sz="3200" i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463709" y="2025283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1"/>
                </a:solidFill>
              </a:rPr>
              <a:t>x</a:t>
            </a:r>
            <a:endParaRPr lang="fr-FR" sz="3200" i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re 1"/>
              <p:cNvSpPr txBox="1">
                <a:spLocks/>
              </p:cNvSpPr>
              <p:nvPr/>
            </p:nvSpPr>
            <p:spPr>
              <a:xfrm>
                <a:off x="0" y="65330"/>
                <a:ext cx="12546767" cy="5205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3200" u="sng" dirty="0" smtClean="0">
                    <a:solidFill>
                      <a:srgbClr val="FF0000"/>
                    </a:solidFill>
                  </a:rPr>
                  <a:t>II. Détermination de la constante d’acidité du 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CH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fr-FR" sz="3200" b="0" i="0" u="sng" smtClean="0">
                        <a:solidFill>
                          <a:srgbClr val="FF0000"/>
                        </a:solidFill>
                      </a:rPr>
                      <m:t>COOH</m:t>
                    </m:r>
                    <m:r>
                      <m:rPr>
                        <m:nor/>
                      </m:rPr>
                      <a:rPr lang="fr-FR" sz="3200" b="0" i="0" u="sng" smtClean="0">
                        <a:solidFill>
                          <a:srgbClr val="FF0000"/>
                        </a:solidFill>
                      </a:rPr>
                      <m:t>/</m:t>
                    </m:r>
                    <m:sSup>
                      <m:sSupPr>
                        <m:ctrlPr>
                          <a:rPr lang="fr-FR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320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3200" b="0" i="0" u="sng" smtClean="0">
                                <a:solidFill>
                                  <a:srgbClr val="FF0000"/>
                                </a:solidFill>
                              </a:rPr>
                              <m:t>CH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3200" b="0" i="0" u="sng" smtClean="0">
                                <a:solidFill>
                                  <a:srgbClr val="FF0000"/>
                                </a:solidFill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COO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−</m:t>
                        </m:r>
                      </m:sup>
                    </m:sSup>
                  </m:oMath>
                </a14:m>
                <a:endParaRPr lang="fr-FR" i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330"/>
                <a:ext cx="12546767" cy="520596"/>
              </a:xfrm>
              <a:prstGeom prst="rect">
                <a:avLst/>
              </a:prstGeom>
              <a:blipFill>
                <a:blip r:embed="rId4"/>
                <a:stretch>
                  <a:fillRect l="-1215" t="-28235" b="-3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3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7" y="1782444"/>
            <a:ext cx="10114671" cy="5285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00215" y="677399"/>
                <a:ext cx="10480432" cy="1071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𝐶𝐻</m:t>
                                        </m:r>
                                      </m:e>
                                      <m:sub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sSup>
                                      <m:sSup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𝑂𝑂</m:t>
                                        </m:r>
                                      </m:e>
                                      <m:sup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  <m:sup>
                                        <m:r>
                                          <a:rPr lang="fr-FR" sz="36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sSup>
                                  <m:s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𝑂𝑂</m:t>
                                    </m:r>
                                  </m:e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fr-FR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fr-FR" sz="3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3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fr-FR" sz="3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fr-FR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fr-FR" sz="3600" dirty="0" smtClean="0"/>
                  <a:t> </a:t>
                </a:r>
                <a:endParaRPr lang="fr-FR" sz="36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15" y="677399"/>
                <a:ext cx="10480432" cy="1071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ouvrante 1"/>
          <p:cNvSpPr/>
          <p:nvPr/>
        </p:nvSpPr>
        <p:spPr>
          <a:xfrm rot="16200000">
            <a:off x="2881022" y="334302"/>
            <a:ext cx="412415" cy="2969549"/>
          </a:xfrm>
          <a:prstGeom prst="leftBrace">
            <a:avLst>
              <a:gd name="adj1" fmla="val 43676"/>
              <a:gd name="adj2" fmla="val 48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 rot="16200000">
            <a:off x="8443714" y="-218994"/>
            <a:ext cx="519676" cy="3968879"/>
          </a:xfrm>
          <a:prstGeom prst="leftBrace">
            <a:avLst>
              <a:gd name="adj1" fmla="val 43676"/>
              <a:gd name="adj2" fmla="val 48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847386" y="2025284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1"/>
                </a:solidFill>
              </a:rPr>
              <a:t>y</a:t>
            </a:r>
            <a:endParaRPr lang="fr-FR" sz="3200" i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463709" y="2025283"/>
            <a:ext cx="4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solidFill>
                  <a:schemeClr val="accent1"/>
                </a:solidFill>
              </a:rPr>
              <a:t>x</a:t>
            </a:r>
            <a:endParaRPr lang="fr-FR" sz="3200" i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re 1"/>
              <p:cNvSpPr txBox="1">
                <a:spLocks/>
              </p:cNvSpPr>
              <p:nvPr/>
            </p:nvSpPr>
            <p:spPr>
              <a:xfrm>
                <a:off x="0" y="65330"/>
                <a:ext cx="12546767" cy="5205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3200" u="sng" dirty="0" smtClean="0">
                    <a:solidFill>
                      <a:srgbClr val="FF0000"/>
                    </a:solidFill>
                  </a:rPr>
                  <a:t>II. Détermination de la constante d’acidité du 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CH</m:t>
                        </m:r>
                      </m:e>
                      <m:sub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fr-FR" sz="3200" b="0" i="0" u="sng" smtClean="0">
                        <a:solidFill>
                          <a:srgbClr val="FF0000"/>
                        </a:solidFill>
                      </a:rPr>
                      <m:t>COOH</m:t>
                    </m:r>
                    <m:r>
                      <m:rPr>
                        <m:nor/>
                      </m:rPr>
                      <a:rPr lang="fr-FR" sz="3200" b="0" i="0" u="sng" smtClean="0">
                        <a:solidFill>
                          <a:srgbClr val="FF0000"/>
                        </a:solidFill>
                      </a:rPr>
                      <m:t>/</m:t>
                    </m:r>
                    <m:sSup>
                      <m:sSupPr>
                        <m:ctrlPr>
                          <a:rPr lang="fr-FR" sz="320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3200" i="1" u="sng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3200" b="0" i="0" u="sng" smtClean="0">
                                <a:solidFill>
                                  <a:srgbClr val="FF0000"/>
                                </a:solidFill>
                              </a:rPr>
                              <m:t>CH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fr-FR" sz="3200" b="0" i="0" u="sng" smtClean="0">
                                <a:solidFill>
                                  <a:srgbClr val="FF0000"/>
                                </a:solidFill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COO</m:t>
                        </m:r>
                      </m:e>
                      <m:sup>
                        <m:r>
                          <m:rPr>
                            <m:nor/>
                          </m:rPr>
                          <a:rPr lang="fr-FR" sz="3200" b="0" i="0" u="sng" smtClean="0">
                            <a:solidFill>
                              <a:srgbClr val="FF0000"/>
                            </a:solidFill>
                          </a:rPr>
                          <m:t>−</m:t>
                        </m:r>
                      </m:sup>
                    </m:sSup>
                  </m:oMath>
                </a14:m>
                <a:endParaRPr lang="fr-FR" i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itr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330"/>
                <a:ext cx="12546767" cy="520596"/>
              </a:xfrm>
              <a:prstGeom prst="rect">
                <a:avLst/>
              </a:prstGeom>
              <a:blipFill>
                <a:blip r:embed="rId4"/>
                <a:stretch>
                  <a:fillRect l="-1215" t="-28235" b="-3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1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2125</Words>
  <Application>Microsoft Office PowerPoint</Application>
  <PresentationFormat>Grand écran</PresentationFormat>
  <Paragraphs>166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Thème Office</vt:lpstr>
      <vt:lpstr>LC 20:  Détermination de constantes d’équilibre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Mesure de la conductivité pour différentes concentrations initiales en 〖"CH" 〗_"3"  "COOH"</vt:lpstr>
      <vt:lpstr>Titrage par suivi pH-métrique des ions 〖"Al" 〗^"3+"   par NaOH</vt:lpstr>
      <vt:lpstr>Présentation PowerPoint</vt:lpstr>
      <vt:lpstr>Présentation PowerPoint</vt:lpstr>
      <vt:lpstr>Présentation PowerPoint</vt:lpstr>
      <vt:lpstr>Présentation PowerPoint</vt:lpstr>
      <vt:lpstr>Réactions chimiques mises en jeu</vt:lpstr>
      <vt:lpstr>Réactions chimiques mises en jeu</vt:lpstr>
      <vt:lpstr>Réactions chimiques mises en jeu</vt:lpstr>
      <vt:lpstr>Réactions chimiques mises en jeu</vt:lpstr>
      <vt:lpstr>Réactions chimiques mises en jeu</vt:lpstr>
      <vt:lpstr>Présentation PowerPoint</vt:lpstr>
      <vt:lpstr>Présentation PowerPoint</vt:lpstr>
      <vt:lpstr>Présentation PowerPoint</vt:lpstr>
      <vt:lpstr>Courbe réelle du pH en fonction du volume versé</vt:lpstr>
      <vt:lpstr>Courbe réelle du pH en fonction du volume versé</vt:lpstr>
      <vt:lpstr>Courbe réelle du pH en fonction du volume versé</vt:lpstr>
      <vt:lpstr>Courbe réelle du pH en fonction du volume versé</vt:lpstr>
      <vt:lpstr>Courbe réelle du pH en fonction du volume versé</vt:lpstr>
      <vt:lpstr>Bécher au cours du titrage</vt:lpstr>
      <vt:lpstr>Présentation PowerPoint</vt:lpstr>
      <vt:lpstr>Présentation PowerPoint</vt:lpstr>
      <vt:lpstr>Présentation PowerPoint</vt:lpstr>
      <vt:lpstr>Autre méthode pour déterminer Ka(CH3COOH/CH3COO-): Titrage par suivi pH-métrique avec soude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20:  Détermination de constantes d’équilibre</dc:title>
  <dc:creator>juliette plo</dc:creator>
  <cp:lastModifiedBy>juliette plo</cp:lastModifiedBy>
  <cp:revision>82</cp:revision>
  <dcterms:created xsi:type="dcterms:W3CDTF">2021-01-08T17:38:00Z</dcterms:created>
  <dcterms:modified xsi:type="dcterms:W3CDTF">2021-01-25T20:22:48Z</dcterms:modified>
</cp:coreProperties>
</file>