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4" r:id="rId9"/>
    <p:sldId id="277" r:id="rId10"/>
    <p:sldId id="261" r:id="rId11"/>
    <p:sldId id="267" r:id="rId12"/>
    <p:sldId id="265" r:id="rId13"/>
    <p:sldId id="278" r:id="rId14"/>
    <p:sldId id="273" r:id="rId15"/>
    <p:sldId id="268" r:id="rId16"/>
    <p:sldId id="269" r:id="rId17"/>
    <p:sldId id="270" r:id="rId18"/>
    <p:sldId id="271" r:id="rId19"/>
    <p:sldId id="272" r:id="rId20"/>
    <p:sldId id="279" r:id="rId21"/>
    <p:sldId id="274" r:id="rId22"/>
    <p:sldId id="280" r:id="rId23"/>
    <p:sldId id="281" r:id="rId24"/>
    <p:sldId id="283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BBC5"/>
    <a:srgbClr val="0D0DD4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6/17/2021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6/17/2021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6/17/2021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6/17/2021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6/17/2021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6/17/2021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6/17/2021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6/17/2021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6/17/2021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7" Type="http://schemas.openxmlformats.org/officeDocument/2006/relationships/image" Target="../media/image24.png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gif"/><Relationship Id="rId4" Type="http://schemas.openxmlformats.org/officeDocument/2006/relationships/image" Target="../media/image21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jpeg"/><Relationship Id="rId4" Type="http://schemas.openxmlformats.org/officeDocument/2006/relationships/image" Target="NUL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4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-1"/>
            <a:ext cx="12192000" cy="3148149"/>
          </a:xfrm>
          <a:solidFill>
            <a:schemeClr val="accent2">
              <a:lumMod val="75000"/>
            </a:schemeClr>
          </a:solidFill>
          <a:ln>
            <a:noFill/>
          </a:ln>
        </p:spPr>
        <p:txBody>
          <a:bodyPr/>
          <a:lstStyle/>
          <a:p>
            <a:r>
              <a:rPr lang="fr-FR" dirty="0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Cinétique homogène</a:t>
            </a:r>
            <a:endParaRPr lang="fr-FR" dirty="0">
              <a:solidFill>
                <a:schemeClr val="tx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Niveau : CPGE</a:t>
            </a:r>
          </a:p>
          <a:p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Pré-requis : </a:t>
            </a:r>
          </a:p>
          <a:p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485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au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32624709"/>
                  </p:ext>
                </p:extLst>
              </p:nvPr>
            </p:nvGraphicFramePr>
            <p:xfrm>
              <a:off x="862820" y="1496038"/>
              <a:ext cx="10466360" cy="484579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16590">
                      <a:extLst>
                        <a:ext uri="{9D8B030D-6E8A-4147-A177-3AD203B41FA5}">
                          <a16:colId xmlns:a16="http://schemas.microsoft.com/office/drawing/2014/main" val="2227165432"/>
                        </a:ext>
                      </a:extLst>
                    </a:gridCol>
                    <a:gridCol w="2616590">
                      <a:extLst>
                        <a:ext uri="{9D8B030D-6E8A-4147-A177-3AD203B41FA5}">
                          <a16:colId xmlns:a16="http://schemas.microsoft.com/office/drawing/2014/main" val="4144897903"/>
                        </a:ext>
                      </a:extLst>
                    </a:gridCol>
                    <a:gridCol w="2616590">
                      <a:extLst>
                        <a:ext uri="{9D8B030D-6E8A-4147-A177-3AD203B41FA5}">
                          <a16:colId xmlns:a16="http://schemas.microsoft.com/office/drawing/2014/main" val="2415459954"/>
                        </a:ext>
                      </a:extLst>
                    </a:gridCol>
                    <a:gridCol w="2616590">
                      <a:extLst>
                        <a:ext uri="{9D8B030D-6E8A-4147-A177-3AD203B41FA5}">
                          <a16:colId xmlns:a16="http://schemas.microsoft.com/office/drawing/2014/main" val="259205383"/>
                        </a:ext>
                      </a:extLst>
                    </a:gridCol>
                  </a:tblGrid>
                  <a:tr h="6318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Méthode</a:t>
                          </a:r>
                          <a:endParaRPr lang="fr-FR" sz="200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Condition pour être employée</a:t>
                          </a:r>
                          <a:endParaRPr lang="fr-FR" sz="200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 smtClean="0">
                              <a:solidFill>
                                <a:srgbClr val="C0000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Grandeur</a:t>
                          </a:r>
                          <a:r>
                            <a:rPr lang="fr-FR" sz="2000" baseline="0" dirty="0" smtClean="0">
                              <a:solidFill>
                                <a:srgbClr val="C0000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 mesurée</a:t>
                          </a:r>
                          <a:endParaRPr lang="fr-FR" sz="2000" dirty="0">
                            <a:solidFill>
                              <a:srgbClr val="C00000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Lois</a:t>
                          </a:r>
                          <a:endParaRPr lang="fr-FR" sz="200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58086113"/>
                      </a:ext>
                    </a:extLst>
                  </a:tr>
                  <a:tr h="9877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Spectrophotométrie</a:t>
                          </a:r>
                          <a:endParaRPr lang="fr-FR" sz="200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Au</a:t>
                          </a:r>
                          <a:r>
                            <a:rPr lang="fr-FR" sz="2000" baseline="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 moins une espèce colorée intervient dans la réaction</a:t>
                          </a:r>
                          <a:endParaRPr lang="fr-FR" sz="200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b="0" dirty="0" smtClean="0">
                              <a:solidFill>
                                <a:srgbClr val="C0000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Absorbance </a:t>
                          </a:r>
                        </a:p>
                        <a:p>
                          <a:pPr algn="ctr"/>
                          <a:r>
                            <a:rPr lang="fr-FR" sz="2000" b="0" dirty="0" smtClean="0">
                              <a:solidFill>
                                <a:srgbClr val="C0000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A</a:t>
                          </a:r>
                          <a:endParaRPr lang="fr-FR" sz="2000" b="0" dirty="0">
                            <a:solidFill>
                              <a:srgbClr val="C00000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Loi de Beer-Lambert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0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fr-FR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fr-FR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fr-FR" sz="2000" b="0" i="1" smtClean="0"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  <m:r>
                                      <a:rPr lang="fr-FR" sz="2000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fr-FR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0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b>
                                        <m:r>
                                          <a:rPr lang="fr-FR" sz="2000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nary>
                                <m:sSub>
                                  <m:sSubPr>
                                    <m:ctrlPr>
                                      <a:rPr lang="fr-FR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fr-FR" sz="20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00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41826128"/>
                      </a:ext>
                    </a:extLst>
                  </a:tr>
                  <a:tr h="9877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Polarimétrie</a:t>
                          </a:r>
                          <a:endParaRPr lang="fr-FR" sz="200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Au moins une substance</a:t>
                          </a:r>
                          <a:r>
                            <a:rPr lang="fr-FR" sz="2000" baseline="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 optiquement active</a:t>
                          </a:r>
                          <a:endParaRPr lang="fr-FR" sz="200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b="0" dirty="0" smtClean="0">
                              <a:solidFill>
                                <a:srgbClr val="C0000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Pouvoir</a:t>
                          </a:r>
                          <a:r>
                            <a:rPr lang="fr-FR" sz="2000" b="0" baseline="0" dirty="0" smtClean="0">
                              <a:solidFill>
                                <a:srgbClr val="C0000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 rotatoire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0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fr-FR" sz="2000" b="0" dirty="0">
                            <a:solidFill>
                              <a:srgbClr val="C00000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Loi de</a:t>
                          </a:r>
                          <a:r>
                            <a:rPr lang="fr-FR" sz="2000" baseline="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 Biot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fr-FR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fr-FR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fr-FR" sz="2000" b="0" i="1" smtClean="0"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  <m:r>
                                      <a:rPr lang="fr-FR" sz="2000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fr-FR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000" b="0" i="1" smtClean="0">
                                            <a:latin typeface="Cambria Math" panose="02040503050406030204" pitchFamily="18" charset="0"/>
                                          </a:rPr>
                                          <m:t>[</m:t>
                                        </m:r>
                                        <m:r>
                                          <a:rPr lang="fr-FR" sz="20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  <m:r>
                                          <m:rPr>
                                            <m:nor/>
                                          </m:rPr>
                                          <a:rPr lang="fr-FR" sz="2000" b="0" dirty="0">
                                            <a:latin typeface="Amiri" panose="00000500000000000000" pitchFamily="2" charset="-78"/>
                                            <a:ea typeface="Amiri" panose="00000500000000000000" pitchFamily="2" charset="-78"/>
                                            <a:cs typeface="Amiri" panose="00000500000000000000" pitchFamily="2" charset="-78"/>
                                          </a:rPr>
                                          <m:t> </m:t>
                                        </m:r>
                                        <m:r>
                                          <a:rPr lang="fr-FR" sz="2000" b="0" i="1" smtClean="0">
                                            <a:latin typeface="Cambria Math" panose="02040503050406030204" pitchFamily="18" charset="0"/>
                                          </a:rPr>
                                          <m:t>]</m:t>
                                        </m:r>
                                      </m:e>
                                      <m:sub>
                                        <m:r>
                                          <a:rPr lang="fr-FR" sz="2000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nary>
                                <m:sSub>
                                  <m:sSubPr>
                                    <m:ctrlPr>
                                      <a:rPr lang="fr-FR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fr-FR" sz="20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00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08347494"/>
                      </a:ext>
                    </a:extLst>
                  </a:tr>
                  <a:tr h="7416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pH-métrie</a:t>
                          </a:r>
                          <a:endParaRPr lang="fr-FR" sz="200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Espèces acido-basiques</a:t>
                          </a:r>
                          <a:endParaRPr lang="fr-FR" sz="200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b="0" dirty="0" smtClean="0">
                              <a:solidFill>
                                <a:srgbClr val="C0000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pH </a:t>
                          </a:r>
                          <a:endParaRPr lang="fr-FR" sz="2000" b="0" dirty="0" smtClean="0">
                            <a:solidFill>
                              <a:srgbClr val="C00000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  <a:p>
                          <a:pPr algn="ctr"/>
                          <a:endParaRPr lang="fr-FR" sz="2000" b="0" dirty="0">
                            <a:solidFill>
                              <a:srgbClr val="C00000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b="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pH</a:t>
                          </a:r>
                          <a14:m>
                            <m:oMath xmlns:m="http://schemas.openxmlformats.org/officeDocument/2006/math">
                              <m:r>
                                <a:rPr lang="fr-FR" sz="2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fr-FR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fr-FR" sz="20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  <m:r>
                                <a:rPr lang="fr-FR" sz="2000" b="0" i="1" smtClean="0">
                                  <a:latin typeface="Cambria Math" panose="02040503050406030204" pitchFamily="18" charset="0"/>
                                </a:rPr>
                                <m:t>⁡[</m:t>
                              </m:r>
                              <m:sSub>
                                <m:sSubPr>
                                  <m:ctrlP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p>
                                  <m:r>
                                    <a:rPr lang="fr-FR" sz="20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  <m:r>
                                <a:rPr lang="fr-FR" sz="2000" b="0" i="1" smtClean="0"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oMath>
                          </a14:m>
                          <a:endParaRPr lang="fr-FR" sz="200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31999911"/>
                      </a:ext>
                    </a:extLst>
                  </a:tr>
                  <a:tr h="9877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Conductimétrie</a:t>
                          </a:r>
                          <a:endParaRPr lang="fr-FR" sz="200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Variation de la quantité d’ions</a:t>
                          </a:r>
                          <a:endParaRPr lang="fr-FR" sz="200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b="0" dirty="0" smtClean="0">
                              <a:solidFill>
                                <a:srgbClr val="C0000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Conductivité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0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oMath>
                            </m:oMathPara>
                          </a14:m>
                          <a:endParaRPr lang="fr-FR" sz="2000" b="0" dirty="0" smtClean="0">
                            <a:solidFill>
                              <a:srgbClr val="C00000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Loi de Kohlrausch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  <m:r>
                                  <a:rPr lang="fr-FR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fr-FR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Sup>
                                      <m:sSubSupPr>
                                        <m:ctrlPr>
                                          <a:rPr lang="fr-FR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fr-FR" sz="20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𝜆</m:t>
                                        </m:r>
                                      </m:e>
                                      <m:sub>
                                        <m:r>
                                          <a:rPr lang="fr-FR" sz="2000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  <m:sup>
                                        <m:r>
                                          <a:rPr lang="fr-FR" sz="2000" b="0" i="1" smtClean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p>
                                    </m:sSubSup>
                                  </m:e>
                                </m:nary>
                                <m:sSub>
                                  <m:sSubPr>
                                    <m:ctrlPr>
                                      <a:rPr lang="fr-FR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000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fr-FR" sz="20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000" dirty="0" smtClean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1217020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au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32624709"/>
                  </p:ext>
                </p:extLst>
              </p:nvPr>
            </p:nvGraphicFramePr>
            <p:xfrm>
              <a:off x="862820" y="1496038"/>
              <a:ext cx="10466360" cy="484579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16590">
                      <a:extLst>
                        <a:ext uri="{9D8B030D-6E8A-4147-A177-3AD203B41FA5}">
                          <a16:colId xmlns:a16="http://schemas.microsoft.com/office/drawing/2014/main" val="2227165432"/>
                        </a:ext>
                      </a:extLst>
                    </a:gridCol>
                    <a:gridCol w="2616590">
                      <a:extLst>
                        <a:ext uri="{9D8B030D-6E8A-4147-A177-3AD203B41FA5}">
                          <a16:colId xmlns:a16="http://schemas.microsoft.com/office/drawing/2014/main" val="4144897903"/>
                        </a:ext>
                      </a:extLst>
                    </a:gridCol>
                    <a:gridCol w="2616590">
                      <a:extLst>
                        <a:ext uri="{9D8B030D-6E8A-4147-A177-3AD203B41FA5}">
                          <a16:colId xmlns:a16="http://schemas.microsoft.com/office/drawing/2014/main" val="2415459954"/>
                        </a:ext>
                      </a:extLst>
                    </a:gridCol>
                    <a:gridCol w="2616590">
                      <a:extLst>
                        <a:ext uri="{9D8B030D-6E8A-4147-A177-3AD203B41FA5}">
                          <a16:colId xmlns:a16="http://schemas.microsoft.com/office/drawing/2014/main" val="259205383"/>
                        </a:ext>
                      </a:extLst>
                    </a:gridCol>
                  </a:tblGrid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Méthode</a:t>
                          </a:r>
                          <a:endParaRPr lang="fr-FR" sz="200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Condition pour être employée</a:t>
                          </a:r>
                          <a:endParaRPr lang="fr-FR" sz="200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 smtClean="0">
                              <a:solidFill>
                                <a:srgbClr val="C0000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Grandeur</a:t>
                          </a:r>
                          <a:r>
                            <a:rPr lang="fr-FR" sz="2000" baseline="0" dirty="0" smtClean="0">
                              <a:solidFill>
                                <a:srgbClr val="C0000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 mesurée</a:t>
                          </a:r>
                          <a:endParaRPr lang="fr-FR" sz="2000" dirty="0">
                            <a:solidFill>
                              <a:srgbClr val="C00000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Lois</a:t>
                          </a:r>
                          <a:endParaRPr lang="fr-FR" sz="200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58086113"/>
                      </a:ext>
                    </a:extLst>
                  </a:tr>
                  <a:tr h="113436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Spectrophotométrie</a:t>
                          </a:r>
                          <a:endParaRPr lang="fr-FR" sz="200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Au</a:t>
                          </a:r>
                          <a:r>
                            <a:rPr lang="fr-FR" sz="2000" baseline="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 moins une espèce colorée intervient dans la réaction</a:t>
                          </a:r>
                          <a:endParaRPr lang="fr-FR" sz="200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b="0" dirty="0" smtClean="0">
                              <a:solidFill>
                                <a:srgbClr val="C0000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Absorbance </a:t>
                          </a:r>
                        </a:p>
                        <a:p>
                          <a:pPr algn="ctr"/>
                          <a:r>
                            <a:rPr lang="fr-FR" sz="2000" b="0" dirty="0" smtClean="0">
                              <a:solidFill>
                                <a:srgbClr val="C0000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A</a:t>
                          </a:r>
                          <a:endParaRPr lang="fr-FR" sz="2000" b="0" dirty="0">
                            <a:solidFill>
                              <a:srgbClr val="C00000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0699" t="-64516" r="-466" b="-2672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41826128"/>
                      </a:ext>
                    </a:extLst>
                  </a:tr>
                  <a:tr h="113436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Polarimétrie</a:t>
                          </a:r>
                          <a:endParaRPr lang="fr-FR" sz="200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Au moins une substance</a:t>
                          </a:r>
                          <a:r>
                            <a:rPr lang="fr-FR" sz="2000" baseline="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 optiquement active</a:t>
                          </a:r>
                          <a:endParaRPr lang="fr-FR" sz="200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000" t="-163636" r="-100233" b="-1657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0699" t="-163636" r="-466" b="-1657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08347494"/>
                      </a:ext>
                    </a:extLst>
                  </a:tr>
                  <a:tr h="7416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pH-métrie</a:t>
                          </a:r>
                          <a:endParaRPr lang="fr-FR" sz="200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Espèces acido-basiques</a:t>
                          </a:r>
                          <a:endParaRPr lang="fr-FR" sz="200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b="0" dirty="0" smtClean="0">
                              <a:solidFill>
                                <a:srgbClr val="C0000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pH </a:t>
                          </a:r>
                          <a:endParaRPr lang="fr-FR" sz="2000" b="0" dirty="0" smtClean="0">
                            <a:solidFill>
                              <a:srgbClr val="C00000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  <a:p>
                          <a:pPr algn="ctr"/>
                          <a:endParaRPr lang="fr-FR" sz="2000" b="0" dirty="0">
                            <a:solidFill>
                              <a:srgbClr val="C00000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0699" t="-404098" r="-466" b="-15409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31999911"/>
                      </a:ext>
                    </a:extLst>
                  </a:tr>
                  <a:tr h="113436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Conductimétrie</a:t>
                          </a:r>
                          <a:endParaRPr lang="fr-FR" sz="200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Variation de la quantité d’ions</a:t>
                          </a:r>
                          <a:endParaRPr lang="fr-FR" sz="200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000" t="-330645" r="-100233" b="-10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0699" t="-330645" r="-466" b="-10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1217020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Rectangle 2"/>
          <p:cNvSpPr/>
          <p:nvPr/>
        </p:nvSpPr>
        <p:spPr>
          <a:xfrm>
            <a:off x="0" y="0"/>
            <a:ext cx="12192000" cy="101890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Méthodes physiques de suivi cinétique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64222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01890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Suivi cinétique de la décoloration de l’érythrosine B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pic>
        <p:nvPicPr>
          <p:cNvPr id="1026" name="Picture 2" descr="http://agreg2020.free.fr/Benjamin/Lecons%20de%20chimie/LC21%20cinetique%20homogene/spectro%20erythrosin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694" y="1781107"/>
            <a:ext cx="10376611" cy="4894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686525" y="1202276"/>
            <a:ext cx="48189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Spectre UV-visible de l’érythrosine B </a:t>
            </a:r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5114108" y="3089366"/>
                <a:ext cx="252793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  <m:r>
                        <a:rPr lang="fr-FR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=525 </m:t>
                      </m:r>
                      <m:r>
                        <a:rPr lang="fr-FR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𝑛𝑚</m:t>
                      </m:r>
                    </m:oMath>
                  </m:oMathPara>
                </a14:m>
                <a:endParaRPr lang="fr-FR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4108" y="3089366"/>
                <a:ext cx="2527936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942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>
                <a:spLocks noResize="1"/>
              </p:cNvSpPr>
              <p:nvPr/>
            </p:nvSpPr>
            <p:spPr>
              <a:xfrm>
                <a:off x="1932866" y="2513878"/>
                <a:ext cx="1890000" cy="3751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r>
                  <a:rPr lang="fr-FR" sz="2000" u="sng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Loi de vitesse : </a:t>
                </a:r>
                <a14:m>
                  <m:oMath xmlns:m="http://schemas.openxmlformats.org/officeDocument/2006/math">
                    <m:r>
                      <a:rPr lang="fr-FR" sz="2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fr-FR" sz="24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i="1"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fr-FR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  <m:sup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𝛼</m:t>
                        </m:r>
                      </m:sup>
                    </m:sSup>
                    <m:sSup>
                      <m:sSup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fr-FR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  <m:sup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𝛽</m:t>
                        </m:r>
                      </m:sup>
                    </m:sSup>
                  </m:oMath>
                </a14:m>
                <a:endParaRPr lang="fr-FR" sz="2400" i="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2866" y="2513878"/>
                <a:ext cx="1890000" cy="375120"/>
              </a:xfrm>
              <a:prstGeom prst="rect">
                <a:avLst/>
              </a:prstGeom>
              <a:blipFill>
                <a:blip r:embed="rId2"/>
                <a:stretch>
                  <a:fillRect l="-54516" t="-37097" r="-41935" b="-741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/>
              <p:cNvSpPr txBox="1">
                <a:spLocks noResize="1"/>
              </p:cNvSpPr>
              <p:nvPr/>
            </p:nvSpPr>
            <p:spPr>
              <a:xfrm>
                <a:off x="5324245" y="1740221"/>
                <a:ext cx="2419920" cy="3506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 xmlns:m="http://schemas.openxmlformats.org/officeDocument/2006/math">
                    <m:r>
                      <a:rPr lang="fr-FR" sz="320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𝑎𝐴</m:t>
                    </m:r>
                    <m:r>
                      <a:rPr lang="fr-FR" sz="3200" i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𝑏𝐵</m:t>
                    </m:r>
                    <m:r>
                      <a:rPr lang="fr-FR" sz="3200" i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fr-FR" sz="3200" i="0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produits</a:t>
                </a:r>
                <a:endParaRPr lang="fr-FR" sz="3200" i="0" dirty="0">
                  <a:solidFill>
                    <a:srgbClr val="C0000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4245" y="1740221"/>
                <a:ext cx="2419920" cy="350640"/>
              </a:xfrm>
              <a:prstGeom prst="rect">
                <a:avLst/>
              </a:prstGeom>
              <a:blipFill>
                <a:blip r:embed="rId3"/>
                <a:stretch>
                  <a:fillRect l="-19144" t="-101724" r="-35264" b="-15517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/>
              <p:cNvSpPr txBox="1">
                <a:spLocks noResize="1"/>
              </p:cNvSpPr>
              <p:nvPr/>
            </p:nvSpPr>
            <p:spPr>
              <a:xfrm>
                <a:off x="1695908" y="3424970"/>
                <a:ext cx="1803600" cy="81215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r>
                  <a:rPr lang="fr-FR" sz="20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On choisit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fr-FR" sz="240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</m:d>
                          </m:e>
                          <m:sub>
                            <m:d>
                              <m:d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sz="2400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d>
                          </m:sub>
                        </m:sSub>
                      </m:num>
                      <m:den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fr-FR" sz="24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</m:d>
                          </m:e>
                          <m:sub>
                            <m:d>
                              <m:d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sz="2400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d>
                          </m:sub>
                        </m:sSub>
                      </m:num>
                      <m:den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endParaRPr lang="fr-FR" sz="2000" i="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5908" y="3424970"/>
                <a:ext cx="1803600" cy="812159"/>
              </a:xfrm>
              <a:prstGeom prst="rect">
                <a:avLst/>
              </a:prstGeom>
              <a:blipFill>
                <a:blip r:embed="rId4"/>
                <a:stretch>
                  <a:fillRect l="-40541" r="-28378" b="-1203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/>
              <p:cNvSpPr txBox="1">
                <a:spLocks noResize="1"/>
              </p:cNvSpPr>
              <p:nvPr/>
            </p:nvSpPr>
            <p:spPr>
              <a:xfrm>
                <a:off x="4235521" y="4886019"/>
                <a:ext cx="1860479" cy="4111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90000" tIns="45000" rIns="90000" bIns="45000" anchor="ctr" anchorCtr="1" compatLnSpc="0">
                <a:noAutofit/>
              </a:bodyPr>
              <a:lstStyle/>
              <a:p>
                <a:pPr algn="ctr"/>
                <a:r>
                  <a:rPr lang="fr-FR" sz="20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Ainsi on réécrit la loi de vitesse : </a:t>
                </a:r>
                <a14:m>
                  <m:oMath xmlns:m="http://schemas.openxmlformats.org/officeDocument/2006/math">
                    <m:r>
                      <a:rPr lang="fr-FR" sz="2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fr-FR" sz="2400" i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𝑎𝑝𝑝</m:t>
                        </m:r>
                      </m:sub>
                    </m:sSub>
                    <m:sSup>
                      <m:sSup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fr-FR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  <m:sup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fr-FR" sz="2400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𝛽</m:t>
                        </m:r>
                      </m:sup>
                    </m:sSup>
                  </m:oMath>
                </a14:m>
                <a:r>
                  <a:rPr lang="fr-FR" sz="2400" i="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</a:t>
                </a:r>
                <a:r>
                  <a:rPr lang="fr-FR" sz="2000" i="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avec</a:t>
                </a:r>
                <a:r>
                  <a:rPr lang="fr-FR" sz="2400" i="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𝑎𝑝𝑝</m:t>
                        </m:r>
                      </m:sub>
                    </m:sSub>
                    <m:r>
                      <a:rPr lang="fr-FR" sz="240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i="1"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fr-FR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fr-FR" sz="2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𝛽</m:t>
                        </m:r>
                      </m:sup>
                    </m:sSup>
                  </m:oMath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marL="0" marR="0" lvl="0" indent="0" algn="ctr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r-FR" sz="2400" i="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5521" y="4886019"/>
                <a:ext cx="1860479" cy="411120"/>
              </a:xfrm>
              <a:prstGeom prst="rect">
                <a:avLst/>
              </a:prstGeom>
              <a:blipFill>
                <a:blip r:embed="rId5"/>
                <a:stretch>
                  <a:fillRect l="-175410" t="-88060" r="-162295" b="-1492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/>
              <p:cNvSpPr txBox="1">
                <a:spLocks noResize="1"/>
              </p:cNvSpPr>
              <p:nvPr/>
            </p:nvSpPr>
            <p:spPr>
              <a:xfrm>
                <a:off x="5410284" y="3424969"/>
                <a:ext cx="1736639" cy="81215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r>
                  <a:rPr lang="fr-FR" sz="2000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d</a:t>
                </a:r>
                <a:r>
                  <a:rPr lang="fr-FR" sz="20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e sorte à avoir </a:t>
                </a:r>
                <a14:m>
                  <m:oMath xmlns:m="http://schemas.openxmlformats.org/officeDocument/2006/math">
                    <m:r>
                      <a:rPr lang="fr-F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fr-FR" sz="20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t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fr-FR" sz="240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</m:d>
                          </m:e>
                          <m:sub>
                            <m:d>
                              <m:d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sub>
                        </m:sSub>
                      </m:num>
                      <m:den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fr-FR" sz="24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</m:d>
                          </m:e>
                          <m:sub>
                            <m:d>
                              <m:d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sz="2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sub>
                        </m:sSub>
                      </m:num>
                      <m:den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endParaRPr lang="fr-FR" sz="2000" i="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84" y="3424969"/>
                <a:ext cx="1736639" cy="812159"/>
              </a:xfrm>
              <a:prstGeom prst="rect">
                <a:avLst/>
              </a:prstGeom>
              <a:blipFill>
                <a:blip r:embed="rId6"/>
                <a:stretch>
                  <a:fillRect l="-69366" r="-56338" b="-1203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0" y="0"/>
            <a:ext cx="12192000" cy="144997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Méthode : mélange stœchiométrique des 2 réactifs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/>
              <p:cNvSpPr txBox="1"/>
              <p:nvPr/>
            </p:nvSpPr>
            <p:spPr>
              <a:xfrm>
                <a:off x="3822866" y="5622864"/>
                <a:ext cx="491147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solidFill>
                      <a:srgbClr val="009999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  <a:sym typeface="Wingdings" panose="05000000000000000000" pitchFamily="2" charset="2"/>
                  </a:rPr>
                  <a:t> On s’est ramené au cas d’une réaction à 1 réactif</a:t>
                </a:r>
              </a:p>
              <a:p>
                <a:r>
                  <a:rPr lang="fr-FR" dirty="0" smtClean="0">
                    <a:solidFill>
                      <a:srgbClr val="009999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  <a:sym typeface="Wingdings" panose="05000000000000000000" pitchFamily="2" charset="2"/>
                  </a:rPr>
                  <a:t> On en déduit l’ordre global </a:t>
                </a:r>
                <a14:m>
                  <m:oMath xmlns:m="http://schemas.openxmlformats.org/officeDocument/2006/math">
                    <m:r>
                      <a:rPr lang="fr-FR" i="1" smtClean="0">
                        <a:solidFill>
                          <a:srgbClr val="0099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fr-FR" b="0" i="1" smtClean="0">
                        <a:solidFill>
                          <a:srgbClr val="0099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fr-FR" b="0" i="1" smtClean="0">
                        <a:solidFill>
                          <a:srgbClr val="0099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fr-FR" dirty="0" smtClean="0">
                    <a:solidFill>
                      <a:srgbClr val="009999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de la réaction</a:t>
                </a:r>
                <a:endParaRPr lang="fr-FR" dirty="0">
                  <a:solidFill>
                    <a:srgbClr val="009999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2866" y="5622864"/>
                <a:ext cx="4911473" cy="646331"/>
              </a:xfrm>
              <a:prstGeom prst="rect">
                <a:avLst/>
              </a:prstGeom>
              <a:blipFill>
                <a:blip r:embed="rId7"/>
                <a:stretch>
                  <a:fillRect l="-993" t="-9434" r="-1117" b="-1603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5425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44997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Loi de vitesse à 1 réactif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F529E6D-8FD9-47EE-9E3C-A75042F4BA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244526"/>
              </p:ext>
            </p:extLst>
          </p:nvPr>
        </p:nvGraphicFramePr>
        <p:xfrm>
          <a:off x="419100" y="2315157"/>
          <a:ext cx="11252199" cy="28223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6316">
                  <a:extLst>
                    <a:ext uri="{9D8B030D-6E8A-4147-A177-3AD203B41FA5}">
                      <a16:colId xmlns:a16="http://schemas.microsoft.com/office/drawing/2014/main" val="2008534533"/>
                    </a:ext>
                  </a:extLst>
                </a:gridCol>
                <a:gridCol w="2589084">
                  <a:extLst>
                    <a:ext uri="{9D8B030D-6E8A-4147-A177-3AD203B41FA5}">
                      <a16:colId xmlns:a16="http://schemas.microsoft.com/office/drawing/2014/main" val="2624515473"/>
                    </a:ext>
                  </a:extLst>
                </a:gridCol>
                <a:gridCol w="3483391">
                  <a:extLst>
                    <a:ext uri="{9D8B030D-6E8A-4147-A177-3AD203B41FA5}">
                      <a16:colId xmlns:a16="http://schemas.microsoft.com/office/drawing/2014/main" val="1559546224"/>
                    </a:ext>
                  </a:extLst>
                </a:gridCol>
                <a:gridCol w="3933408">
                  <a:extLst>
                    <a:ext uri="{9D8B030D-6E8A-4147-A177-3AD203B41FA5}">
                      <a16:colId xmlns:a16="http://schemas.microsoft.com/office/drawing/2014/main" val="4069516145"/>
                    </a:ext>
                  </a:extLst>
                </a:gridCol>
              </a:tblGrid>
              <a:tr h="93872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latin typeface="Amiri" panose="00000500000000000000" pitchFamily="2" charset="-78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a:t>Ordre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 smtClean="0">
                          <a:latin typeface="Amiri" panose="00000500000000000000" pitchFamily="2" charset="-78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a:t>Loi de vitesse</a:t>
                      </a:r>
                      <a:endParaRPr lang="fr-FR" sz="2800" b="0" dirty="0">
                        <a:latin typeface="Amiri" panose="00000500000000000000" pitchFamily="2" charset="-78"/>
                        <a:ea typeface="Amiri" panose="00000500000000000000" pitchFamily="2" charset="-78"/>
                        <a:cs typeface="Amiri" panose="000005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latin typeface="Amiri" panose="00000500000000000000" pitchFamily="2" charset="-78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a:t>Expression de la concentration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 smtClean="0">
                          <a:latin typeface="Amiri" panose="00000500000000000000" pitchFamily="2" charset="-78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a:t>Droite</a:t>
                      </a:r>
                      <a:endParaRPr lang="fr-FR" sz="2800" b="0" dirty="0">
                        <a:latin typeface="Amiri" panose="00000500000000000000" pitchFamily="2" charset="-78"/>
                        <a:ea typeface="Amiri" panose="00000500000000000000" pitchFamily="2" charset="-78"/>
                        <a:cs typeface="Amiri" panose="000005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4000474"/>
                  </a:ext>
                </a:extLst>
              </a:tr>
              <a:tr h="938726"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>
                          <a:latin typeface="Amiri" panose="00000500000000000000" pitchFamily="2" charset="-78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a:t>0</a:t>
                      </a:r>
                      <a:endParaRPr lang="fr-FR" sz="3200" b="0" dirty="0">
                        <a:latin typeface="Amiri" panose="00000500000000000000" pitchFamily="2" charset="-78"/>
                        <a:ea typeface="Amiri" panose="00000500000000000000" pitchFamily="2" charset="-78"/>
                        <a:cs typeface="Amiri" panose="000005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latin typeface="Amiri" panose="00000500000000000000" pitchFamily="2" charset="-78"/>
                        <a:ea typeface="Amiri" panose="00000500000000000000" pitchFamily="2" charset="-78"/>
                        <a:cs typeface="Amiri" panose="000005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b="0">
                        <a:latin typeface="Amiri" panose="00000500000000000000" pitchFamily="2" charset="-78"/>
                        <a:ea typeface="Amiri" panose="00000500000000000000" pitchFamily="2" charset="-78"/>
                        <a:cs typeface="Amiri" panose="000005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b="0">
                        <a:latin typeface="Amiri" panose="00000500000000000000" pitchFamily="2" charset="-78"/>
                        <a:ea typeface="Amiri" panose="00000500000000000000" pitchFamily="2" charset="-78"/>
                        <a:cs typeface="Amiri" panose="000005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7873059"/>
                  </a:ext>
                </a:extLst>
              </a:tr>
              <a:tr h="938726"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>
                          <a:latin typeface="Amiri" panose="00000500000000000000" pitchFamily="2" charset="-78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a:t>1</a:t>
                      </a:r>
                      <a:endParaRPr lang="fr-FR" sz="3200" b="0" dirty="0">
                        <a:latin typeface="Amiri" panose="00000500000000000000" pitchFamily="2" charset="-78"/>
                        <a:ea typeface="Amiri" panose="00000500000000000000" pitchFamily="2" charset="-78"/>
                        <a:cs typeface="Amiri" panose="000005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latin typeface="Amiri" panose="00000500000000000000" pitchFamily="2" charset="-78"/>
                        <a:ea typeface="Amiri" panose="00000500000000000000" pitchFamily="2" charset="-78"/>
                        <a:cs typeface="Amiri" panose="000005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latin typeface="Amiri" panose="00000500000000000000" pitchFamily="2" charset="-78"/>
                        <a:ea typeface="Amiri" panose="00000500000000000000" pitchFamily="2" charset="-78"/>
                        <a:cs typeface="Amiri" panose="000005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latin typeface="Amiri" panose="00000500000000000000" pitchFamily="2" charset="-78"/>
                        <a:ea typeface="Amiri" panose="00000500000000000000" pitchFamily="2" charset="-78"/>
                        <a:cs typeface="Amiri" panose="000005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8571596"/>
                  </a:ext>
                </a:extLst>
              </a:tr>
            </a:tbl>
          </a:graphicData>
        </a:graphic>
      </p:graphicFrame>
      <p:pic>
        <p:nvPicPr>
          <p:cNvPr id="15" name="Picture 4" descr="https://latex.codecogs.com/gif.latex?%5Cdpi%7B200%7D%20%5Chuge%20%5Cfrac%7B1%7D%7B%5Calpha%7D%5Cfrac%7Bd%5BA%5D%7D%7Bdt%7D%3Dk%5BA%5D%5E0">
            <a:extLst>
              <a:ext uri="{FF2B5EF4-FFF2-40B4-BE49-F238E27FC236}">
                <a16:creationId xmlns:a16="http://schemas.microsoft.com/office/drawing/2014/main" id="{21D88B1B-5E54-4636-9C60-8E6354BA34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059" y="3349772"/>
            <a:ext cx="2138082" cy="77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https://latex.codecogs.com/gif.latex?%5Cdpi%7B200%7D%20%5Chuge%20%5Cfrac%7B1%7D%7B%5Calpha%7D%5Cfrac%7Bd%5BA%5D%7D%7Bdt%7D%3Dk%5BA%5D%5E1">
            <a:extLst>
              <a:ext uri="{FF2B5EF4-FFF2-40B4-BE49-F238E27FC236}">
                <a16:creationId xmlns:a16="http://schemas.microsoft.com/office/drawing/2014/main" id="{2BE6E6B7-0D03-4593-9633-183F2D42DD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059" y="4259172"/>
            <a:ext cx="2220347" cy="803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0" descr="https://latex.codecogs.com/gif.latex?%5Cdpi%7B200%7D%20%5Chuge%20%5BA%5D%28t%29%3D%5BA%5D_0&amp;plus;%5Calpha%20k%20t">
            <a:extLst>
              <a:ext uri="{FF2B5EF4-FFF2-40B4-BE49-F238E27FC236}">
                <a16:creationId xmlns:a16="http://schemas.microsoft.com/office/drawing/2014/main" id="{726FAC1E-132E-44A4-91F4-3993B476F6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859" y="3535635"/>
            <a:ext cx="3090679" cy="398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2" descr="https://latex.codecogs.com/gif.latex?%5Cdpi%7B200%7D%20%5Chuge%20%5BA%5D%28t%29%3D%5BA%5D_0exp%28%5Calpha%20kt%29">
            <a:extLst>
              <a:ext uri="{FF2B5EF4-FFF2-40B4-BE49-F238E27FC236}">
                <a16:creationId xmlns:a16="http://schemas.microsoft.com/office/drawing/2014/main" id="{0957258D-E9B9-45E8-88F9-CA0B915F9E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3551" y="4484512"/>
            <a:ext cx="3086987" cy="3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9" name="ZoneTexte 18"/>
              <p:cNvSpPr txBox="1"/>
              <p:nvPr/>
            </p:nvSpPr>
            <p:spPr>
              <a:xfrm>
                <a:off x="8778621" y="3480101"/>
                <a:ext cx="194893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19" name="ZoneText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8621" y="3480101"/>
                <a:ext cx="1948931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ZoneTexte 19"/>
              <p:cNvSpPr txBox="1"/>
              <p:nvPr/>
            </p:nvSpPr>
            <p:spPr>
              <a:xfrm>
                <a:off x="8592383" y="4345281"/>
                <a:ext cx="232140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["/>
                          <m:endChr m:val="]"/>
                          <m:ctrlPr>
                            <a:rPr lang="fr-FR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20" name="ZoneText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2383" y="4345281"/>
                <a:ext cx="2321405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4323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12192000" cy="97971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Suivi cinétique de la décoloration de l’érythrosine B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666206" y="1183532"/>
                <a:ext cx="9095760" cy="55748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200" u="sng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Méthode : </a:t>
                </a:r>
              </a:p>
              <a:p>
                <a:endParaRPr lang="fr-FR" sz="2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r>
                  <a:rPr lang="fr-FR" sz="2200" u="sng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1) On suppose un ordre de la réaction par rapport au réactif</a:t>
                </a:r>
              </a:p>
              <a:p>
                <a:r>
                  <a:rPr lang="fr-FR" sz="2200" i="1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  <a:sym typeface="Wingdings" panose="05000000000000000000" pitchFamily="2" charset="2"/>
                  </a:rPr>
                  <a:t>	</a:t>
                </a:r>
                <a:r>
                  <a:rPr lang="fr-FR" sz="2200" i="1" dirty="0" smtClean="0">
                    <a:solidFill>
                      <a:schemeClr val="accent2">
                        <a:lumMod val="75000"/>
                      </a:schemeClr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  <a:sym typeface="Wingdings" panose="05000000000000000000" pitchFamily="2" charset="2"/>
                  </a:rPr>
                  <a:t> Ordre 1 par rapport à l’érythrosine</a:t>
                </a:r>
                <a:endParaRPr lang="fr-FR" sz="2200" i="1" dirty="0" smtClean="0">
                  <a:solidFill>
                    <a:schemeClr val="accent2">
                      <a:lumMod val="75000"/>
                    </a:schemeClr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r>
                  <a:rPr lang="fr-FR" sz="2200" u="sng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2) On en déduit la forme attendue de l’évolution de la concentration du réactif</a:t>
                </a:r>
              </a:p>
              <a:p>
                <a:r>
                  <a:rPr lang="fr-FR" sz="22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	</a:t>
                </a:r>
                <a:r>
                  <a:rPr lang="fr-FR" sz="2200" dirty="0" smtClean="0">
                    <a:solidFill>
                      <a:schemeClr val="accent2">
                        <a:lumMod val="75000"/>
                      </a:schemeClr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fr-FR" sz="220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fr-FR" sz="2200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𝐸</m:t>
                        </m:r>
                      </m:e>
                    </m:d>
                    <m:r>
                      <a:rPr lang="fr-FR" sz="2200" b="0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Amiri" panose="00000500000000000000" pitchFamily="2" charset="-78"/>
                        <a:cs typeface="Amiri" panose="00000500000000000000" pitchFamily="2" charset="-78"/>
                        <a:sym typeface="Wingdings" panose="05000000000000000000" pitchFamily="2" charset="2"/>
                      </a:rPr>
                      <m:t>(</m:t>
                    </m:r>
                    <m:r>
                      <a:rPr lang="fr-FR" sz="2200" b="0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Amiri" panose="00000500000000000000" pitchFamily="2" charset="-78"/>
                        <a:cs typeface="Amiri" panose="00000500000000000000" pitchFamily="2" charset="-78"/>
                        <a:sym typeface="Wingdings" panose="05000000000000000000" pitchFamily="2" charset="2"/>
                      </a:rPr>
                      <m:t>𝑡</m:t>
                    </m:r>
                    <m:r>
                      <a:rPr lang="fr-FR" sz="2200" b="0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Amiri" panose="00000500000000000000" pitchFamily="2" charset="-78"/>
                        <a:cs typeface="Amiri" panose="00000500000000000000" pitchFamily="2" charset="-78"/>
                        <a:sym typeface="Wingdings" panose="05000000000000000000" pitchFamily="2" charset="2"/>
                      </a:rPr>
                      <m:t>)= </m:t>
                    </m:r>
                    <m:sSub>
                      <m:sSubPr>
                        <m:ctrlPr>
                          <a:rPr lang="fr-FR" sz="2200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fr-FR" sz="2200" b="0" i="1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Amiri" panose="00000500000000000000" pitchFamily="2" charset="-78"/>
                                <a:cs typeface="Amiri" panose="00000500000000000000" pitchFamily="2" charset="-78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r>
                              <a:rPr lang="fr-FR" sz="2200" b="0" i="1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Amiri" panose="00000500000000000000" pitchFamily="2" charset="-78"/>
                                <a:cs typeface="Amiri" panose="00000500000000000000" pitchFamily="2" charset="-78"/>
                                <a:sym typeface="Wingdings" panose="05000000000000000000" pitchFamily="2" charset="2"/>
                              </a:rPr>
                              <m:t>𝐸</m:t>
                            </m:r>
                          </m:e>
                        </m:d>
                      </m:e>
                      <m:sub>
                        <m:r>
                          <a:rPr lang="fr-FR" sz="2200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fr-FR" sz="2200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fr-FR" sz="2200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a:rPr lang="fr-FR" sz="2200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𝑒</m:t>
                        </m:r>
                      </m:e>
                      <m:sup>
                        <m:r>
                          <a:rPr lang="fr-FR" sz="2200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a:rPr lang="fr-FR" sz="2200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𝑘𝑡</m:t>
                        </m:r>
                      </m:sup>
                    </m:sSup>
                  </m:oMath>
                </a14:m>
                <a:endParaRPr lang="fr-FR" sz="22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r>
                  <a:rPr lang="fr-FR" sz="2200" u="sng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3) On réécrit cela en faisant intervenir la grandeur mesurée</a:t>
                </a:r>
              </a:p>
              <a:p>
                <a:r>
                  <a:rPr lang="fr-FR" sz="22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	</a:t>
                </a:r>
                <a:r>
                  <a:rPr lang="fr-FR" sz="2200" dirty="0" smtClean="0">
                    <a:solidFill>
                      <a:schemeClr val="accent2">
                        <a:lumMod val="75000"/>
                      </a:schemeClr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fr-FR" sz="2200" i="1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fr-FR" sz="2200" i="1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200" i="1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𝑙</m:t>
                    </m:r>
                    <m:r>
                      <a:rPr lang="fr-FR" sz="2200" i="1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fr-FR" sz="2200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200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p>
                        <m:r>
                          <a:rPr lang="fr-FR" sz="2200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sup>
                    </m:sSup>
                    <m:r>
                      <a:rPr lang="fr-FR" sz="2200" i="1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fr-FR" sz="2200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200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</m:oMath>
                </a14:m>
                <a:r>
                  <a:rPr lang="fr-FR" sz="2200" dirty="0" smtClean="0">
                    <a:solidFill>
                      <a:schemeClr val="accent2">
                        <a:lumMod val="75000"/>
                      </a:schemeClr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donc </a:t>
                </a:r>
                <a14:m>
                  <m:oMath xmlns:m="http://schemas.openxmlformats.org/officeDocument/2006/math">
                    <m:r>
                      <a:rPr lang="fr-FR" sz="2200" b="0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Amiri" panose="00000500000000000000" pitchFamily="2" charset="-78"/>
                        <a:cs typeface="Amiri" panose="00000500000000000000" pitchFamily="2" charset="-78"/>
                      </a:rPr>
                      <m:t>𝐴</m:t>
                    </m:r>
                    <m:d>
                      <m:dPr>
                        <m:ctrlPr>
                          <a:rPr lang="fr-FR" sz="2200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</a:rPr>
                        </m:ctrlPr>
                      </m:dPr>
                      <m:e>
                        <m:r>
                          <a:rPr lang="fr-FR" sz="2200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</a:rPr>
                          <m:t>𝑡</m:t>
                        </m:r>
                      </m:e>
                    </m:d>
                    <m:r>
                      <a:rPr lang="fr-FR" sz="2200" b="0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Amiri" panose="00000500000000000000" pitchFamily="2" charset="-78"/>
                        <a:cs typeface="Amiri" panose="00000500000000000000" pitchFamily="2" charset="-78"/>
                      </a:rPr>
                      <m:t>= </m:t>
                    </m:r>
                    <m:sSub>
                      <m:sSubPr>
                        <m:ctrlPr>
                          <a:rPr lang="fr-FR" sz="2200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</a:rPr>
                        </m:ctrlPr>
                      </m:sSubPr>
                      <m:e>
                        <m:r>
                          <a:rPr lang="fr-FR" sz="2200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</a:rPr>
                          <m:t>𝐴</m:t>
                        </m:r>
                      </m:e>
                      <m:sub>
                        <m:r>
                          <a:rPr lang="fr-FR" sz="2200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</a:rPr>
                          <m:t>0</m:t>
                        </m:r>
                      </m:sub>
                    </m:sSub>
                    <m:r>
                      <a:rPr lang="fr-FR" sz="2200" b="0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Amiri" panose="00000500000000000000" pitchFamily="2" charset="-78"/>
                        <a:cs typeface="Amiri" panose="00000500000000000000" pitchFamily="2" charset="-78"/>
                      </a:rPr>
                      <m:t> </m:t>
                    </m:r>
                    <m:sSup>
                      <m:sSupPr>
                        <m:ctrlPr>
                          <a:rPr lang="fr-FR" sz="2200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</a:rPr>
                        </m:ctrlPr>
                      </m:sSupPr>
                      <m:e>
                        <m:r>
                          <a:rPr lang="fr-FR" sz="2200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</a:rPr>
                          <m:t>𝑒</m:t>
                        </m:r>
                      </m:e>
                      <m:sup>
                        <m:r>
                          <a:rPr lang="fr-FR" sz="2200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</a:rPr>
                          <m:t>−</m:t>
                        </m:r>
                        <m:r>
                          <a:rPr lang="fr-FR" sz="2200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</a:rPr>
                          <m:t>𝑘𝑡</m:t>
                        </m:r>
                      </m:sup>
                    </m:sSup>
                  </m:oMath>
                </a14:m>
                <a:endParaRPr lang="fr-FR" sz="2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r>
                  <a:rPr lang="fr-FR" sz="2200" u="sng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4) On se ramène à l’équation d’une droite</a:t>
                </a:r>
              </a:p>
              <a:p>
                <a:r>
                  <a:rPr lang="fr-FR" sz="22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  <a:sym typeface="Wingdings" panose="05000000000000000000" pitchFamily="2" charset="2"/>
                  </a:rPr>
                  <a:t>	</a:t>
                </a:r>
                <a:r>
                  <a:rPr lang="fr-FR" sz="2200" dirty="0" smtClean="0">
                    <a:solidFill>
                      <a:schemeClr val="accent2">
                        <a:lumMod val="75000"/>
                      </a:schemeClr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fr-FR" sz="2200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200" b="0" i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fr-FR" sz="2200" b="0" i="1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Amiri" panose="00000500000000000000" pitchFamily="2" charset="-78"/>
                                <a:cs typeface="Amiri" panose="00000500000000000000" pitchFamily="2" charset="-78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r>
                              <a:rPr lang="fr-FR" sz="2200" b="0" i="1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Amiri" panose="00000500000000000000" pitchFamily="2" charset="-78"/>
                                <a:cs typeface="Amiri" panose="00000500000000000000" pitchFamily="2" charset="-78"/>
                                <a:sym typeface="Wingdings" panose="05000000000000000000" pitchFamily="2" charset="2"/>
                              </a:rPr>
                              <m:t>𝐴</m:t>
                            </m:r>
                            <m:d>
                              <m:dPr>
                                <m:ctrlPr>
                                  <a:rPr lang="fr-FR" sz="2200" b="0" i="1" smtClean="0">
                                    <a:solidFill>
                                      <a:schemeClr val="accent2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Amiri" panose="00000500000000000000" pitchFamily="2" charset="-78"/>
                                    <a:cs typeface="Amiri" panose="00000500000000000000" pitchFamily="2" charset="-78"/>
                                    <a:sym typeface="Wingdings" panose="05000000000000000000" pitchFamily="2" charset="2"/>
                                  </a:rPr>
                                </m:ctrlPr>
                              </m:dPr>
                              <m:e>
                                <m:r>
                                  <a:rPr lang="fr-FR" sz="2200" b="0" i="1" smtClean="0">
                                    <a:solidFill>
                                      <a:schemeClr val="accent2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Amiri" panose="00000500000000000000" pitchFamily="2" charset="-78"/>
                                    <a:cs typeface="Amiri" panose="00000500000000000000" pitchFamily="2" charset="-78"/>
                                    <a:sym typeface="Wingdings" panose="05000000000000000000" pitchFamily="2" charset="2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</m:func>
                    <m:r>
                      <a:rPr lang="fr-FR" sz="2200" b="0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Amiri" panose="00000500000000000000" pitchFamily="2" charset="-78"/>
                        <a:cs typeface="Amiri" panose="00000500000000000000" pitchFamily="2" charset="-78"/>
                        <a:sym typeface="Wingdings" panose="05000000000000000000" pitchFamily="2" charset="2"/>
                      </a:rPr>
                      <m:t>=</m:t>
                    </m:r>
                    <m:func>
                      <m:funcPr>
                        <m:ctrlPr>
                          <a:rPr lang="fr-FR" sz="2200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200" b="0" i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fr-FR" sz="2200" b="0" i="1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Amiri" panose="00000500000000000000" pitchFamily="2" charset="-78"/>
                                <a:cs typeface="Amiri" panose="00000500000000000000" pitchFamily="2" charset="-78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sz="2200" b="0" i="1" smtClean="0">
                                    <a:solidFill>
                                      <a:schemeClr val="accent2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Amiri" panose="00000500000000000000" pitchFamily="2" charset="-78"/>
                                    <a:cs typeface="Amiri" panose="00000500000000000000" pitchFamily="2" charset="-78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fr-FR" sz="2200" b="0" i="1" smtClean="0">
                                    <a:solidFill>
                                      <a:schemeClr val="accent2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Amiri" panose="00000500000000000000" pitchFamily="2" charset="-78"/>
                                    <a:cs typeface="Amiri" panose="00000500000000000000" pitchFamily="2" charset="-78"/>
                                    <a:sym typeface="Wingdings" panose="05000000000000000000" pitchFamily="2" charset="2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fr-FR" sz="2200" b="0" i="1" smtClean="0">
                                    <a:solidFill>
                                      <a:schemeClr val="accent2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Amiri" panose="00000500000000000000" pitchFamily="2" charset="-78"/>
                                    <a:cs typeface="Amiri" panose="00000500000000000000" pitchFamily="2" charset="-78"/>
                                    <a:sym typeface="Wingdings" panose="05000000000000000000" pitchFamily="2" charset="2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fr-FR" sz="2200" b="0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Amiri" panose="00000500000000000000" pitchFamily="2" charset="-78"/>
                        <a:cs typeface="Amiri" panose="00000500000000000000" pitchFamily="2" charset="-78"/>
                        <a:sym typeface="Wingdings" panose="05000000000000000000" pitchFamily="2" charset="2"/>
                      </a:rPr>
                      <m:t>−</m:t>
                    </m:r>
                    <m:r>
                      <a:rPr lang="fr-FR" sz="2200" b="0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Amiri" panose="00000500000000000000" pitchFamily="2" charset="-78"/>
                        <a:cs typeface="Amiri" panose="00000500000000000000" pitchFamily="2" charset="-78"/>
                        <a:sym typeface="Wingdings" panose="05000000000000000000" pitchFamily="2" charset="2"/>
                      </a:rPr>
                      <m:t>𝑘𝑡</m:t>
                    </m:r>
                  </m:oMath>
                </a14:m>
                <a:endParaRPr lang="fr-FR" sz="2200" dirty="0" smtClean="0">
                  <a:solidFill>
                    <a:schemeClr val="accent2">
                      <a:lumMod val="75000"/>
                    </a:schemeClr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r>
                  <a:rPr lang="fr-FR" sz="2200" u="sng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5) On </a:t>
                </a:r>
                <a:r>
                  <a:rPr lang="fr-FR" sz="2200" u="sng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vérifie l’hypothèse effectuée par l’expérimentation</a:t>
                </a:r>
                <a:endParaRPr lang="fr-FR" sz="2200" u="sng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206" y="1183532"/>
                <a:ext cx="9095760" cy="5574859"/>
              </a:xfrm>
              <a:prstGeom prst="rect">
                <a:avLst/>
              </a:prstGeom>
              <a:blipFill>
                <a:blip r:embed="rId2"/>
                <a:stretch>
                  <a:fillRect l="-871" t="-76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530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0772D9D8-08E9-43A7-A841-C355DCA9591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31550" y="1797557"/>
            <a:ext cx="1647409" cy="1874952"/>
          </a:xfrm>
          <a:prstGeom prst="rect">
            <a:avLst/>
          </a:prstGeom>
        </p:spPr>
      </p:pic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0DC26E72-4DD4-41F6-B30F-6F7BB128FD26}"/>
              </a:ext>
            </a:extLst>
          </p:cNvPr>
          <p:cNvCxnSpPr>
            <a:cxnSpLocks/>
          </p:cNvCxnSpPr>
          <p:nvPr/>
        </p:nvCxnSpPr>
        <p:spPr>
          <a:xfrm flipV="1">
            <a:off x="3184257" y="3171719"/>
            <a:ext cx="1546529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1B20848D-CF25-4E0A-A6FA-998E51623667}"/>
              </a:ext>
            </a:extLst>
          </p:cNvPr>
          <p:cNvSpPr txBox="1"/>
          <p:nvPr/>
        </p:nvSpPr>
        <p:spPr>
          <a:xfrm>
            <a:off x="0" y="2386889"/>
            <a:ext cx="3607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12 </a:t>
            </a:r>
            <a:r>
              <a:rPr lang="fr-FR" sz="2400" dirty="0" err="1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mL</a:t>
            </a:r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d’eau de Javel </a:t>
            </a:r>
          </a:p>
          <a:p>
            <a:pPr algn="ctr"/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[</a:t>
            </a:r>
            <a:r>
              <a:rPr lang="fr-FR" sz="2400" dirty="0" err="1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ClO</a:t>
            </a:r>
            <a:r>
              <a:rPr lang="fr-FR" sz="2400" baseline="300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</a:t>
            </a:r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]= 2,19 mol/L</a:t>
            </a:r>
          </a:p>
          <a:p>
            <a:pPr algn="ctr"/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+</a:t>
            </a:r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  <a:p>
            <a:pPr algn="ctr"/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8 </a:t>
            </a:r>
            <a:r>
              <a:rPr lang="fr-FR" sz="2400" dirty="0" err="1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mL</a:t>
            </a:r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d’eau distillée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101890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Suivi cinétique de la décoloration de l’érythrosine B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63524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0772D9D8-08E9-43A7-A841-C355DCA9591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31550" y="1797557"/>
            <a:ext cx="1647409" cy="1874952"/>
          </a:xfrm>
          <a:prstGeom prst="rect">
            <a:avLst/>
          </a:prstGeom>
        </p:spPr>
      </p:pic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0DC26E72-4DD4-41F6-B30F-6F7BB128FD26}"/>
              </a:ext>
            </a:extLst>
          </p:cNvPr>
          <p:cNvCxnSpPr>
            <a:cxnSpLocks/>
          </p:cNvCxnSpPr>
          <p:nvPr/>
        </p:nvCxnSpPr>
        <p:spPr>
          <a:xfrm flipV="1">
            <a:off x="3184257" y="3171719"/>
            <a:ext cx="1546529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1B20848D-CF25-4E0A-A6FA-998E51623667}"/>
              </a:ext>
            </a:extLst>
          </p:cNvPr>
          <p:cNvSpPr txBox="1"/>
          <p:nvPr/>
        </p:nvSpPr>
        <p:spPr>
          <a:xfrm>
            <a:off x="0" y="2386889"/>
            <a:ext cx="3607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12 </a:t>
            </a:r>
            <a:r>
              <a:rPr lang="fr-FR" sz="2400" dirty="0" err="1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mL</a:t>
            </a:r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d’eau de Javel </a:t>
            </a:r>
          </a:p>
          <a:p>
            <a:pPr algn="ctr"/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[</a:t>
            </a:r>
            <a:r>
              <a:rPr lang="fr-FR" sz="2400" dirty="0" err="1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ClO</a:t>
            </a:r>
            <a:r>
              <a:rPr lang="fr-FR" sz="2400" baseline="300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</a:t>
            </a:r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]= 2,19 mol/L</a:t>
            </a:r>
          </a:p>
          <a:p>
            <a:pPr algn="ctr"/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+</a:t>
            </a:r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  <a:p>
            <a:pPr algn="ctr"/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8 </a:t>
            </a:r>
            <a:r>
              <a:rPr lang="fr-FR" sz="2400" dirty="0" err="1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mL</a:t>
            </a:r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d’eau distillée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101890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Suivi cinétique de la décoloration de l’érythrosine B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pic>
        <p:nvPicPr>
          <p:cNvPr id="7" name="Image 6" descr="Une image contenant texte, moniteur, écran, capture d’écran&#10;&#10;Description générée automatiquement">
            <a:extLst>
              <a:ext uri="{FF2B5EF4-FFF2-40B4-BE49-F238E27FC236}">
                <a16:creationId xmlns:a16="http://schemas.microsoft.com/office/drawing/2014/main" id="{4351CFEE-6904-46C8-91D8-4F08CE9148C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31549" y="1793562"/>
            <a:ext cx="1647409" cy="187495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04D5BA8F-D7D0-4022-8084-53F39EE4583B}"/>
                  </a:ext>
                </a:extLst>
              </p:cNvPr>
              <p:cNvSpPr txBox="1"/>
              <p:nvPr/>
            </p:nvSpPr>
            <p:spPr>
              <a:xfrm>
                <a:off x="6529191" y="2575523"/>
                <a:ext cx="360790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10 </a:t>
                </a:r>
                <a:r>
                  <a:rPr lang="fr-FR" sz="2400" dirty="0" err="1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mL</a:t>
                </a:r>
                <a:r>
                  <a:rPr lang="fr-FR" sz="2400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d’une solution d’érythrosine </a:t>
                </a: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B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fr-FR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d>
                      </m:e>
                      <m:sub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</a:t>
                </a:r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04D5BA8F-D7D0-4022-8084-53F39EE458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9191" y="2575523"/>
                <a:ext cx="3607904" cy="1200329"/>
              </a:xfrm>
              <a:prstGeom prst="rect">
                <a:avLst/>
              </a:prstGeom>
              <a:blipFill>
                <a:blip r:embed="rId4"/>
                <a:stretch>
                  <a:fillRect t="-406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0DC26E72-4DD4-41F6-B30F-6F7BB128FD26}"/>
              </a:ext>
            </a:extLst>
          </p:cNvPr>
          <p:cNvCxnSpPr>
            <a:cxnSpLocks/>
          </p:cNvCxnSpPr>
          <p:nvPr/>
        </p:nvCxnSpPr>
        <p:spPr>
          <a:xfrm flipV="1">
            <a:off x="5283022" y="3171719"/>
            <a:ext cx="1546529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0647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0772D9D8-08E9-43A7-A841-C355DCA9591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31550" y="1797557"/>
            <a:ext cx="1647409" cy="1874952"/>
          </a:xfrm>
          <a:prstGeom prst="rect">
            <a:avLst/>
          </a:prstGeom>
        </p:spPr>
      </p:pic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0DC26E72-4DD4-41F6-B30F-6F7BB128FD26}"/>
              </a:ext>
            </a:extLst>
          </p:cNvPr>
          <p:cNvCxnSpPr>
            <a:cxnSpLocks/>
          </p:cNvCxnSpPr>
          <p:nvPr/>
        </p:nvCxnSpPr>
        <p:spPr>
          <a:xfrm flipV="1">
            <a:off x="3184257" y="3171719"/>
            <a:ext cx="1546529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1B20848D-CF25-4E0A-A6FA-998E51623667}"/>
              </a:ext>
            </a:extLst>
          </p:cNvPr>
          <p:cNvSpPr txBox="1"/>
          <p:nvPr/>
        </p:nvSpPr>
        <p:spPr>
          <a:xfrm>
            <a:off x="0" y="2386889"/>
            <a:ext cx="3607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12 </a:t>
            </a:r>
            <a:r>
              <a:rPr lang="fr-FR" sz="2400" dirty="0" err="1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mL</a:t>
            </a:r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d’eau de Javel </a:t>
            </a:r>
          </a:p>
          <a:p>
            <a:pPr algn="ctr"/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[</a:t>
            </a:r>
            <a:r>
              <a:rPr lang="fr-FR" sz="2400" dirty="0" err="1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ClO</a:t>
            </a:r>
            <a:r>
              <a:rPr lang="fr-FR" sz="2400" baseline="300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</a:t>
            </a:r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]= 2,19 mol/L</a:t>
            </a:r>
          </a:p>
          <a:p>
            <a:pPr algn="ctr"/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+</a:t>
            </a:r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  <a:p>
            <a:pPr algn="ctr"/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8 </a:t>
            </a:r>
            <a:r>
              <a:rPr lang="fr-FR" sz="2400" dirty="0" err="1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mL</a:t>
            </a:r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d’eau distillée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101890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Suivi cinétique de la décoloration de l’érythrosine B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pic>
        <p:nvPicPr>
          <p:cNvPr id="7" name="Image 6" descr="Une image contenant texte, moniteur, écran, capture d’écran&#10;&#10;Description générée automatiquement">
            <a:extLst>
              <a:ext uri="{FF2B5EF4-FFF2-40B4-BE49-F238E27FC236}">
                <a16:creationId xmlns:a16="http://schemas.microsoft.com/office/drawing/2014/main" id="{4351CFEE-6904-46C8-91D8-4F08CE9148C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31549" y="1793562"/>
            <a:ext cx="1647409" cy="187495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04D5BA8F-D7D0-4022-8084-53F39EE4583B}"/>
                  </a:ext>
                </a:extLst>
              </p:cNvPr>
              <p:cNvSpPr txBox="1"/>
              <p:nvPr/>
            </p:nvSpPr>
            <p:spPr>
              <a:xfrm>
                <a:off x="6529191" y="2575523"/>
                <a:ext cx="360790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10 </a:t>
                </a:r>
                <a:r>
                  <a:rPr lang="fr-FR" sz="2400" dirty="0" err="1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mL</a:t>
                </a:r>
                <a:r>
                  <a:rPr lang="fr-FR" sz="2400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d’une solution d’érythrosine </a:t>
                </a: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B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fr-FR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d>
                      </m:e>
                      <m:sub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</a:t>
                </a:r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04D5BA8F-D7D0-4022-8084-53F39EE458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9191" y="2575523"/>
                <a:ext cx="3607904" cy="1200329"/>
              </a:xfrm>
              <a:prstGeom prst="rect">
                <a:avLst/>
              </a:prstGeom>
              <a:blipFill>
                <a:blip r:embed="rId4"/>
                <a:stretch>
                  <a:fillRect t="-406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0DC26E72-4DD4-41F6-B30F-6F7BB128FD26}"/>
              </a:ext>
            </a:extLst>
          </p:cNvPr>
          <p:cNvCxnSpPr>
            <a:cxnSpLocks/>
          </p:cNvCxnSpPr>
          <p:nvPr/>
        </p:nvCxnSpPr>
        <p:spPr>
          <a:xfrm flipV="1">
            <a:off x="5283022" y="3171719"/>
            <a:ext cx="1546529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cteur : en angle 3">
            <a:extLst>
              <a:ext uri="{FF2B5EF4-FFF2-40B4-BE49-F238E27FC236}">
                <a16:creationId xmlns:a16="http://schemas.microsoft.com/office/drawing/2014/main" id="{8009CDEE-7E19-4D58-906A-9D316ED5273F}"/>
              </a:ext>
            </a:extLst>
          </p:cNvPr>
          <p:cNvCxnSpPr>
            <a:cxnSpLocks/>
          </p:cNvCxnSpPr>
          <p:nvPr/>
        </p:nvCxnSpPr>
        <p:spPr>
          <a:xfrm>
            <a:off x="4293895" y="4545882"/>
            <a:ext cx="3031620" cy="725557"/>
          </a:xfrm>
          <a:prstGeom prst="bentConnector3">
            <a:avLst>
              <a:gd name="adj1" fmla="val 167"/>
            </a:avLst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 11">
            <a:extLst>
              <a:ext uri="{FF2B5EF4-FFF2-40B4-BE49-F238E27FC236}">
                <a16:creationId xmlns:a16="http://schemas.microsoft.com/office/drawing/2014/main" id="{E5A8DA9E-4BBE-4F1B-A7DD-D64DB7457178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5117" y="3827203"/>
            <a:ext cx="3147982" cy="28884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762887" y="4863532"/>
            <a:ext cx="9396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A(t)</a:t>
            </a:r>
            <a:endParaRPr lang="fr-FR" sz="3200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514D155-BAB5-4820-B846-750A9D7619FD}"/>
              </a:ext>
            </a:extLst>
          </p:cNvPr>
          <p:cNvSpPr txBox="1"/>
          <p:nvPr/>
        </p:nvSpPr>
        <p:spPr>
          <a:xfrm>
            <a:off x="4725239" y="5405831"/>
            <a:ext cx="3607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Très rapidement</a:t>
            </a:r>
          </a:p>
          <a:p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972271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716BE0E4-CEC9-4EE7-895E-49E3EF5698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0900" y="1435279"/>
            <a:ext cx="9803876" cy="509261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12192000" cy="101890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Suivi cinétique de la décoloration de l’érythrosine B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420539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278882-3E32-C74D-A6E6-7AC03982F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u="sng" dirty="0"/>
              <a:t>Droite obtenue</a:t>
            </a:r>
            <a:endParaRPr lang="fr-FR" sz="2000" dirty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E44762A-4ED6-4AD5-9914-0EF765C36F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025"/>
          <a:stretch/>
        </p:blipFill>
        <p:spPr>
          <a:xfrm>
            <a:off x="1266093" y="1183572"/>
            <a:ext cx="10286298" cy="534680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101890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Suivi cinétique de la décoloration de l’érythrosine B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842868" y="1393111"/>
            <a:ext cx="23054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2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ln(A)</a:t>
            </a:r>
            <a:endParaRPr lang="fr-FR" sz="72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0536054" y="4719403"/>
            <a:ext cx="4651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2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</a:t>
            </a:r>
            <a:endParaRPr lang="fr-FR" sz="72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5660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44997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Estimation de la vitesse d’une réaction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2442754" y="5669280"/>
            <a:ext cx="7367452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2547257" y="2142308"/>
            <a:ext cx="0" cy="364018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0080172" y="5453836"/>
            <a:ext cx="674865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28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</a:t>
            </a:r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(s)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1" name="Arc 10"/>
          <p:cNvSpPr/>
          <p:nvPr/>
        </p:nvSpPr>
        <p:spPr>
          <a:xfrm flipV="1">
            <a:off x="2547257" y="2638987"/>
            <a:ext cx="13624560" cy="6518366"/>
          </a:xfrm>
          <a:prstGeom prst="arc">
            <a:avLst>
              <a:gd name="adj1" fmla="val 5658361"/>
              <a:gd name="adj2" fmla="val 10684071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2651761" y="1816863"/>
                <a:ext cx="145264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𝜉</m:t>
                    </m:r>
                    <m:r>
                      <a:rPr lang="fr-F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</m:t>
                    </m:r>
                    <m:r>
                      <a:rPr lang="fr-F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fr-F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(mol)</a:t>
                </a:r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1761" y="1816863"/>
                <a:ext cx="1452642" cy="369332"/>
              </a:xfrm>
              <a:prstGeom prst="rect">
                <a:avLst/>
              </a:prstGeom>
              <a:blipFill>
                <a:blip r:embed="rId2"/>
                <a:stretch>
                  <a:fillRect l="-9664" t="-19672" r="-12185" b="-5409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Connecteur droit 9"/>
          <p:cNvCxnSpPr/>
          <p:nvPr/>
        </p:nvCxnSpPr>
        <p:spPr>
          <a:xfrm flipH="1">
            <a:off x="2547257" y="2612861"/>
            <a:ext cx="6583680" cy="0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/>
              <p:cNvSpPr txBox="1"/>
              <p:nvPr/>
            </p:nvSpPr>
            <p:spPr>
              <a:xfrm>
                <a:off x="1850922" y="2406295"/>
                <a:ext cx="439608" cy="4653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922" y="2406295"/>
                <a:ext cx="439608" cy="4653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Connecteur droit 13"/>
          <p:cNvCxnSpPr/>
          <p:nvPr/>
        </p:nvCxnSpPr>
        <p:spPr>
          <a:xfrm flipH="1">
            <a:off x="4441371" y="3710594"/>
            <a:ext cx="1" cy="1958685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290530" y="2142309"/>
            <a:ext cx="5168361" cy="2547627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emi-cadre 22"/>
          <p:cNvSpPr/>
          <p:nvPr/>
        </p:nvSpPr>
        <p:spPr>
          <a:xfrm>
            <a:off x="5120638" y="3004446"/>
            <a:ext cx="548641" cy="274331"/>
          </a:xfrm>
          <a:prstGeom prst="halfFrame">
            <a:avLst>
              <a:gd name="adj1" fmla="val 11352"/>
              <a:gd name="adj2" fmla="val 11589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ZoneTexte 23"/>
              <p:cNvSpPr txBox="1"/>
              <p:nvPr/>
            </p:nvSpPr>
            <p:spPr>
              <a:xfrm>
                <a:off x="4429528" y="2762388"/>
                <a:ext cx="353045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0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0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fr-FR" sz="20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fr-FR" sz="20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fr-FR" sz="20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4" name="ZoneText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9528" y="2762388"/>
                <a:ext cx="353045" cy="5843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890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278882-3E32-C74D-A6E6-7AC03982F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u="sng" dirty="0"/>
              <a:t>Droite obtenue</a:t>
            </a:r>
            <a:endParaRPr lang="fr-FR" sz="2000" dirty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E44762A-4ED6-4AD5-9914-0EF765C36F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025"/>
          <a:stretch/>
        </p:blipFill>
        <p:spPr>
          <a:xfrm>
            <a:off x="1266093" y="1183572"/>
            <a:ext cx="10286298" cy="534680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101890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Suivi cinétique de la décoloration de l’érythrosine B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881069" y="1945546"/>
            <a:ext cx="4093607" cy="1384995"/>
          </a:xfrm>
          <a:prstGeom prst="rect">
            <a:avLst/>
          </a:prstGeom>
          <a:solidFill>
            <a:srgbClr val="C00000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L’ordre partiel de la réaction par rapport à l’érythrosine est de 1</a:t>
            </a:r>
            <a:endParaRPr lang="fr-FR" sz="2800" b="1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842868" y="1393111"/>
            <a:ext cx="8226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lnA</a:t>
            </a:r>
            <a:endParaRPr lang="fr-FR" sz="36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0974676" y="5287517"/>
            <a:ext cx="324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</a:t>
            </a:r>
            <a:endParaRPr lang="fr-FR" sz="36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5953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au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66062047"/>
                  </p:ext>
                </p:extLst>
              </p:nvPr>
            </p:nvGraphicFramePr>
            <p:xfrm>
              <a:off x="2209077" y="1462908"/>
              <a:ext cx="7773845" cy="1750518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1554769">
                      <a:extLst>
                        <a:ext uri="{9D8B030D-6E8A-4147-A177-3AD203B41FA5}">
                          <a16:colId xmlns:a16="http://schemas.microsoft.com/office/drawing/2014/main" val="2531274318"/>
                        </a:ext>
                      </a:extLst>
                    </a:gridCol>
                    <a:gridCol w="1554769">
                      <a:extLst>
                        <a:ext uri="{9D8B030D-6E8A-4147-A177-3AD203B41FA5}">
                          <a16:colId xmlns:a16="http://schemas.microsoft.com/office/drawing/2014/main" val="3763125588"/>
                        </a:ext>
                      </a:extLst>
                    </a:gridCol>
                    <a:gridCol w="1554769">
                      <a:extLst>
                        <a:ext uri="{9D8B030D-6E8A-4147-A177-3AD203B41FA5}">
                          <a16:colId xmlns:a16="http://schemas.microsoft.com/office/drawing/2014/main" val="1669571908"/>
                        </a:ext>
                      </a:extLst>
                    </a:gridCol>
                    <a:gridCol w="1554769">
                      <a:extLst>
                        <a:ext uri="{9D8B030D-6E8A-4147-A177-3AD203B41FA5}">
                          <a16:colId xmlns:a16="http://schemas.microsoft.com/office/drawing/2014/main" val="2318434692"/>
                        </a:ext>
                      </a:extLst>
                    </a:gridCol>
                    <a:gridCol w="1554769">
                      <a:extLst>
                        <a:ext uri="{9D8B030D-6E8A-4147-A177-3AD203B41FA5}">
                          <a16:colId xmlns:a16="http://schemas.microsoft.com/office/drawing/2014/main" val="2617684434"/>
                        </a:ext>
                      </a:extLst>
                    </a:gridCol>
                  </a:tblGrid>
                  <a:tr h="431106"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</a:pPr>
                          <a:r>
                            <a:rPr lang="fr-FR" sz="1800" b="1" i="0" u="none" strike="noStrike" kern="1200" cap="none" dirty="0" smtClean="0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Solution i =</a:t>
                          </a:r>
                          <a:endParaRPr lang="fr-FR" sz="1800" b="1" i="0" u="none" strike="noStrike" kern="1200" cap="none" dirty="0">
                            <a:ln>
                              <a:noFill/>
                            </a:ln>
                            <a:solidFill>
                              <a:srgbClr val="2C3E50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  <a:defRPr b="1"/>
                          </a:pPr>
                          <a:r>
                            <a:rPr lang="fr-FR" sz="2400" b="1" i="0" u="none" strike="noStrike" kern="1200" cap="none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  <a:defRPr b="1"/>
                          </a:pPr>
                          <a:r>
                            <a:rPr lang="fr-FR" sz="2400" b="1" i="0" u="none" strike="noStrike" kern="1200" cap="none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  <a:defRPr b="1"/>
                          </a:pPr>
                          <a:r>
                            <a:rPr lang="fr-FR" sz="2400" b="1" i="0" u="none" strike="noStrike" kern="1200" cap="none" dirty="0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  <a:defRPr b="1"/>
                          </a:pPr>
                          <a:r>
                            <a:rPr lang="fr-FR" sz="2400" b="1" i="0" u="none" strike="noStrike" kern="1200" cap="none" dirty="0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30167951"/>
                      </a:ext>
                    </a:extLst>
                  </a:tr>
                  <a:tr h="431106"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  <a:defRPr/>
                          </a:pPr>
                          <a:r>
                            <a:rPr lang="fr-FR" sz="1500" b="1" i="0" u="none" strike="noStrike" kern="1200" cap="none" dirty="0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Javel </a:t>
                          </a:r>
                          <a:r>
                            <a:rPr lang="fr-FR" sz="1500" b="0" i="0" u="none" strike="noStrike" kern="1200" cap="none" dirty="0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(</a:t>
                          </a:r>
                          <a:r>
                            <a:rPr lang="fr-FR" sz="1500" b="0" i="0" u="none" strike="noStrike" kern="1200" cap="none" dirty="0" err="1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mL</a:t>
                          </a:r>
                          <a:r>
                            <a:rPr lang="fr-FR" sz="1500" b="0" i="0" u="none" strike="noStrike" kern="1200" cap="none" dirty="0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</a:pPr>
                          <a:r>
                            <a:rPr lang="fr-FR" sz="1800" b="0" i="0" u="none" strike="noStrike" kern="1200" cap="none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</a:pPr>
                          <a:r>
                            <a:rPr lang="fr-FR" sz="1800" b="0" i="0" u="none" strike="noStrike" kern="1200" cap="none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</a:pPr>
                          <a:r>
                            <a:rPr lang="fr-FR" sz="1800" b="0" i="0" u="none" strike="noStrike" kern="1200" cap="none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</a:pPr>
                          <a:r>
                            <a:rPr lang="fr-FR" sz="1800" b="0" i="0" u="none" strike="noStrike" kern="1200" cap="none" dirty="0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12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40577363"/>
                      </a:ext>
                    </a:extLst>
                  </a:tr>
                  <a:tr h="431106"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  <a:defRPr/>
                          </a:pPr>
                          <a:r>
                            <a:rPr lang="fr-FR" sz="1500" b="1" i="0" u="none" strike="noStrike" kern="1200" cap="none" dirty="0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Eau </a:t>
                          </a:r>
                          <a:r>
                            <a:rPr lang="fr-FR" sz="1500" b="0" i="0" u="none" strike="noStrike" kern="1200" cap="none" dirty="0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(</a:t>
                          </a:r>
                          <a:r>
                            <a:rPr lang="fr-FR" sz="1500" b="0" i="0" u="none" strike="noStrike" kern="1200" cap="none" dirty="0" err="1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mL</a:t>
                          </a:r>
                          <a:r>
                            <a:rPr lang="fr-FR" sz="1500" b="0" i="0" u="none" strike="noStrike" kern="1200" cap="none" dirty="0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</a:pPr>
                          <a:r>
                            <a:rPr lang="fr-FR" sz="1800" b="0" i="0" u="none" strike="noStrike" kern="1200" cap="none" dirty="0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17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</a:pPr>
                          <a:r>
                            <a:rPr lang="fr-FR" sz="1800" b="0" i="0" u="none" strike="noStrike" kern="1200" cap="none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14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</a:pPr>
                          <a:r>
                            <a:rPr lang="fr-FR" sz="1800" b="0" i="0" u="none" strike="noStrike" kern="1200" cap="none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</a:pPr>
                          <a:r>
                            <a:rPr lang="fr-FR" sz="1800" b="0" i="0" u="none" strike="noStrike" kern="1200" cap="none" dirty="0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99995656"/>
                      </a:ext>
                    </a:extLst>
                  </a:tr>
                  <a:tr h="431106"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fr-FR" sz="1500" b="0" i="1" u="none" strike="noStrike" kern="1200" cap="none" smtClean="0">
                                      <a:ln>
                                        <a:noFill/>
                                      </a:ln>
                                      <a:solidFill>
                                        <a:srgbClr val="2C3E50"/>
                                      </a:solidFill>
                                      <a:latin typeface="Cambria Math" panose="02040503050406030204" pitchFamily="18" charset="0"/>
                                      <a:ea typeface="Amiri" panose="00000500000000000000" pitchFamily="2" charset="-78"/>
                                      <a:cs typeface="Amiri" panose="00000500000000000000" pitchFamily="2" charset="-78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fr-FR" sz="1500" b="0" i="1" u="none" strike="noStrike" kern="1200" cap="none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2C3E50"/>
                                          </a:solidFill>
                                          <a:latin typeface="Cambria Math" panose="02040503050406030204" pitchFamily="18" charset="0"/>
                                          <a:ea typeface="Amiri" panose="00000500000000000000" pitchFamily="2" charset="-78"/>
                                          <a:cs typeface="Amiri" panose="00000500000000000000" pitchFamily="2" charset="-78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fr-FR" sz="1500" b="0" i="1" u="none" strike="noStrike" kern="1200" cap="none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srgbClr val="2C3E50"/>
                                              </a:solidFill>
                                              <a:latin typeface="Cambria Math" panose="02040503050406030204" pitchFamily="18" charset="0"/>
                                              <a:ea typeface="Amiri" panose="00000500000000000000" pitchFamily="2" charset="-78"/>
                                              <a:cs typeface="Amiri" panose="00000500000000000000" pitchFamily="2" charset="-78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fr-FR" sz="1500" b="0" i="1" u="none" strike="noStrike" kern="1200" cap="none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srgbClr val="2C3E50"/>
                                              </a:solidFill>
                                              <a:latin typeface="Cambria Math" panose="02040503050406030204" pitchFamily="18" charset="0"/>
                                              <a:ea typeface="Amiri" panose="00000500000000000000" pitchFamily="2" charset="-78"/>
                                              <a:cs typeface="Amiri" panose="00000500000000000000" pitchFamily="2" charset="-78"/>
                                            </a:rPr>
                                            <m:t>𝐶𝑙𝑂</m:t>
                                          </m:r>
                                        </m:e>
                                        <m:sup>
                                          <m:r>
                                            <a:rPr lang="fr-FR" sz="1500" b="0" i="1" u="none" strike="noStrike" kern="1200" cap="none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srgbClr val="2C3E50"/>
                                              </a:solidFill>
                                              <a:latin typeface="Cambria Math" panose="02040503050406030204" pitchFamily="18" charset="0"/>
                                              <a:ea typeface="Amiri" panose="00000500000000000000" pitchFamily="2" charset="-78"/>
                                              <a:cs typeface="Amiri" panose="00000500000000000000" pitchFamily="2" charset="-78"/>
                                            </a:rPr>
                                            <m:t>−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b>
                                  <m:r>
                                    <a:rPr lang="fr-FR" sz="1500" b="0" i="1" u="none" strike="noStrike" kern="1200" cap="none" smtClean="0">
                                      <a:ln>
                                        <a:noFill/>
                                      </a:ln>
                                      <a:solidFill>
                                        <a:srgbClr val="2C3E50"/>
                                      </a:solidFill>
                                      <a:latin typeface="Cambria Math" panose="02040503050406030204" pitchFamily="18" charset="0"/>
                                      <a:ea typeface="Amiri" panose="00000500000000000000" pitchFamily="2" charset="-78"/>
                                      <a:cs typeface="Amiri" panose="00000500000000000000" pitchFamily="2" charset="-78"/>
                                    </a:rPr>
                                    <m:t>0</m:t>
                                  </m:r>
                                </m:sub>
                              </m:sSub>
                            </m:oMath>
                          </a14:m>
                          <a:r>
                            <a:rPr lang="fr-FR" sz="1500" b="0" i="0" u="none" strike="noStrike" kern="1200" cap="none" dirty="0" smtClean="0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 (mol/L)</a:t>
                          </a:r>
                          <a:endParaRPr lang="fr-FR" sz="1500" b="0" i="0" u="none" strike="noStrike" kern="1200" cap="none" dirty="0">
                            <a:ln>
                              <a:noFill/>
                            </a:ln>
                            <a:solidFill>
                              <a:srgbClr val="2C3E50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</a:pPr>
                          <a:endParaRPr lang="fr-FR" sz="1800" b="0" i="0" u="none" strike="noStrike" kern="1200" cap="none" dirty="0">
                            <a:ln>
                              <a:noFill/>
                            </a:ln>
                            <a:solidFill>
                              <a:srgbClr val="2C3E50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</a:pPr>
                          <a:endParaRPr lang="fr-FR" sz="1800" b="0" i="0" u="none" strike="noStrike" kern="1200" cap="none">
                            <a:ln>
                              <a:noFill/>
                            </a:ln>
                            <a:solidFill>
                              <a:srgbClr val="2C3E50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</a:pPr>
                          <a:endParaRPr lang="fr-FR" sz="1800" b="0" i="0" u="none" strike="noStrike" kern="1200" cap="none">
                            <a:ln>
                              <a:noFill/>
                            </a:ln>
                            <a:solidFill>
                              <a:srgbClr val="2C3E50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</a:pPr>
                          <a:endParaRPr lang="fr-FR" sz="1800" b="0" i="0" u="none" strike="noStrike" kern="1200" cap="none" dirty="0">
                            <a:ln>
                              <a:noFill/>
                            </a:ln>
                            <a:solidFill>
                              <a:srgbClr val="2C3E50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492773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au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66062047"/>
                  </p:ext>
                </p:extLst>
              </p:nvPr>
            </p:nvGraphicFramePr>
            <p:xfrm>
              <a:off x="2209077" y="1462908"/>
              <a:ext cx="7773845" cy="1750518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1554769">
                      <a:extLst>
                        <a:ext uri="{9D8B030D-6E8A-4147-A177-3AD203B41FA5}">
                          <a16:colId xmlns:a16="http://schemas.microsoft.com/office/drawing/2014/main" val="2531274318"/>
                        </a:ext>
                      </a:extLst>
                    </a:gridCol>
                    <a:gridCol w="1554769">
                      <a:extLst>
                        <a:ext uri="{9D8B030D-6E8A-4147-A177-3AD203B41FA5}">
                          <a16:colId xmlns:a16="http://schemas.microsoft.com/office/drawing/2014/main" val="3763125588"/>
                        </a:ext>
                      </a:extLst>
                    </a:gridCol>
                    <a:gridCol w="1554769">
                      <a:extLst>
                        <a:ext uri="{9D8B030D-6E8A-4147-A177-3AD203B41FA5}">
                          <a16:colId xmlns:a16="http://schemas.microsoft.com/office/drawing/2014/main" val="1669571908"/>
                        </a:ext>
                      </a:extLst>
                    </a:gridCol>
                    <a:gridCol w="1554769">
                      <a:extLst>
                        <a:ext uri="{9D8B030D-6E8A-4147-A177-3AD203B41FA5}">
                          <a16:colId xmlns:a16="http://schemas.microsoft.com/office/drawing/2014/main" val="2318434692"/>
                        </a:ext>
                      </a:extLst>
                    </a:gridCol>
                    <a:gridCol w="1554769">
                      <a:extLst>
                        <a:ext uri="{9D8B030D-6E8A-4147-A177-3AD203B41FA5}">
                          <a16:colId xmlns:a16="http://schemas.microsoft.com/office/drawing/2014/main" val="2617684434"/>
                        </a:ext>
                      </a:extLst>
                    </a:gridCol>
                  </a:tblGrid>
                  <a:tr h="431106"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</a:pPr>
                          <a:r>
                            <a:rPr lang="fr-FR" sz="1800" b="1" i="0" u="none" strike="noStrike" kern="1200" cap="none" dirty="0" smtClean="0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Solution i =</a:t>
                          </a:r>
                          <a:endParaRPr lang="fr-FR" sz="1800" b="1" i="0" u="none" strike="noStrike" kern="1200" cap="none" dirty="0">
                            <a:ln>
                              <a:noFill/>
                            </a:ln>
                            <a:solidFill>
                              <a:srgbClr val="2C3E50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  <a:defRPr b="1"/>
                          </a:pPr>
                          <a:r>
                            <a:rPr lang="fr-FR" sz="2400" b="1" i="0" u="none" strike="noStrike" kern="1200" cap="none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  <a:defRPr b="1"/>
                          </a:pPr>
                          <a:r>
                            <a:rPr lang="fr-FR" sz="2400" b="1" i="0" u="none" strike="noStrike" kern="1200" cap="none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  <a:defRPr b="1"/>
                          </a:pPr>
                          <a:r>
                            <a:rPr lang="fr-FR" sz="2400" b="1" i="0" u="none" strike="noStrike" kern="1200" cap="none" dirty="0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  <a:defRPr b="1"/>
                          </a:pPr>
                          <a:r>
                            <a:rPr lang="fr-FR" sz="2400" b="1" i="0" u="none" strike="noStrike" kern="1200" cap="none" dirty="0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30167951"/>
                      </a:ext>
                    </a:extLst>
                  </a:tr>
                  <a:tr h="431106"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  <a:defRPr/>
                          </a:pPr>
                          <a:r>
                            <a:rPr lang="fr-FR" sz="1500" b="1" i="0" u="none" strike="noStrike" kern="1200" cap="none" dirty="0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Javel </a:t>
                          </a:r>
                          <a:r>
                            <a:rPr lang="fr-FR" sz="1500" b="0" i="0" u="none" strike="noStrike" kern="1200" cap="none" dirty="0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(</a:t>
                          </a:r>
                          <a:r>
                            <a:rPr lang="fr-FR" sz="1500" b="0" i="0" u="none" strike="noStrike" kern="1200" cap="none" dirty="0" err="1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mL</a:t>
                          </a:r>
                          <a:r>
                            <a:rPr lang="fr-FR" sz="1500" b="0" i="0" u="none" strike="noStrike" kern="1200" cap="none" dirty="0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</a:pPr>
                          <a:r>
                            <a:rPr lang="fr-FR" sz="1800" b="0" i="0" u="none" strike="noStrike" kern="1200" cap="none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</a:pPr>
                          <a:r>
                            <a:rPr lang="fr-FR" sz="1800" b="0" i="0" u="none" strike="noStrike" kern="1200" cap="none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</a:pPr>
                          <a:r>
                            <a:rPr lang="fr-FR" sz="1800" b="0" i="0" u="none" strike="noStrike" kern="1200" cap="none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</a:pPr>
                          <a:r>
                            <a:rPr lang="fr-FR" sz="1800" b="0" i="0" u="none" strike="noStrike" kern="1200" cap="none" dirty="0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12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40577363"/>
                      </a:ext>
                    </a:extLst>
                  </a:tr>
                  <a:tr h="431106"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  <a:defRPr/>
                          </a:pPr>
                          <a:r>
                            <a:rPr lang="fr-FR" sz="1500" b="1" i="0" u="none" strike="noStrike" kern="1200" cap="none" dirty="0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Eau </a:t>
                          </a:r>
                          <a:r>
                            <a:rPr lang="fr-FR" sz="1500" b="0" i="0" u="none" strike="noStrike" kern="1200" cap="none" dirty="0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(</a:t>
                          </a:r>
                          <a:r>
                            <a:rPr lang="fr-FR" sz="1500" b="0" i="0" u="none" strike="noStrike" kern="1200" cap="none" dirty="0" err="1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mL</a:t>
                          </a:r>
                          <a:r>
                            <a:rPr lang="fr-FR" sz="1500" b="0" i="0" u="none" strike="noStrike" kern="1200" cap="none" dirty="0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</a:pPr>
                          <a:r>
                            <a:rPr lang="fr-FR" sz="1800" b="0" i="0" u="none" strike="noStrike" kern="1200" cap="none" dirty="0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17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</a:pPr>
                          <a:r>
                            <a:rPr lang="fr-FR" sz="1800" b="0" i="0" u="none" strike="noStrike" kern="1200" cap="none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14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</a:pPr>
                          <a:r>
                            <a:rPr lang="fr-FR" sz="1800" b="0" i="0" u="none" strike="noStrike" kern="1200" cap="none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</a:pPr>
                          <a:r>
                            <a:rPr lang="fr-FR" sz="1800" b="0" i="0" u="none" strike="noStrike" kern="1200" cap="none" dirty="0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99995656"/>
                      </a:ext>
                    </a:extLst>
                  </a:tr>
                  <a:tr h="431106"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  <a:defRPr/>
                          </a:pPr>
                          <a14:m xmlns:a14="http://schemas.microsoft.com/office/drawing/2010/main"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fr-FR" sz="1500" b="0" i="1" u="none" strike="noStrike" kern="1200" cap="none" smtClean="0">
                                      <a:ln>
                                        <a:noFill/>
                                      </a:ln>
                                      <a:solidFill>
                                        <a:srgbClr val="2C3E50"/>
                                      </a:solidFill>
                                      <a:latin typeface="Cambria Math" panose="02040503050406030204" pitchFamily="18" charset="0"/>
                                      <a:ea typeface="Amiri" panose="00000500000000000000" pitchFamily="2" charset="-78"/>
                                      <a:cs typeface="Amiri" panose="00000500000000000000" pitchFamily="2" charset="-78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fr-FR" sz="1500" b="0" i="1" u="none" strike="noStrike" kern="1200" cap="none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2C3E50"/>
                                          </a:solidFill>
                                          <a:latin typeface="Cambria Math" panose="02040503050406030204" pitchFamily="18" charset="0"/>
                                          <a:ea typeface="Amiri" panose="00000500000000000000" pitchFamily="2" charset="-78"/>
                                          <a:cs typeface="Amiri" panose="00000500000000000000" pitchFamily="2" charset="-78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fr-FR" sz="1500" b="0" i="1" u="none" strike="noStrike" kern="1200" cap="none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srgbClr val="2C3E50"/>
                                              </a:solidFill>
                                              <a:latin typeface="Cambria Math" panose="02040503050406030204" pitchFamily="18" charset="0"/>
                                              <a:ea typeface="Amiri" panose="00000500000000000000" pitchFamily="2" charset="-78"/>
                                              <a:cs typeface="Amiri" panose="00000500000000000000" pitchFamily="2" charset="-78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fr-FR" sz="1500" b="0" i="1" u="none" strike="noStrike" kern="1200" cap="none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srgbClr val="2C3E50"/>
                                              </a:solidFill>
                                              <a:latin typeface="Cambria Math" panose="02040503050406030204" pitchFamily="18" charset="0"/>
                                              <a:ea typeface="Amiri" panose="00000500000000000000" pitchFamily="2" charset="-78"/>
                                              <a:cs typeface="Amiri" panose="00000500000000000000" pitchFamily="2" charset="-78"/>
                                            </a:rPr>
                                            <m:t>𝐶𝑙𝑂</m:t>
                                          </m:r>
                                        </m:e>
                                        <m:sup>
                                          <m:r>
                                            <a:rPr lang="fr-FR" sz="1500" b="0" i="1" u="none" strike="noStrike" kern="1200" cap="none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srgbClr val="2C3E50"/>
                                              </a:solidFill>
                                              <a:latin typeface="Cambria Math" panose="02040503050406030204" pitchFamily="18" charset="0"/>
                                              <a:ea typeface="Amiri" panose="00000500000000000000" pitchFamily="2" charset="-78"/>
                                              <a:cs typeface="Amiri" panose="00000500000000000000" pitchFamily="2" charset="-78"/>
                                            </a:rPr>
                                            <m:t>−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b>
                                  <m:r>
                                    <a:rPr lang="fr-FR" sz="1500" b="0" i="1" u="none" strike="noStrike" kern="1200" cap="none" smtClean="0">
                                      <a:ln>
                                        <a:noFill/>
                                      </a:ln>
                                      <a:solidFill>
                                        <a:srgbClr val="2C3E50"/>
                                      </a:solidFill>
                                      <a:latin typeface="Cambria Math" panose="02040503050406030204" pitchFamily="18" charset="0"/>
                                      <a:ea typeface="Amiri" panose="00000500000000000000" pitchFamily="2" charset="-78"/>
                                      <a:cs typeface="Amiri" panose="00000500000000000000" pitchFamily="2" charset="-78"/>
                                    </a:rPr>
                                    <m:t>0</m:t>
                                  </m:r>
                                </m:sub>
                              </m:sSub>
                            </m:oMath>
                          </a14:m>
                          <a:r>
                            <a:rPr lang="fr-FR" sz="1500" b="0" i="0" u="none" strike="noStrike" kern="1200" cap="none" dirty="0" smtClean="0">
                              <a:ln>
                                <a:noFill/>
                              </a:ln>
                              <a:solidFill>
                                <a:srgbClr val="2C3E50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 (mol/L)</a:t>
                          </a:r>
                          <a:endParaRPr lang="fr-FR" sz="1500" b="0" i="0" u="none" strike="noStrike" kern="1200" cap="none" dirty="0">
                            <a:ln>
                              <a:noFill/>
                            </a:ln>
                            <a:solidFill>
                              <a:srgbClr val="2C3E50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</a:pPr>
                          <a:endParaRPr lang="fr-FR" sz="1800" b="0" i="0" u="none" strike="noStrike" kern="1200" cap="none" dirty="0">
                            <a:ln>
                              <a:noFill/>
                            </a:ln>
                            <a:solidFill>
                              <a:srgbClr val="2C3E50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</a:pPr>
                          <a:endParaRPr lang="fr-FR" sz="1800" b="0" i="0" u="none" strike="noStrike" kern="1200" cap="none">
                            <a:ln>
                              <a:noFill/>
                            </a:ln>
                            <a:solidFill>
                              <a:srgbClr val="2C3E50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</a:pPr>
                          <a:endParaRPr lang="fr-FR" sz="1800" b="0" i="0" u="none" strike="noStrike" kern="1200" cap="none">
                            <a:ln>
                              <a:noFill/>
                            </a:ln>
                            <a:solidFill>
                              <a:srgbClr val="2C3E50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  <a:tabLst/>
                          </a:pPr>
                          <a:endParaRPr lang="fr-FR" sz="1800" b="0" i="0" u="none" strike="noStrike" kern="1200" cap="none" dirty="0">
                            <a:ln>
                              <a:noFill/>
                            </a:ln>
                            <a:solidFill>
                              <a:srgbClr val="2C3E50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4927736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4" name="Image 3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  <a:alphaModFix/>
          </a:blip>
          <a:srcRect/>
          <a:stretch>
            <a:fillRect/>
          </a:stretch>
        </p:blipFill>
        <p:spPr>
          <a:xfrm>
            <a:off x="767499" y="4043353"/>
            <a:ext cx="2516028" cy="18928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oneTexte 4"/>
          <p:cNvSpPr txBox="1"/>
          <p:nvPr/>
        </p:nvSpPr>
        <p:spPr>
          <a:xfrm>
            <a:off x="113213" y="4002256"/>
            <a:ext cx="1141893" cy="451555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i="0" u="none" strike="noStrike" kern="1200" cap="none">
                <a:ln>
                  <a:noFill/>
                </a:ln>
                <a:solidFill>
                  <a:srgbClr val="F0BBC5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10 mL de 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578715" y="5710455"/>
            <a:ext cx="1668768" cy="451555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i="0" u="none" strike="noStrike" kern="1200" cap="none">
                <a:ln>
                  <a:noFill/>
                </a:ln>
                <a:solidFill>
                  <a:srgbClr val="0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Solution i de Javel</a:t>
            </a:r>
          </a:p>
        </p:txBody>
      </p:sp>
      <p:sp>
        <p:nvSpPr>
          <p:cNvPr id="8" name="Connecteur droit 7"/>
          <p:cNvSpPr/>
          <p:nvPr/>
        </p:nvSpPr>
        <p:spPr>
          <a:xfrm>
            <a:off x="2776306" y="4677381"/>
            <a:ext cx="1080000" cy="0"/>
          </a:xfrm>
          <a:prstGeom prst="line">
            <a:avLst/>
          </a:prstGeom>
          <a:noFill/>
          <a:ln w="10800">
            <a:solidFill>
              <a:srgbClr val="1ABC9C"/>
            </a:solidFill>
            <a:prstDash val="solid"/>
            <a:tailEnd type="arrow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2400" i="0" u="none" strike="noStrike" kern="1200" cap="none">
              <a:ln>
                <a:noFill/>
              </a:ln>
              <a:solidFill>
                <a:srgbClr val="1ABC9C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12192000" cy="101890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Détermination de l’ordre partiel en ions hypochlorites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5A8DA9E-4BBE-4F1B-A7DD-D64DB745717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15253" y="3844179"/>
            <a:ext cx="2266192" cy="2079373"/>
          </a:xfrm>
          <a:prstGeom prst="rect">
            <a:avLst/>
          </a:prstGeom>
        </p:spPr>
      </p:pic>
      <p:sp>
        <p:nvSpPr>
          <p:cNvPr id="13" name="Connecteur droit 12"/>
          <p:cNvSpPr/>
          <p:nvPr/>
        </p:nvSpPr>
        <p:spPr>
          <a:xfrm>
            <a:off x="6295360" y="4677381"/>
            <a:ext cx="1080000" cy="0"/>
          </a:xfrm>
          <a:prstGeom prst="line">
            <a:avLst/>
          </a:prstGeom>
          <a:noFill/>
          <a:ln w="10800">
            <a:solidFill>
              <a:srgbClr val="1ABC9C"/>
            </a:solidFill>
            <a:prstDash val="solid"/>
            <a:tailEnd type="arrow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2400" i="0" u="none" strike="noStrike" kern="1200" cap="none">
              <a:ln>
                <a:noFill/>
              </a:ln>
              <a:solidFill>
                <a:srgbClr val="1ABC9C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16985" y="4043353"/>
            <a:ext cx="3458874" cy="180237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/>
              <p:cNvSpPr txBox="1"/>
              <p:nvPr/>
            </p:nvSpPr>
            <p:spPr>
              <a:xfrm>
                <a:off x="8841592" y="4684932"/>
                <a:ext cx="826316" cy="3978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D0DD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D0DD4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D0DD4"/>
                              </a:solidFill>
                              <a:latin typeface="Cambria Math" panose="02040503050406030204" pitchFamily="18" charset="0"/>
                            </a:rPr>
                            <m:t>𝑎𝑝𝑝</m:t>
                          </m:r>
                          <m:r>
                            <a:rPr lang="fr-FR" sz="2400" b="0" i="1" smtClean="0">
                              <a:solidFill>
                                <a:srgbClr val="0D0DD4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sz="2400" b="0" i="1" smtClean="0">
                              <a:solidFill>
                                <a:srgbClr val="0D0DD4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2400" dirty="0">
                  <a:solidFill>
                    <a:srgbClr val="0D0DD4"/>
                  </a:solidFill>
                </a:endParaRPr>
              </a:p>
            </p:txBody>
          </p:sp>
        </mc:Choice>
        <mc:Fallback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1592" y="4684932"/>
                <a:ext cx="826316" cy="397866"/>
              </a:xfrm>
              <a:prstGeom prst="rect">
                <a:avLst/>
              </a:prstGeom>
              <a:blipFill>
                <a:blip r:embed="rId5"/>
                <a:stretch>
                  <a:fillRect l="-8088" r="-1471" b="-20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Demi-cadre 15"/>
          <p:cNvSpPr/>
          <p:nvPr/>
        </p:nvSpPr>
        <p:spPr>
          <a:xfrm rot="5400000">
            <a:off x="8409268" y="4932177"/>
            <a:ext cx="131643" cy="380146"/>
          </a:xfrm>
          <a:prstGeom prst="halfFrame">
            <a:avLst>
              <a:gd name="adj1" fmla="val 9009"/>
              <a:gd name="adj2" fmla="val 9009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017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3743335" y="1838298"/>
                <a:ext cx="4425442" cy="5166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24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fr-FR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r-FR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fr-FR" sz="2400" i="1">
                                      <a:latin typeface="Cambria Math" panose="02040503050406030204" pitchFamily="18" charset="0"/>
                                    </a:rPr>
                                    <m:t>𝑎𝑝𝑝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fr-FR" sz="2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fr-FR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24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fr-FR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</m:e>
                      </m:func>
                      <m:r>
                        <a:rPr lang="fr-FR" sz="2400" i="1">
                          <a:latin typeface="Cambria Math" panose="02040503050406030204" pitchFamily="18" charset="0"/>
                        </a:rPr>
                        <m:t>+ </m:t>
                      </m:r>
                      <m:r>
                        <m:rPr>
                          <m:sty m:val="p"/>
                        </m:rPr>
                        <a:rPr lang="el-GR" sz="2400" i="1">
                          <a:latin typeface="Cambria Math" panose="02040503050406030204" pitchFamily="18" charset="0"/>
                        </a:rPr>
                        <m:t>β</m:t>
                      </m:r>
                      <m:sSub>
                        <m:sSubPr>
                          <m:ctrlPr>
                            <a:rPr lang="fr-F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fr-FR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i="1">
                                  <a:latin typeface="Cambria Math" panose="02040503050406030204" pitchFamily="18" charset="0"/>
                                </a:rPr>
                                <m:t>𝐶𝑙</m:t>
                              </m:r>
                              <m:sSup>
                                <m:sSupPr>
                                  <m:ctrlPr>
                                    <a:rPr lang="fr-FR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sz="2400" i="1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p>
                                  <m:r>
                                    <a:rPr lang="fr-FR" sz="2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fr-FR" sz="2400" i="1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335" y="1838298"/>
                <a:ext cx="4425442" cy="5166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Connecteur droit avec flèche 3"/>
          <p:cNvCxnSpPr/>
          <p:nvPr/>
        </p:nvCxnSpPr>
        <p:spPr>
          <a:xfrm flipH="1" flipV="1">
            <a:off x="2202873" y="3435927"/>
            <a:ext cx="0" cy="2521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V="1">
            <a:off x="2008910" y="5777346"/>
            <a:ext cx="3200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1651600" y="2845322"/>
                <a:ext cx="1102546" cy="4104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𝑎𝑝𝑝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1600" y="2845322"/>
                <a:ext cx="1102546" cy="410497"/>
              </a:xfrm>
              <a:prstGeom prst="rect">
                <a:avLst/>
              </a:prstGeom>
              <a:blipFill>
                <a:blip r:embed="rId3"/>
                <a:stretch>
                  <a:fillRect b="-298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5337713" y="5588123"/>
                <a:ext cx="12366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𝐶𝑙</m:t>
                              </m:r>
                              <m:sSup>
                                <m:sSup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p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7713" y="5588123"/>
                <a:ext cx="1236685" cy="369332"/>
              </a:xfrm>
              <a:prstGeom prst="rect">
                <a:avLst/>
              </a:prstGeom>
              <a:blipFill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0" y="0"/>
            <a:ext cx="12192000" cy="101890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Détermination de l’ordre partiel en ions hypochlorites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927273" y="3050570"/>
            <a:ext cx="4449185" cy="1384995"/>
          </a:xfrm>
          <a:prstGeom prst="rect">
            <a:avLst/>
          </a:prstGeom>
          <a:solidFill>
            <a:srgbClr val="C00000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L’ordre partiel de la réaction par rapport aux ions hypochlorite est de 1</a:t>
            </a:r>
            <a:endParaRPr lang="fr-FR" sz="2800" b="1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049580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5183" y="2137257"/>
            <a:ext cx="7387916" cy="2009579"/>
          </a:xfrm>
          <a:prstGeom prst="rect">
            <a:avLst/>
          </a:prstGeom>
          <a:solidFill>
            <a:srgbClr val="D7DFE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3" name="Plus 2"/>
          <p:cNvSpPr/>
          <p:nvPr/>
        </p:nvSpPr>
        <p:spPr>
          <a:xfrm>
            <a:off x="2122180" y="2137257"/>
            <a:ext cx="1934833" cy="1934833"/>
          </a:xfrm>
          <a:prstGeom prst="mathPlus">
            <a:avLst>
              <a:gd name="adj1" fmla="val 74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4" name="Plus 3"/>
          <p:cNvSpPr/>
          <p:nvPr/>
        </p:nvSpPr>
        <p:spPr>
          <a:xfrm>
            <a:off x="5361228" y="2137258"/>
            <a:ext cx="1934833" cy="1934833"/>
          </a:xfrm>
          <a:prstGeom prst="mathPlus">
            <a:avLst>
              <a:gd name="adj1" fmla="val 74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5" name="ZoneTexte 4"/>
          <p:cNvSpPr txBox="1"/>
          <p:nvPr/>
        </p:nvSpPr>
        <p:spPr>
          <a:xfrm>
            <a:off x="3813731" y="2925733"/>
            <a:ext cx="453970" cy="4485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315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Cl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058561" y="2921053"/>
            <a:ext cx="611065" cy="4485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315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OH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/>
              <p:cNvSpPr txBox="1"/>
              <p:nvPr/>
            </p:nvSpPr>
            <p:spPr>
              <a:xfrm>
                <a:off x="4254713" y="2921053"/>
                <a:ext cx="1450525" cy="4485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315" i="1">
                        <a:latin typeface="Cambria Math" panose="02040503050406030204" pitchFamily="18" charset="0"/>
                        <a:ea typeface="Amiri" panose="00000500000000000000" pitchFamily="2" charset="-78"/>
                        <a:cs typeface="Amiri" panose="00000500000000000000" pitchFamily="2" charset="-78"/>
                      </a:rPr>
                      <m:t>+ </m:t>
                    </m:r>
                    <m:sSub>
                      <m:sSubPr>
                        <m:ctrlPr>
                          <a:rPr lang="fr-FR" sz="2315" i="1"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fr-FR" sz="2315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rPr>
                          <m:t>H</m:t>
                        </m:r>
                      </m:e>
                      <m:sub>
                        <m:r>
                          <a:rPr lang="fr-FR" sz="2315" i="1"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sz="2315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O</a:t>
                </a:r>
                <a14:m>
                  <m:oMath xmlns:m="http://schemas.openxmlformats.org/officeDocument/2006/math">
                    <m:r>
                      <a:rPr lang="fr-FR" sz="2315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miri" panose="00000500000000000000" pitchFamily="2" charset="-78"/>
                      </a:rPr>
                      <m:t> </m:t>
                    </m:r>
                    <m:r>
                      <a:rPr lang="fr-FR" sz="2315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miri" panose="00000500000000000000" pitchFamily="2" charset="-78"/>
                      </a:rPr>
                      <m:t>⟶</m:t>
                    </m:r>
                  </m:oMath>
                </a14:m>
                <a:endParaRPr lang="fr-FR" sz="2315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4713" y="2921053"/>
                <a:ext cx="1450525" cy="448584"/>
              </a:xfrm>
              <a:prstGeom prst="rect">
                <a:avLst/>
              </a:prstGeom>
              <a:blipFill>
                <a:blip r:embed="rId2"/>
                <a:stretch>
                  <a:fillRect l="-420" t="-5405" b="-3243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/>
              <p:cNvSpPr txBox="1"/>
              <p:nvPr/>
            </p:nvSpPr>
            <p:spPr>
              <a:xfrm>
                <a:off x="7743743" y="2921054"/>
                <a:ext cx="792974" cy="3562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31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fr-FR" sz="2315"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m:rPr>
                              <m:nor/>
                            </m:rPr>
                            <a:rPr lang="fr-FR" sz="2315" dirty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Cl</m:t>
                          </m:r>
                        </m:e>
                        <m:sup>
                          <m:r>
                            <a:rPr lang="fr-FR" sz="2315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646" dirty="0"/>
              </a:p>
            </p:txBody>
          </p:sp>
        </mc:Choice>
        <mc:Fallback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3743" y="2921054"/>
                <a:ext cx="792974" cy="356251"/>
              </a:xfrm>
              <a:prstGeom prst="rect">
                <a:avLst/>
              </a:prstGeom>
              <a:blipFill>
                <a:blip r:embed="rId3"/>
                <a:stretch>
                  <a:fillRect l="-7692" b="-84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/>
              <p:cNvSpPr txBox="1"/>
              <p:nvPr/>
            </p:nvSpPr>
            <p:spPr>
              <a:xfrm>
                <a:off x="8655683" y="2926533"/>
                <a:ext cx="736677" cy="3562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315" i="1"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fr-FR" sz="231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fr-FR" sz="2315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fr-FR" sz="2315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646" dirty="0"/>
              </a:p>
            </p:txBody>
          </p:sp>
        </mc:Choice>
        <mc:Fallback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5683" y="2926533"/>
                <a:ext cx="736677" cy="356251"/>
              </a:xfrm>
              <a:prstGeom prst="rect">
                <a:avLst/>
              </a:prstGeom>
              <a:blipFill>
                <a:blip r:embed="rId4"/>
                <a:stretch>
                  <a:fillRect l="-8264" b="-84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0" name="Tableau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97830008"/>
                  </p:ext>
                </p:extLst>
              </p:nvPr>
            </p:nvGraphicFramePr>
            <p:xfrm>
              <a:off x="2285183" y="4146836"/>
              <a:ext cx="7387917" cy="144063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11416">
                      <a:extLst>
                        <a:ext uri="{9D8B030D-6E8A-4147-A177-3AD203B41FA5}">
                          <a16:colId xmlns:a16="http://schemas.microsoft.com/office/drawing/2014/main" val="2672907233"/>
                        </a:ext>
                      </a:extLst>
                    </a:gridCol>
                    <a:gridCol w="1237668">
                      <a:extLst>
                        <a:ext uri="{9D8B030D-6E8A-4147-A177-3AD203B41FA5}">
                          <a16:colId xmlns:a16="http://schemas.microsoft.com/office/drawing/2014/main" val="1397353782"/>
                        </a:ext>
                      </a:extLst>
                    </a:gridCol>
                    <a:gridCol w="2228405">
                      <a:extLst>
                        <a:ext uri="{9D8B030D-6E8A-4147-A177-3AD203B41FA5}">
                          <a16:colId xmlns:a16="http://schemas.microsoft.com/office/drawing/2014/main" val="2717913841"/>
                        </a:ext>
                      </a:extLst>
                    </a:gridCol>
                    <a:gridCol w="916253">
                      <a:extLst>
                        <a:ext uri="{9D8B030D-6E8A-4147-A177-3AD203B41FA5}">
                          <a16:colId xmlns:a16="http://schemas.microsoft.com/office/drawing/2014/main" val="213298630"/>
                        </a:ext>
                      </a:extLst>
                    </a:gridCol>
                    <a:gridCol w="894175">
                      <a:extLst>
                        <a:ext uri="{9D8B030D-6E8A-4147-A177-3AD203B41FA5}">
                          <a16:colId xmlns:a16="http://schemas.microsoft.com/office/drawing/2014/main" val="257865315"/>
                        </a:ext>
                      </a:extLst>
                    </a:gridCol>
                  </a:tblGrid>
                  <a:tr h="7203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3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3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fr-FR" sz="23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300" b="0" dirty="0">
                            <a:solidFill>
                              <a:schemeClr val="tx1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 marL="75607" marR="75607" marT="37804" marB="3780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300" b="0" dirty="0" smtClean="0">
                              <a:solidFill>
                                <a:schemeClr val="tx1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excès</a:t>
                          </a:r>
                          <a:endParaRPr lang="fr-FR" sz="2300" b="0" dirty="0">
                            <a:solidFill>
                              <a:schemeClr val="tx1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 marL="75607" marR="75607" marT="37804" marB="3780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300" b="0" dirty="0" smtClean="0">
                              <a:solidFill>
                                <a:schemeClr val="tx1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0</a:t>
                          </a:r>
                          <a:endParaRPr lang="fr-FR" sz="2300" b="0" dirty="0">
                            <a:solidFill>
                              <a:schemeClr val="tx1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 marL="75607" marR="75607" marT="37804" marB="3780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300" b="0" dirty="0" smtClean="0">
                              <a:solidFill>
                                <a:schemeClr val="tx1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0</a:t>
                          </a:r>
                          <a:endParaRPr lang="fr-FR" sz="2300" b="0" dirty="0">
                            <a:solidFill>
                              <a:schemeClr val="tx1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 marL="75607" marR="75607" marT="37804" marB="3780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300" b="0" dirty="0" smtClean="0">
                              <a:solidFill>
                                <a:schemeClr val="tx1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0</a:t>
                          </a:r>
                          <a:endParaRPr lang="fr-FR" sz="2300" b="0" dirty="0">
                            <a:solidFill>
                              <a:schemeClr val="tx1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 marL="75607" marR="75607" marT="37804" marB="3780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1977084"/>
                      </a:ext>
                    </a:extLst>
                  </a:tr>
                  <a:tr h="7203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3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3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fr-FR" sz="23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fr-FR" sz="23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sz="23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fr-FR" sz="2300" b="0" dirty="0">
                            <a:solidFill>
                              <a:schemeClr val="tx1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 marL="75607" marR="75607" marT="37804" marB="3780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300" b="0" dirty="0" smtClean="0">
                              <a:solidFill>
                                <a:schemeClr val="tx1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excès</a:t>
                          </a:r>
                          <a:endParaRPr lang="fr-FR" sz="2300" b="0" dirty="0">
                            <a:solidFill>
                              <a:schemeClr val="tx1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 marL="75607" marR="75607" marT="37804" marB="3780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3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fr-FR" sz="2300" b="0" dirty="0">
                            <a:solidFill>
                              <a:schemeClr val="tx1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 marL="75607" marR="75607" marT="37804" marB="3780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3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fr-FR" sz="2300" b="0" dirty="0">
                            <a:solidFill>
                              <a:schemeClr val="tx1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 marL="75607" marR="75607" marT="37804" marB="3780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3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fr-FR" sz="2300" b="0" dirty="0">
                            <a:solidFill>
                              <a:schemeClr val="tx1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 marL="75607" marR="75607" marT="37804" marB="3780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4671437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0" name="Tableau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97830008"/>
                  </p:ext>
                </p:extLst>
              </p:nvPr>
            </p:nvGraphicFramePr>
            <p:xfrm>
              <a:off x="2285183" y="4146836"/>
              <a:ext cx="7387917" cy="144063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11416">
                      <a:extLst>
                        <a:ext uri="{9D8B030D-6E8A-4147-A177-3AD203B41FA5}">
                          <a16:colId xmlns:a16="http://schemas.microsoft.com/office/drawing/2014/main" val="2672907233"/>
                        </a:ext>
                      </a:extLst>
                    </a:gridCol>
                    <a:gridCol w="1237668">
                      <a:extLst>
                        <a:ext uri="{9D8B030D-6E8A-4147-A177-3AD203B41FA5}">
                          <a16:colId xmlns:a16="http://schemas.microsoft.com/office/drawing/2014/main" val="1397353782"/>
                        </a:ext>
                      </a:extLst>
                    </a:gridCol>
                    <a:gridCol w="2228405">
                      <a:extLst>
                        <a:ext uri="{9D8B030D-6E8A-4147-A177-3AD203B41FA5}">
                          <a16:colId xmlns:a16="http://schemas.microsoft.com/office/drawing/2014/main" val="2717913841"/>
                        </a:ext>
                      </a:extLst>
                    </a:gridCol>
                    <a:gridCol w="916253">
                      <a:extLst>
                        <a:ext uri="{9D8B030D-6E8A-4147-A177-3AD203B41FA5}">
                          <a16:colId xmlns:a16="http://schemas.microsoft.com/office/drawing/2014/main" val="213298630"/>
                        </a:ext>
                      </a:extLst>
                    </a:gridCol>
                    <a:gridCol w="894175">
                      <a:extLst>
                        <a:ext uri="{9D8B030D-6E8A-4147-A177-3AD203B41FA5}">
                          <a16:colId xmlns:a16="http://schemas.microsoft.com/office/drawing/2014/main" val="257865315"/>
                        </a:ext>
                      </a:extLst>
                    </a:gridCol>
                  </a:tblGrid>
                  <a:tr h="720318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5607" marR="75607" marT="37804" marB="3780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88" t="-7563" r="-250144" b="-1008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300" b="0" dirty="0" smtClean="0">
                              <a:solidFill>
                                <a:schemeClr val="tx1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excès</a:t>
                          </a:r>
                          <a:endParaRPr lang="fr-FR" sz="2300" b="0" dirty="0">
                            <a:solidFill>
                              <a:schemeClr val="tx1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 marL="75607" marR="75607" marT="37804" marB="3780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300" b="0" dirty="0" smtClean="0">
                              <a:solidFill>
                                <a:schemeClr val="tx1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0</a:t>
                          </a:r>
                          <a:endParaRPr lang="fr-FR" sz="2300" b="0" dirty="0">
                            <a:solidFill>
                              <a:schemeClr val="tx1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 marL="75607" marR="75607" marT="37804" marB="3780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300" b="0" dirty="0" smtClean="0">
                              <a:solidFill>
                                <a:schemeClr val="tx1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0</a:t>
                          </a:r>
                          <a:endParaRPr lang="fr-FR" sz="2300" b="0" dirty="0">
                            <a:solidFill>
                              <a:schemeClr val="tx1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 marL="75607" marR="75607" marT="37804" marB="3780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300" b="0" dirty="0" smtClean="0">
                              <a:solidFill>
                                <a:schemeClr val="tx1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0</a:t>
                          </a:r>
                          <a:endParaRPr lang="fr-FR" sz="2300" b="0" dirty="0">
                            <a:solidFill>
                              <a:schemeClr val="tx1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 marL="75607" marR="75607" marT="37804" marB="3780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1977084"/>
                      </a:ext>
                    </a:extLst>
                  </a:tr>
                  <a:tr h="720318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5607" marR="75607" marT="37804" marB="3780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88" t="-108475" r="-250144" b="-16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300" b="0" dirty="0" smtClean="0">
                              <a:solidFill>
                                <a:schemeClr val="tx1"/>
                              </a:solidFill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excès</a:t>
                          </a:r>
                          <a:endParaRPr lang="fr-FR" sz="2300" b="0" dirty="0">
                            <a:solidFill>
                              <a:schemeClr val="tx1"/>
                            </a:solidFill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 marL="75607" marR="75607" marT="37804" marB="3780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5607" marR="75607" marT="37804" marB="3780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50546" t="-108475" r="-81694" b="-16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5607" marR="75607" marT="37804" marB="3780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11333" t="-108475" r="-99333" b="-16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5607" marR="75607" marT="37804" marB="3780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5850" t="-108475" r="-1361" b="-16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4671437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Rectangle 10"/>
          <p:cNvSpPr/>
          <p:nvPr/>
        </p:nvSpPr>
        <p:spPr>
          <a:xfrm>
            <a:off x="0" y="0"/>
            <a:ext cx="12192000" cy="101890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err="1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Solvolyse</a:t>
            </a:r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du chlorure de </a:t>
            </a:r>
            <a:r>
              <a:rPr lang="fr-FR" sz="2800" dirty="0" err="1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tertiobutyle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975025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-41564"/>
            <a:ext cx="12192000" cy="101890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err="1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Solvolyse</a:t>
            </a:r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du chlorure de </a:t>
            </a:r>
            <a:r>
              <a:rPr lang="fr-FR" sz="2800" dirty="0" err="1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tertiobutyle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48269" y="1844387"/>
            <a:ext cx="8183687" cy="40576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2270500" y="2589243"/>
            <a:ext cx="367236" cy="278648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14" name="Rectangle 13"/>
          <p:cNvSpPr/>
          <p:nvPr/>
        </p:nvSpPr>
        <p:spPr>
          <a:xfrm>
            <a:off x="2371310" y="2352992"/>
            <a:ext cx="266426" cy="144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15" name="Rectangle 14"/>
          <p:cNvSpPr/>
          <p:nvPr/>
        </p:nvSpPr>
        <p:spPr>
          <a:xfrm>
            <a:off x="9156190" y="2603097"/>
            <a:ext cx="367236" cy="278648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16" name="Rectangle 15"/>
          <p:cNvSpPr/>
          <p:nvPr/>
        </p:nvSpPr>
        <p:spPr>
          <a:xfrm>
            <a:off x="9270855" y="2339135"/>
            <a:ext cx="266426" cy="162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17" name="ZoneTexte 16"/>
          <p:cNvSpPr txBox="1"/>
          <p:nvPr/>
        </p:nvSpPr>
        <p:spPr>
          <a:xfrm>
            <a:off x="5001132" y="2122159"/>
            <a:ext cx="2127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Conductimètres</a:t>
            </a:r>
          </a:p>
        </p:txBody>
      </p:sp>
      <p:cxnSp>
        <p:nvCxnSpPr>
          <p:cNvPr id="18" name="Connecteur droit avec flèche 17"/>
          <p:cNvCxnSpPr>
            <a:stCxn id="17" idx="3"/>
          </p:cNvCxnSpPr>
          <p:nvPr/>
        </p:nvCxnSpPr>
        <p:spPr>
          <a:xfrm>
            <a:off x="7128637" y="2352992"/>
            <a:ext cx="1705822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>
            <a:endCxn id="17" idx="1"/>
          </p:cNvCxnSpPr>
          <p:nvPr/>
        </p:nvCxnSpPr>
        <p:spPr>
          <a:xfrm>
            <a:off x="2877005" y="2348176"/>
            <a:ext cx="2124127" cy="4816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ZoneTexte 19"/>
              <p:cNvSpPr txBox="1"/>
              <p:nvPr/>
            </p:nvSpPr>
            <p:spPr>
              <a:xfrm>
                <a:off x="4711116" y="5497534"/>
                <a:ext cx="2417521" cy="10087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985" u="sng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Mélanges eau-acétone</a:t>
                </a:r>
              </a:p>
              <a:p>
                <a:r>
                  <a:rPr lang="fr-FR" sz="1985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+ 1mL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1985" i="1"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</a:rPr>
                        </m:ctrlPr>
                      </m:sSubPr>
                      <m:e>
                        <m:r>
                          <a:rPr lang="fr-FR" sz="1985" i="1"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</a:rPr>
                          <m:t>(</m:t>
                        </m:r>
                        <m:sSub>
                          <m:sSubPr>
                            <m:ctrlPr>
                              <a:rPr lang="fr-FR" sz="1985" i="1">
                                <a:latin typeface="Cambria Math" panose="02040503050406030204" pitchFamily="18" charset="0"/>
                                <a:ea typeface="Amiri" panose="00000500000000000000" pitchFamily="2" charset="-78"/>
                                <a:cs typeface="Amiri" panose="00000500000000000000" pitchFamily="2" charset="-78"/>
                              </a:rPr>
                            </m:ctrlPr>
                          </m:sSubPr>
                          <m:e>
                            <m:r>
                              <a:rPr lang="fr-FR" sz="1985" i="1">
                                <a:latin typeface="Cambria Math" panose="02040503050406030204" pitchFamily="18" charset="0"/>
                                <a:ea typeface="Amiri" panose="00000500000000000000" pitchFamily="2" charset="-78"/>
                                <a:cs typeface="Amiri" panose="00000500000000000000" pitchFamily="2" charset="-78"/>
                              </a:rPr>
                              <m:t>𝐶𝐻</m:t>
                            </m:r>
                          </m:e>
                          <m:sub>
                            <m:r>
                              <a:rPr lang="fr-FR" sz="1985" i="1">
                                <a:latin typeface="Cambria Math" panose="02040503050406030204" pitchFamily="18" charset="0"/>
                                <a:ea typeface="Amiri" panose="00000500000000000000" pitchFamily="2" charset="-78"/>
                                <a:cs typeface="Amiri" panose="00000500000000000000" pitchFamily="2" charset="-78"/>
                              </a:rPr>
                              <m:t>3</m:t>
                            </m:r>
                          </m:sub>
                        </m:sSub>
                        <m:r>
                          <a:rPr lang="fr-FR" sz="1985" i="1"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</a:rPr>
                          <m:t>)</m:t>
                        </m:r>
                      </m:e>
                      <m:sub>
                        <m:r>
                          <a:rPr lang="fr-FR" sz="1985" i="1"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</a:rPr>
                          <m:t>3</m:t>
                        </m:r>
                      </m:sub>
                    </m:sSub>
                    <m:r>
                      <a:rPr lang="fr-FR" sz="1985" i="1">
                        <a:latin typeface="Cambria Math" panose="02040503050406030204" pitchFamily="18" charset="0"/>
                        <a:ea typeface="Amiri" panose="00000500000000000000" pitchFamily="2" charset="-78"/>
                        <a:cs typeface="Amiri" panose="00000500000000000000" pitchFamily="2" charset="-78"/>
                      </a:rPr>
                      <m:t>𝐶𝐶𝑙</m:t>
                    </m:r>
                  </m:oMath>
                </a14:m>
                <a:endParaRPr lang="fr-FR" sz="1985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1985" u="sng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0" name="ZoneText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1116" y="5497534"/>
                <a:ext cx="2417521" cy="1008738"/>
              </a:xfrm>
              <a:prstGeom prst="rect">
                <a:avLst/>
              </a:prstGeom>
              <a:blipFill>
                <a:blip r:embed="rId3"/>
                <a:stretch>
                  <a:fillRect l="-2525" t="-2424" r="-5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ZoneTexte 20"/>
          <p:cNvSpPr txBox="1"/>
          <p:nvPr/>
        </p:nvSpPr>
        <p:spPr>
          <a:xfrm>
            <a:off x="4702488" y="4878965"/>
            <a:ext cx="2486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Bains thermostatés</a:t>
            </a:r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ZoneTexte 23"/>
              <p:cNvSpPr txBox="1"/>
              <p:nvPr/>
            </p:nvSpPr>
            <p:spPr>
              <a:xfrm>
                <a:off x="3939068" y="4878965"/>
                <a:ext cx="37010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sz="2400" dirty="0"/>
              </a:p>
            </p:txBody>
          </p:sp>
        </mc:Choice>
        <mc:Fallback>
          <p:sp>
            <p:nvSpPr>
              <p:cNvPr id="24" name="ZoneText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9068" y="4878965"/>
                <a:ext cx="370101" cy="369332"/>
              </a:xfrm>
              <a:prstGeom prst="rect">
                <a:avLst/>
              </a:prstGeom>
              <a:blipFill>
                <a:blip r:embed="rId4"/>
                <a:stretch>
                  <a:fillRect l="-16393" r="-4918" b="-147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ZoneTexte 24"/>
              <p:cNvSpPr txBox="1"/>
              <p:nvPr/>
            </p:nvSpPr>
            <p:spPr>
              <a:xfrm>
                <a:off x="7582385" y="4878965"/>
                <a:ext cx="37721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400" dirty="0"/>
              </a:p>
            </p:txBody>
          </p:sp>
        </mc:Choice>
        <mc:Fallback>
          <p:sp>
            <p:nvSpPr>
              <p:cNvPr id="25" name="ZoneText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2385" y="4878965"/>
                <a:ext cx="377219" cy="369332"/>
              </a:xfrm>
              <a:prstGeom prst="rect">
                <a:avLst/>
              </a:prstGeom>
              <a:blipFill>
                <a:blip r:embed="rId5"/>
                <a:stretch>
                  <a:fillRect l="-17742" r="-4839" b="-147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7394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Espace réservé du texte 2"/>
              <p:cNvSpPr txBox="1">
                <a:spLocks/>
              </p:cNvSpPr>
              <p:nvPr/>
            </p:nvSpPr>
            <p:spPr>
              <a:xfrm>
                <a:off x="1023942" y="2294899"/>
                <a:ext cx="9360000" cy="37800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ts val="1984"/>
                  </a:spcBef>
                  <a:spcAft>
                    <a:spcPts val="3042"/>
                  </a:spcAft>
                  <a:buClr>
                    <a:srgbClr val="2C3E50"/>
                  </a:buClr>
                  <a:buSzPct val="45000"/>
                  <a:buFont typeface="StarSymbol"/>
                  <a:buChar char="●"/>
                </a:pP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Système fermé</a:t>
                </a:r>
              </a:p>
              <a:p>
                <a:pPr>
                  <a:spcBef>
                    <a:spcPts val="1984"/>
                  </a:spcBef>
                  <a:spcAft>
                    <a:spcPts val="3042"/>
                  </a:spcAft>
                  <a:buClr>
                    <a:srgbClr val="2C3E50"/>
                  </a:buClr>
                  <a:buSzPct val="45000"/>
                  <a:buFont typeface="StarSymbol"/>
                  <a:buChar char="●"/>
                </a:pP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Réactions isothermes 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 smtClean="0">
                            <a:latin typeface="Cambria Math" panose="02040503050406030204" pitchFamily="18" charset="0"/>
                            <a:cs typeface="Tahoma" pitchFamily="2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  <a:cs typeface="Tahoma" pitchFamily="2"/>
                          </a:rPr>
                          <m:t>𝑇</m:t>
                        </m:r>
                      </m:e>
                      <m:sub>
                        <m:r>
                          <a:rPr lang="fr-FR" sz="2400" b="0" i="1" smtClean="0">
                            <a:latin typeface="Cambria Math" panose="02040503050406030204" pitchFamily="18" charset="0"/>
                            <a:cs typeface="Tahoma" pitchFamily="2"/>
                          </a:rPr>
                          <m:t>𝑒𝑥𝑡</m:t>
                        </m:r>
                      </m:sub>
                    </m:sSub>
                    <m:r>
                      <a:rPr lang="fr-FR" sz="2400" b="0" i="1" smtClean="0">
                        <a:latin typeface="Cambria Math" panose="02040503050406030204" pitchFamily="18" charset="0"/>
                        <a:cs typeface="Tahoma" pitchFamily="2"/>
                      </a:rPr>
                      <m:t>=</m:t>
                    </m:r>
                    <m:r>
                      <a:rPr lang="fr-FR" sz="2400" b="0" i="1" smtClean="0">
                        <a:latin typeface="Cambria Math" panose="02040503050406030204" pitchFamily="18" charset="0"/>
                        <a:cs typeface="Tahoma" pitchFamily="2"/>
                      </a:rPr>
                      <m:t>𝑐𝑠𝑡𝑒</m:t>
                    </m:r>
                  </m:oMath>
                </a14:m>
                <a:endParaRPr lang="fr-FR" sz="24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>
                  <a:spcBef>
                    <a:spcPts val="1984"/>
                  </a:spcBef>
                  <a:spcAft>
                    <a:spcPts val="3042"/>
                  </a:spcAft>
                  <a:buClr>
                    <a:srgbClr val="2C3E50"/>
                  </a:buClr>
                  <a:buSzPct val="45000"/>
                  <a:buFont typeface="StarSymbol"/>
                  <a:buChar char="●"/>
                </a:pP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Réactions isochores à V = </a:t>
                </a:r>
                <a:r>
                  <a:rPr lang="fr-FR" sz="2400" dirty="0" err="1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cste</a:t>
                </a:r>
                <a:endParaRPr lang="fr-FR" sz="24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>
                  <a:spcBef>
                    <a:spcPts val="1984"/>
                  </a:spcBef>
                  <a:spcAft>
                    <a:spcPts val="3042"/>
                  </a:spcAft>
                  <a:buClr>
                    <a:srgbClr val="2C3E50"/>
                  </a:buClr>
                  <a:buSzPct val="45000"/>
                  <a:buFont typeface="StarSymbol"/>
                  <a:buChar char="●"/>
                </a:pP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Milieu homogène (parfaitement agité)</a:t>
                </a:r>
              </a:p>
            </p:txBody>
          </p:sp>
        </mc:Choice>
        <mc:Fallback>
          <p:sp>
            <p:nvSpPr>
              <p:cNvPr id="2" name="Espace réservé du 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942" y="2294899"/>
                <a:ext cx="9360000" cy="3780000"/>
              </a:xfrm>
              <a:prstGeom prst="rect">
                <a:avLst/>
              </a:prstGeom>
              <a:blipFill>
                <a:blip r:embed="rId2"/>
                <a:stretch>
                  <a:fillRect t="-128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0" y="0"/>
            <a:ext cx="12192000" cy="144997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Hypothèses de travail en cinétique homogène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47090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44997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Temps de demi réaction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2442754" y="5669280"/>
            <a:ext cx="7367452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2547257" y="2142308"/>
            <a:ext cx="0" cy="364018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717075" y="1957642"/>
            <a:ext cx="1155766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[réactif]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080172" y="5453836"/>
            <a:ext cx="674865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28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</a:t>
            </a:r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(s)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/>
              <p:cNvSpPr txBox="1"/>
              <p:nvPr/>
            </p:nvSpPr>
            <p:spPr>
              <a:xfrm>
                <a:off x="1014388" y="2373427"/>
                <a:ext cx="1447960" cy="4796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fr-FR" sz="2800" dirty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[</m:t>
                          </m:r>
                          <m:r>
                            <m:rPr>
                              <m:nor/>
                            </m:rPr>
                            <a:rPr lang="fr-FR" sz="2800" dirty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r</m:t>
                          </m:r>
                          <m:r>
                            <m:rPr>
                              <m:nor/>
                            </m:rPr>
                            <a:rPr lang="fr-FR" sz="2800" dirty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é</m:t>
                          </m:r>
                          <m:r>
                            <m:rPr>
                              <m:nor/>
                            </m:rPr>
                            <a:rPr lang="fr-FR" sz="2800" dirty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actif</m:t>
                          </m:r>
                          <m:r>
                            <m:rPr>
                              <m:nor/>
                            </m:rPr>
                            <a:rPr lang="fr-FR" sz="2800" dirty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]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388" y="2373427"/>
                <a:ext cx="1447960" cy="4796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Multiplication 11"/>
          <p:cNvSpPr/>
          <p:nvPr/>
        </p:nvSpPr>
        <p:spPr>
          <a:xfrm>
            <a:off x="2383201" y="2433269"/>
            <a:ext cx="360000" cy="360000"/>
          </a:xfrm>
          <a:prstGeom prst="mathMultiply">
            <a:avLst>
              <a:gd name="adj1" fmla="val 3992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532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44997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Temps de demi réaction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2442754" y="5669280"/>
            <a:ext cx="7367452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2547257" y="2142308"/>
            <a:ext cx="0" cy="364018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717075" y="1957642"/>
            <a:ext cx="1155766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[réactif]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080172" y="5453836"/>
            <a:ext cx="674865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28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</a:t>
            </a:r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(s)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/>
              <p:cNvSpPr txBox="1"/>
              <p:nvPr/>
            </p:nvSpPr>
            <p:spPr>
              <a:xfrm>
                <a:off x="1014388" y="2373427"/>
                <a:ext cx="1447960" cy="4796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fr-FR" sz="2800" dirty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[</m:t>
                          </m:r>
                          <m:r>
                            <m:rPr>
                              <m:nor/>
                            </m:rPr>
                            <a:rPr lang="fr-FR" sz="2800" dirty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r</m:t>
                          </m:r>
                          <m:r>
                            <m:rPr>
                              <m:nor/>
                            </m:rPr>
                            <a:rPr lang="fr-FR" sz="2800" dirty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é</m:t>
                          </m:r>
                          <m:r>
                            <m:rPr>
                              <m:nor/>
                            </m:rPr>
                            <a:rPr lang="fr-FR" sz="2800" dirty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actif</m:t>
                          </m:r>
                          <m:r>
                            <m:rPr>
                              <m:nor/>
                            </m:rPr>
                            <a:rPr lang="fr-FR" sz="2800" dirty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]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388" y="2373427"/>
                <a:ext cx="1447960" cy="4796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Multiplication 11"/>
          <p:cNvSpPr/>
          <p:nvPr/>
        </p:nvSpPr>
        <p:spPr>
          <a:xfrm>
            <a:off x="2383201" y="2433269"/>
            <a:ext cx="360000" cy="360000"/>
          </a:xfrm>
          <a:prstGeom prst="mathMultiply">
            <a:avLst>
              <a:gd name="adj1" fmla="val 3992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Arc 10"/>
          <p:cNvSpPr/>
          <p:nvPr/>
        </p:nvSpPr>
        <p:spPr>
          <a:xfrm>
            <a:off x="2547257" y="-849086"/>
            <a:ext cx="11194869" cy="6518366"/>
          </a:xfrm>
          <a:prstGeom prst="arc">
            <a:avLst>
              <a:gd name="adj1" fmla="val 5658361"/>
              <a:gd name="adj2" fmla="val 10684071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133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44997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Temps de demi réaction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2442754" y="5669280"/>
            <a:ext cx="7367452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2547257" y="2142308"/>
            <a:ext cx="0" cy="364018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717075" y="1957642"/>
            <a:ext cx="1155766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[réactif]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080172" y="5453836"/>
            <a:ext cx="674865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28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</a:t>
            </a:r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(s)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/>
              <p:cNvSpPr txBox="1"/>
              <p:nvPr/>
            </p:nvSpPr>
            <p:spPr>
              <a:xfrm>
                <a:off x="1014388" y="2373427"/>
                <a:ext cx="1447960" cy="4796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fr-FR" sz="2800" dirty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[</m:t>
                          </m:r>
                          <m:r>
                            <m:rPr>
                              <m:nor/>
                            </m:rPr>
                            <a:rPr lang="fr-FR" sz="2800" dirty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r</m:t>
                          </m:r>
                          <m:r>
                            <m:rPr>
                              <m:nor/>
                            </m:rPr>
                            <a:rPr lang="fr-FR" sz="2800" dirty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é</m:t>
                          </m:r>
                          <m:r>
                            <m:rPr>
                              <m:nor/>
                            </m:rPr>
                            <a:rPr lang="fr-FR" sz="2800" dirty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actif</m:t>
                          </m:r>
                          <m:r>
                            <m:rPr>
                              <m:nor/>
                            </m:rPr>
                            <a:rPr lang="fr-FR" sz="2800" dirty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]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388" y="2373427"/>
                <a:ext cx="1447960" cy="4796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/>
              <p:cNvSpPr txBox="1"/>
              <p:nvPr/>
            </p:nvSpPr>
            <p:spPr>
              <a:xfrm>
                <a:off x="999214" y="3807184"/>
                <a:ext cx="1423915" cy="8481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80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800" i="1" smtClean="0">
                                  <a:latin typeface="Cambria Math" panose="02040503050406030204" pitchFamily="18" charset="0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fr-FR" sz="2800" dirty="0">
                                  <a:latin typeface="Amiri" panose="00000500000000000000" pitchFamily="2" charset="-78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  <m:t>[</m:t>
                              </m:r>
                              <m:r>
                                <m:rPr>
                                  <m:nor/>
                                </m:rPr>
                                <a:rPr lang="fr-FR" sz="2800" dirty="0">
                                  <a:latin typeface="Amiri" panose="00000500000000000000" pitchFamily="2" charset="-78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  <m:t>r</m:t>
                              </m:r>
                              <m:r>
                                <m:rPr>
                                  <m:nor/>
                                </m:rPr>
                                <a:rPr lang="fr-FR" sz="2800" dirty="0">
                                  <a:latin typeface="Amiri" panose="00000500000000000000" pitchFamily="2" charset="-78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  <m:t>é</m:t>
                              </m:r>
                              <m:r>
                                <m:rPr>
                                  <m:nor/>
                                </m:rPr>
                                <a:rPr lang="fr-FR" sz="2800" dirty="0">
                                  <a:latin typeface="Amiri" panose="00000500000000000000" pitchFamily="2" charset="-78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  <m:t>actif</m:t>
                              </m:r>
                              <m:r>
                                <m:rPr>
                                  <m:nor/>
                                </m:rPr>
                                <a:rPr lang="fr-FR" sz="2800" dirty="0">
                                  <a:latin typeface="Amiri" panose="00000500000000000000" pitchFamily="2" charset="-78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  <m:t>]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fr-FR" sz="2800" b="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214" y="3807184"/>
                <a:ext cx="1423915" cy="8481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Multiplication 11"/>
          <p:cNvSpPr/>
          <p:nvPr/>
        </p:nvSpPr>
        <p:spPr>
          <a:xfrm>
            <a:off x="2383201" y="2433269"/>
            <a:ext cx="360000" cy="360000"/>
          </a:xfrm>
          <a:prstGeom prst="mathMultiply">
            <a:avLst>
              <a:gd name="adj1" fmla="val 3992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Multiplication 12"/>
          <p:cNvSpPr/>
          <p:nvPr/>
        </p:nvSpPr>
        <p:spPr>
          <a:xfrm>
            <a:off x="2357075" y="4081195"/>
            <a:ext cx="360000" cy="360000"/>
          </a:xfrm>
          <a:prstGeom prst="mathMultiply">
            <a:avLst>
              <a:gd name="adj1" fmla="val 3992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Arc 10"/>
          <p:cNvSpPr/>
          <p:nvPr/>
        </p:nvSpPr>
        <p:spPr>
          <a:xfrm>
            <a:off x="2547257" y="-849086"/>
            <a:ext cx="11194869" cy="6518366"/>
          </a:xfrm>
          <a:prstGeom prst="arc">
            <a:avLst>
              <a:gd name="adj1" fmla="val 5658361"/>
              <a:gd name="adj2" fmla="val 10684071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469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44997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Temps de demi réaction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2442754" y="5669280"/>
            <a:ext cx="7367452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2547257" y="2142308"/>
            <a:ext cx="0" cy="364018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717075" y="1957642"/>
            <a:ext cx="1155766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[réactif]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080172" y="5453836"/>
            <a:ext cx="674865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28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</a:t>
            </a:r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(s)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/>
              <p:cNvSpPr txBox="1"/>
              <p:nvPr/>
            </p:nvSpPr>
            <p:spPr>
              <a:xfrm>
                <a:off x="1014388" y="2373427"/>
                <a:ext cx="1447960" cy="4796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fr-FR" sz="2800" dirty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[</m:t>
                          </m:r>
                          <m:r>
                            <m:rPr>
                              <m:nor/>
                            </m:rPr>
                            <a:rPr lang="fr-FR" sz="2800" dirty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r</m:t>
                          </m:r>
                          <m:r>
                            <m:rPr>
                              <m:nor/>
                            </m:rPr>
                            <a:rPr lang="fr-FR" sz="2800" dirty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é</m:t>
                          </m:r>
                          <m:r>
                            <m:rPr>
                              <m:nor/>
                            </m:rPr>
                            <a:rPr lang="fr-FR" sz="2800" dirty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actif</m:t>
                          </m:r>
                          <m:r>
                            <m:rPr>
                              <m:nor/>
                            </m:rPr>
                            <a:rPr lang="fr-FR" sz="2800" dirty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]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388" y="2373427"/>
                <a:ext cx="1447960" cy="4796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/>
              <p:cNvSpPr txBox="1"/>
              <p:nvPr/>
            </p:nvSpPr>
            <p:spPr>
              <a:xfrm>
                <a:off x="999214" y="3807184"/>
                <a:ext cx="1423915" cy="8481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80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800" i="1" smtClean="0">
                                  <a:latin typeface="Cambria Math" panose="02040503050406030204" pitchFamily="18" charset="0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fr-FR" sz="2800" dirty="0">
                                  <a:latin typeface="Amiri" panose="00000500000000000000" pitchFamily="2" charset="-78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  <m:t>[</m:t>
                              </m:r>
                              <m:r>
                                <m:rPr>
                                  <m:nor/>
                                </m:rPr>
                                <a:rPr lang="fr-FR" sz="2800" dirty="0">
                                  <a:latin typeface="Amiri" panose="00000500000000000000" pitchFamily="2" charset="-78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  <m:t>r</m:t>
                              </m:r>
                              <m:r>
                                <m:rPr>
                                  <m:nor/>
                                </m:rPr>
                                <a:rPr lang="fr-FR" sz="2800" dirty="0">
                                  <a:latin typeface="Amiri" panose="00000500000000000000" pitchFamily="2" charset="-78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  <m:t>é</m:t>
                              </m:r>
                              <m:r>
                                <m:rPr>
                                  <m:nor/>
                                </m:rPr>
                                <a:rPr lang="fr-FR" sz="2800" dirty="0">
                                  <a:latin typeface="Amiri" panose="00000500000000000000" pitchFamily="2" charset="-78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  <m:t>actif</m:t>
                              </m:r>
                              <m:r>
                                <m:rPr>
                                  <m:nor/>
                                </m:rPr>
                                <a:rPr lang="fr-FR" sz="2800" dirty="0">
                                  <a:latin typeface="Amiri" panose="00000500000000000000" pitchFamily="2" charset="-78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  <m:t>]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  <a:ea typeface="Amiri" panose="00000500000000000000" pitchFamily="2" charset="-78"/>
                                  <a:cs typeface="Amiri" panose="00000500000000000000" pitchFamily="2" charset="-78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fr-FR" sz="2800" b="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214" y="3807184"/>
                <a:ext cx="1423915" cy="8481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Multiplication 11"/>
          <p:cNvSpPr/>
          <p:nvPr/>
        </p:nvSpPr>
        <p:spPr>
          <a:xfrm>
            <a:off x="2383201" y="2433269"/>
            <a:ext cx="360000" cy="360000"/>
          </a:xfrm>
          <a:prstGeom prst="mathMultiply">
            <a:avLst>
              <a:gd name="adj1" fmla="val 3992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Multiplication 12"/>
          <p:cNvSpPr/>
          <p:nvPr/>
        </p:nvSpPr>
        <p:spPr>
          <a:xfrm>
            <a:off x="2357075" y="4081195"/>
            <a:ext cx="360000" cy="360000"/>
          </a:xfrm>
          <a:prstGeom prst="mathMultiply">
            <a:avLst>
              <a:gd name="adj1" fmla="val 3992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15" name="Connecteur droit 14"/>
          <p:cNvCxnSpPr/>
          <p:nvPr/>
        </p:nvCxnSpPr>
        <p:spPr>
          <a:xfrm>
            <a:off x="2578360" y="4254808"/>
            <a:ext cx="987800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3566160" y="4261195"/>
            <a:ext cx="0" cy="1408084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>
            <a:off x="2547257" y="-849086"/>
            <a:ext cx="11194869" cy="6518366"/>
          </a:xfrm>
          <a:prstGeom prst="arc">
            <a:avLst>
              <a:gd name="adj1" fmla="val 5658361"/>
              <a:gd name="adj2" fmla="val 10684071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ZoneTexte 20"/>
              <p:cNvSpPr txBox="1"/>
              <p:nvPr/>
            </p:nvSpPr>
            <p:spPr>
              <a:xfrm>
                <a:off x="3180670" y="5781261"/>
                <a:ext cx="674607" cy="4695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1/2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21" name="ZoneText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0670" y="5781261"/>
                <a:ext cx="674607" cy="469552"/>
              </a:xfrm>
              <a:prstGeom prst="rect">
                <a:avLst/>
              </a:prstGeom>
              <a:blipFill>
                <a:blip r:embed="rId4"/>
                <a:stretch>
                  <a:fillRect b="-129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376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44997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Réaction de décoloration de l’érythrosine B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pic>
        <p:nvPicPr>
          <p:cNvPr id="1030" name="Picture 6" descr="Érythrosine E127 rouge poudre de colorant alimentaire hydrosoluble - 10 g |  eBay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211" y="3164509"/>
            <a:ext cx="1235129" cy="1235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chat eau de javel, désinfectant médical - LD Médical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970" y="2952448"/>
            <a:ext cx="1985554" cy="1985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2591027" y="2592389"/>
                <a:ext cx="6879317" cy="48872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𝐶𝑙𝑂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        +         </m:t>
                      </m:r>
                      <m:r>
                        <a:rPr lang="fr-FR" sz="2800" b="0" i="1" smtClean="0">
                          <a:solidFill>
                            <a:srgbClr val="DD2A65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      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027" y="2592389"/>
                <a:ext cx="6879317" cy="488724"/>
              </a:xfrm>
              <a:prstGeom prst="rect">
                <a:avLst/>
              </a:prstGeom>
              <a:blipFill>
                <a:blip r:embed="rId4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875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44997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Réaction de décoloration de l’érythrosine B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pic>
        <p:nvPicPr>
          <p:cNvPr id="1030" name="Picture 6" descr="Érythrosine E127 rouge poudre de colorant alimentaire hydrosoluble - 10 g |  eBay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211" y="2295829"/>
            <a:ext cx="1235129" cy="1235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chat eau de javel, désinfectant médical - LD Médical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970" y="2083768"/>
            <a:ext cx="1985554" cy="1985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2591027" y="1746569"/>
                <a:ext cx="6879317" cy="48872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𝐶𝑙𝑂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        +         </m:t>
                      </m:r>
                      <m:r>
                        <a:rPr lang="fr-FR" sz="2800" b="0" i="1" smtClean="0">
                          <a:solidFill>
                            <a:srgbClr val="DD2A65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      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027" y="1746569"/>
                <a:ext cx="6879317" cy="4887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/>
              <p:cNvSpPr txBox="1">
                <a:spLocks noResize="1"/>
              </p:cNvSpPr>
              <p:nvPr/>
            </p:nvSpPr>
            <p:spPr>
              <a:xfrm>
                <a:off x="2591027" y="4710586"/>
                <a:ext cx="2845440" cy="3751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84600" tIns="39600" rIns="84600" bIns="39600" anchor="ctr" anchorCtr="1" compatLnSpc="0">
                <a:noAutofit/>
              </a:bodyPr>
              <a:lstStyle/>
              <a:p>
                <a:pPr marL="0" marR="0" lvl="0" indent="0" algn="ctr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fr-FR" sz="3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fr-FR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fr-FR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fr-FR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fr-FR" sz="32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e>
                          </m:d>
                        </m:e>
                        <m:sup>
                          <m:r>
                            <a:rPr lang="fr-FR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sup>
                      </m:sSup>
                      <m:r>
                        <a:rPr lang="fr-FR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fr-FR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fr-FR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𝐶𝑙</m:t>
                              </m:r>
                              <m:sSup>
                                <m:sSupPr>
                                  <m:ctrlPr>
                                    <a:rPr lang="fr-FR" sz="32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sz="3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p>
                                  <m:r>
                                    <a:rPr lang="fr-FR" sz="3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fr-FR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𝛽</m:t>
                          </m:r>
                        </m:sup>
                      </m:sSup>
                    </m:oMath>
                  </m:oMathPara>
                </a14:m>
                <a:endParaRPr lang="fr-FR" sz="3200" i="0" dirty="0">
                  <a:solidFill>
                    <a:schemeClr val="tx1"/>
                  </a:solidFill>
                  <a:latin typeface="Source Sans Pro" pitchFamily="34"/>
                </a:endParaRPr>
              </a:p>
            </p:txBody>
          </p:sp>
        </mc:Choice>
        <mc:Fallback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027" y="4710586"/>
                <a:ext cx="2845440" cy="375120"/>
              </a:xfrm>
              <a:prstGeom prst="rect">
                <a:avLst/>
              </a:prstGeom>
              <a:blipFill>
                <a:blip r:embed="rId5"/>
                <a:stretch>
                  <a:fillRect l="-9636" t="-8197" r="-5996" b="-1147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onnecteur droit 7"/>
          <p:cNvSpPr/>
          <p:nvPr/>
        </p:nvSpPr>
        <p:spPr>
          <a:xfrm flipV="1">
            <a:off x="3194664" y="5257769"/>
            <a:ext cx="0" cy="559440"/>
          </a:xfrm>
          <a:prstGeom prst="line">
            <a:avLst/>
          </a:prstGeom>
          <a:noFill/>
          <a:ln w="10800">
            <a:solidFill>
              <a:srgbClr val="C00000"/>
            </a:solidFill>
            <a:prstDash val="solid"/>
            <a:tailEnd type="arrow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168753" y="5962205"/>
            <a:ext cx="2051822" cy="496631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i="0" u="none" strike="noStrike" kern="1200" cap="none" dirty="0">
                <a:ln>
                  <a:noFill/>
                </a:ln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Constante de vitesse</a:t>
            </a:r>
          </a:p>
        </p:txBody>
      </p:sp>
      <p:sp>
        <p:nvSpPr>
          <p:cNvPr id="10" name="Connecteur droit 9"/>
          <p:cNvSpPr/>
          <p:nvPr/>
        </p:nvSpPr>
        <p:spPr>
          <a:xfrm flipH="1" flipV="1">
            <a:off x="4064589" y="5148697"/>
            <a:ext cx="530654" cy="752971"/>
          </a:xfrm>
          <a:prstGeom prst="line">
            <a:avLst/>
          </a:prstGeom>
          <a:noFill/>
          <a:ln w="10800">
            <a:solidFill>
              <a:srgbClr val="800080"/>
            </a:solidFill>
            <a:prstDash val="solid"/>
            <a:tailEnd type="arrow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11" name="Connecteur droit 10"/>
          <p:cNvSpPr/>
          <p:nvPr/>
        </p:nvSpPr>
        <p:spPr>
          <a:xfrm flipV="1">
            <a:off x="4858935" y="5173312"/>
            <a:ext cx="500753" cy="728355"/>
          </a:xfrm>
          <a:prstGeom prst="line">
            <a:avLst/>
          </a:prstGeom>
          <a:noFill/>
          <a:ln w="10800">
            <a:solidFill>
              <a:srgbClr val="800080"/>
            </a:solidFill>
            <a:prstDash val="solid"/>
            <a:tailEnd type="arrow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/>
              <p:cNvSpPr txBox="1">
                <a:spLocks noResize="1"/>
              </p:cNvSpPr>
              <p:nvPr/>
            </p:nvSpPr>
            <p:spPr>
              <a:xfrm>
                <a:off x="6615315" y="4740778"/>
                <a:ext cx="977759" cy="2905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i="1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fr-FR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4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fr-FR" sz="24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400" i="1">
                          <a:latin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fr-FR" sz="2400" i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5315" y="4740778"/>
                <a:ext cx="977759" cy="290520"/>
              </a:xfrm>
              <a:prstGeom prst="rect">
                <a:avLst/>
              </a:prstGeom>
              <a:blipFill>
                <a:blip r:embed="rId6"/>
                <a:stretch>
                  <a:fillRect l="-20497" r="-1055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ZoneTexte 13"/>
          <p:cNvSpPr txBox="1"/>
          <p:nvPr/>
        </p:nvSpPr>
        <p:spPr>
          <a:xfrm>
            <a:off x="8120002" y="4632434"/>
            <a:ext cx="1584642" cy="541708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1" i="0" u="none" strike="noStrike" kern="1200" cap="none">
                <a:ln>
                  <a:noFill/>
                </a:ln>
                <a:solidFill>
                  <a:srgbClr val="0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Ordre global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332411" y="5962204"/>
            <a:ext cx="1553800" cy="496631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i="0" u="none" strike="noStrike" kern="1200" cap="none" dirty="0" smtClean="0">
                <a:ln>
                  <a:noFill/>
                </a:ln>
                <a:solidFill>
                  <a:srgbClr val="7030A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Ordres partiels</a:t>
            </a:r>
            <a:endParaRPr lang="fr-FR" i="0" u="none" strike="noStrike" kern="1200" cap="none" dirty="0">
              <a:ln>
                <a:noFill/>
              </a:ln>
              <a:solidFill>
                <a:srgbClr val="7030A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9879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Colis</Template>
  <TotalTime>233</TotalTime>
  <Words>1121</Words>
  <Application>Microsoft Office PowerPoint</Application>
  <PresentationFormat>Grand écran</PresentationFormat>
  <Paragraphs>184</Paragraphs>
  <Slides>24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34" baseType="lpstr">
      <vt:lpstr>Amiri</vt:lpstr>
      <vt:lpstr>Arial</vt:lpstr>
      <vt:lpstr>Cambria Math</vt:lpstr>
      <vt:lpstr>Gill Sans MT</vt:lpstr>
      <vt:lpstr>Segoe UI</vt:lpstr>
      <vt:lpstr>Source Sans Pro</vt:lpstr>
      <vt:lpstr>StarSymbol</vt:lpstr>
      <vt:lpstr>Tahoma</vt:lpstr>
      <vt:lpstr>Wingdings</vt:lpstr>
      <vt:lpstr>Parcel</vt:lpstr>
      <vt:lpstr>Cinétique homogène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Cinétique homogène</dc:title>
  <dc:creator>DIHYA</dc:creator>
  <cp:lastModifiedBy>DIHYA</cp:lastModifiedBy>
  <cp:revision>16</cp:revision>
  <dcterms:created xsi:type="dcterms:W3CDTF">2021-06-17T09:49:21Z</dcterms:created>
  <dcterms:modified xsi:type="dcterms:W3CDTF">2021-06-17T13:42:51Z</dcterms:modified>
</cp:coreProperties>
</file>