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1" r:id="rId3"/>
    <p:sldId id="258" r:id="rId4"/>
    <p:sldId id="260" r:id="rId5"/>
    <p:sldId id="259" r:id="rId6"/>
    <p:sldId id="267" r:id="rId7"/>
    <p:sldId id="268" r:id="rId8"/>
    <p:sldId id="265" r:id="rId9"/>
    <p:sldId id="269" r:id="rId10"/>
    <p:sldId id="270" r:id="rId11"/>
    <p:sldId id="271" r:id="rId12"/>
    <p:sldId id="272" r:id="rId13"/>
    <p:sldId id="278" r:id="rId14"/>
    <p:sldId id="279" r:id="rId15"/>
    <p:sldId id="282" r:id="rId16"/>
    <p:sldId id="283" r:id="rId17"/>
    <p:sldId id="273" r:id="rId18"/>
    <p:sldId id="274" r:id="rId19"/>
    <p:sldId id="307" r:id="rId20"/>
    <p:sldId id="308" r:id="rId21"/>
    <p:sldId id="285" r:id="rId22"/>
    <p:sldId id="311" r:id="rId23"/>
    <p:sldId id="310" r:id="rId24"/>
    <p:sldId id="309" r:id="rId25"/>
    <p:sldId id="312" r:id="rId26"/>
    <p:sldId id="313" r:id="rId27"/>
    <p:sldId id="314" r:id="rId28"/>
    <p:sldId id="315" r:id="rId29"/>
    <p:sldId id="286" r:id="rId30"/>
    <p:sldId id="318" r:id="rId31"/>
    <p:sldId id="319" r:id="rId32"/>
    <p:sldId id="316" r:id="rId33"/>
    <p:sldId id="287" r:id="rId34"/>
    <p:sldId id="317" r:id="rId35"/>
    <p:sldId id="320" r:id="rId36"/>
    <p:sldId id="288" r:id="rId37"/>
    <p:sldId id="321" r:id="rId38"/>
    <p:sldId id="326" r:id="rId39"/>
    <p:sldId id="322" r:id="rId40"/>
    <p:sldId id="327" r:id="rId41"/>
    <p:sldId id="323" r:id="rId42"/>
    <p:sldId id="324" r:id="rId43"/>
    <p:sldId id="329" r:id="rId44"/>
    <p:sldId id="325" r:id="rId45"/>
    <p:sldId id="328" r:id="rId46"/>
    <p:sldId id="330" r:id="rId47"/>
    <p:sldId id="331" r:id="rId48"/>
    <p:sldId id="332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A9EC"/>
    <a:srgbClr val="F2F2F2"/>
    <a:srgbClr val="CA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5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5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5.png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1.png"/><Relationship Id="rId7" Type="http://schemas.openxmlformats.org/officeDocument/2006/relationships/image" Target="../media/image3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9.png"/><Relationship Id="rId7" Type="http://schemas.openxmlformats.org/officeDocument/2006/relationships/image" Target="../media/image54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12" Type="http://schemas.openxmlformats.org/officeDocument/2006/relationships/image" Target="../media/image56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55.png"/><Relationship Id="rId5" Type="http://schemas.openxmlformats.org/officeDocument/2006/relationships/image" Target="../media/image59.png"/><Relationship Id="rId10" Type="http://schemas.openxmlformats.org/officeDocument/2006/relationships/image" Target="../media/image62.png"/><Relationship Id="rId4" Type="http://schemas.openxmlformats.org/officeDocument/2006/relationships/image" Target="../media/image58.png"/><Relationship Id="rId9" Type="http://schemas.openxmlformats.org/officeDocument/2006/relationships/image" Target="../media/image5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3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66.png"/><Relationship Id="rId5" Type="http://schemas.openxmlformats.org/officeDocument/2006/relationships/image" Target="../media/image33.png"/><Relationship Id="rId10" Type="http://schemas.openxmlformats.org/officeDocument/2006/relationships/image" Target="../media/image69.png"/><Relationship Id="rId4" Type="http://schemas.openxmlformats.org/officeDocument/2006/relationships/image" Target="../media/image32.png"/><Relationship Id="rId9" Type="http://schemas.openxmlformats.org/officeDocument/2006/relationships/image" Target="../media/image68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68.png"/><Relationship Id="rId5" Type="http://schemas.openxmlformats.org/officeDocument/2006/relationships/image" Target="../media/image33.png"/><Relationship Id="rId10" Type="http://schemas.openxmlformats.org/officeDocument/2006/relationships/image" Target="../media/image66.png"/><Relationship Id="rId4" Type="http://schemas.openxmlformats.org/officeDocument/2006/relationships/image" Target="../media/image32.png"/><Relationship Id="rId9" Type="http://schemas.openxmlformats.org/officeDocument/2006/relationships/image" Target="../media/image69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68.png"/><Relationship Id="rId5" Type="http://schemas.openxmlformats.org/officeDocument/2006/relationships/image" Target="../media/image33.png"/><Relationship Id="rId10" Type="http://schemas.openxmlformats.org/officeDocument/2006/relationships/image" Target="../media/image66.png"/><Relationship Id="rId4" Type="http://schemas.openxmlformats.org/officeDocument/2006/relationships/image" Target="../media/image32.png"/><Relationship Id="rId9" Type="http://schemas.openxmlformats.org/officeDocument/2006/relationships/image" Target="../media/image69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68.png"/><Relationship Id="rId5" Type="http://schemas.openxmlformats.org/officeDocument/2006/relationships/image" Target="../media/image33.png"/><Relationship Id="rId10" Type="http://schemas.openxmlformats.org/officeDocument/2006/relationships/image" Target="../media/image66.png"/><Relationship Id="rId4" Type="http://schemas.openxmlformats.org/officeDocument/2006/relationships/image" Target="../media/image32.png"/><Relationship Id="rId9" Type="http://schemas.openxmlformats.org/officeDocument/2006/relationships/image" Target="../media/image69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66.png"/><Relationship Id="rId5" Type="http://schemas.openxmlformats.org/officeDocument/2006/relationships/image" Target="../media/image33.png"/><Relationship Id="rId10" Type="http://schemas.openxmlformats.org/officeDocument/2006/relationships/image" Target="../media/image70.png"/><Relationship Id="rId4" Type="http://schemas.openxmlformats.org/officeDocument/2006/relationships/image" Target="../media/image32.png"/><Relationship Id="rId9" Type="http://schemas.openxmlformats.org/officeDocument/2006/relationships/image" Target="../media/image69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12" Type="http://schemas.openxmlformats.org/officeDocument/2006/relationships/image" Target="../media/image66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71.png"/><Relationship Id="rId5" Type="http://schemas.openxmlformats.org/officeDocument/2006/relationships/image" Target="../media/image33.png"/><Relationship Id="rId10" Type="http://schemas.openxmlformats.org/officeDocument/2006/relationships/image" Target="../media/image70.png"/><Relationship Id="rId4" Type="http://schemas.openxmlformats.org/officeDocument/2006/relationships/image" Target="../media/image32.png"/><Relationship Id="rId9" Type="http://schemas.openxmlformats.org/officeDocument/2006/relationships/image" Target="../media/image69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5.png"/><Relationship Id="rId7" Type="http://schemas.openxmlformats.org/officeDocument/2006/relationships/image" Target="../media/image35.png"/><Relationship Id="rId12" Type="http://schemas.openxmlformats.org/officeDocument/2006/relationships/image" Target="../media/image7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70.png"/><Relationship Id="rId5" Type="http://schemas.openxmlformats.org/officeDocument/2006/relationships/image" Target="../media/image33.png"/><Relationship Id="rId10" Type="http://schemas.openxmlformats.org/officeDocument/2006/relationships/image" Target="../media/image72.png"/><Relationship Id="rId4" Type="http://schemas.openxmlformats.org/officeDocument/2006/relationships/image" Target="../media/image32.png"/><Relationship Id="rId9" Type="http://schemas.openxmlformats.org/officeDocument/2006/relationships/image" Target="../media/image69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png"/><Relationship Id="rId4" Type="http://schemas.openxmlformats.org/officeDocument/2006/relationships/image" Target="../media/image75.jp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g"/><Relationship Id="rId7" Type="http://schemas.openxmlformats.org/officeDocument/2006/relationships/image" Target="../media/image80.png"/><Relationship Id="rId2" Type="http://schemas.openxmlformats.org/officeDocument/2006/relationships/image" Target="../media/image7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926080"/>
          </a:xfr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r>
              <a:rPr lang="fr-FR" sz="3600" cap="none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LC26 : conversion réciproque d’énergie électrique en énergie chimique </a:t>
            </a:r>
            <a:endParaRPr lang="fr-FR" sz="3600" cap="none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73421" y="3412017"/>
            <a:ext cx="6801612" cy="2649147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Niveau : CPGE</a:t>
            </a:r>
          </a:p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 </a:t>
            </a:r>
          </a:p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Pré-requis : 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Généralités sur les réactions d’Oxydoréduction 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Loi de Nernst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Courbes intensité-potentiel</a:t>
            </a:r>
          </a:p>
          <a:p>
            <a:pPr marL="342900" indent="-342900">
              <a:buFontTx/>
              <a:buChar char="-"/>
            </a:pPr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Thermodynamique de l’oxydoréduction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467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>
            <a:stCxn id="2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596272" y="1971629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272" y="1971629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>
            <a:stCxn id="8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9203219" y="1971629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219" y="1971629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>
            <a:stCxn id="5" idx="0"/>
            <a:endCxn id="11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ZoneTexte 17"/>
              <p:cNvSpPr txBox="1"/>
              <p:nvPr/>
            </p:nvSpPr>
            <p:spPr>
              <a:xfrm>
                <a:off x="7555053" y="5732335"/>
                <a:ext cx="2978058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sSup>
                        <m:sSup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053" y="5732335"/>
                <a:ext cx="2978058" cy="53457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/>
              <p:cNvSpPr txBox="1"/>
              <p:nvPr/>
            </p:nvSpPr>
            <p:spPr>
              <a:xfrm>
                <a:off x="1713867" y="5774730"/>
                <a:ext cx="3012491" cy="442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867" y="5774730"/>
                <a:ext cx="3012491" cy="442237"/>
              </a:xfrm>
              <a:prstGeom prst="rect">
                <a:avLst/>
              </a:prstGeom>
              <a:blipFill>
                <a:blip r:embed="rId7"/>
                <a:stretch>
                  <a:fillRect l="-1619" r="-1417" b="-21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856062" y="6215335"/>
                <a:ext cx="764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062" y="6215335"/>
                <a:ext cx="76444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8571497" y="6207311"/>
                <a:ext cx="764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497" y="6207311"/>
                <a:ext cx="76444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Demi-cadre 22"/>
          <p:cNvSpPr/>
          <p:nvPr/>
        </p:nvSpPr>
        <p:spPr>
          <a:xfrm rot="7463815">
            <a:off x="4097268" y="1909402"/>
            <a:ext cx="408870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3DB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4415143" y="2003842"/>
                <a:ext cx="6869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143" y="2003842"/>
                <a:ext cx="68691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ZoneTexte 25"/>
              <p:cNvSpPr txBox="1"/>
              <p:nvPr/>
            </p:nvSpPr>
            <p:spPr>
              <a:xfrm>
                <a:off x="3837356" y="414122"/>
                <a:ext cx="4630498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356" y="414122"/>
                <a:ext cx="4630498" cy="534570"/>
              </a:xfrm>
              <a:prstGeom prst="rect">
                <a:avLst/>
              </a:prstGeom>
              <a:blipFill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355771" y="1606731"/>
            <a:ext cx="1593669" cy="587829"/>
          </a:xfrm>
          <a:prstGeom prst="rect">
            <a:avLst/>
          </a:prstGeom>
          <a:solidFill>
            <a:srgbClr val="F2F2F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</a:t>
            </a:r>
            <a:endParaRPr lang="fr-FR" sz="32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0" name="Demi-cadre 29"/>
          <p:cNvSpPr/>
          <p:nvPr/>
        </p:nvSpPr>
        <p:spPr>
          <a:xfrm rot="14136185" flipH="1">
            <a:off x="8273029" y="1935190"/>
            <a:ext cx="408870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571497" y="1357511"/>
            <a:ext cx="346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600" b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0459866" y="3721080"/>
            <a:ext cx="1370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Cathode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51887" y="3607910"/>
            <a:ext cx="1099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Anode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0799938" y="4042957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54308" y="3869520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62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>
            <a:stCxn id="2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482526" y="3958423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526" y="3958423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>
            <a:stCxn id="8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8260589" y="3938906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589" y="3938906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>
            <a:stCxn id="5" idx="0"/>
            <a:endCxn id="11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55771" y="1606731"/>
            <a:ext cx="1593669" cy="587829"/>
          </a:xfrm>
          <a:prstGeom prst="rect">
            <a:avLst/>
          </a:prstGeom>
          <a:solidFill>
            <a:srgbClr val="F2F2F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</a:t>
            </a:r>
            <a:endParaRPr lang="fr-FR" sz="32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0" name="Demi-cadre 29"/>
          <p:cNvSpPr/>
          <p:nvPr/>
        </p:nvSpPr>
        <p:spPr>
          <a:xfrm rot="14136185" flipH="1">
            <a:off x="8273029" y="1935190"/>
            <a:ext cx="408870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571497" y="1357511"/>
            <a:ext cx="346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600" b="1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0799938" y="4042957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15897" y="3653051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3235570" y="801860"/>
            <a:ext cx="5945544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4932103" y="121208"/>
                <a:ext cx="2839495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𝑝𝑖𝑙𝑒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103" y="121208"/>
                <a:ext cx="2839495" cy="5564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3854172" y="965173"/>
            <a:ext cx="4708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Convention récepteur pour la charge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6028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>
            <a:stCxn id="2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482526" y="3958423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526" y="3958423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>
            <a:stCxn id="8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8260589" y="3938906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589" y="3938906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>
            <a:stCxn id="5" idx="0"/>
            <a:endCxn id="11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55771" y="1606731"/>
            <a:ext cx="1593669" cy="587829"/>
          </a:xfrm>
          <a:prstGeom prst="rect">
            <a:avLst/>
          </a:prstGeom>
          <a:solidFill>
            <a:srgbClr val="F2F2F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</a:t>
            </a:r>
            <a:endParaRPr lang="fr-FR" sz="32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0" name="Demi-cadre 29"/>
          <p:cNvSpPr/>
          <p:nvPr/>
        </p:nvSpPr>
        <p:spPr>
          <a:xfrm rot="14136185" flipH="1">
            <a:off x="8273029" y="1935190"/>
            <a:ext cx="408870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571497" y="1357511"/>
            <a:ext cx="346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600" b="1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0799938" y="4042957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15897" y="3653051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3235570" y="801860"/>
            <a:ext cx="5945544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4932103" y="121208"/>
                <a:ext cx="2839495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𝑝𝑖𝑙𝑒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103" y="121208"/>
                <a:ext cx="2839495" cy="5564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3854172" y="965173"/>
            <a:ext cx="4708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Convention récepteur pour la charge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688123" y="2369630"/>
            <a:ext cx="8665699" cy="3609139"/>
          </a:xfrm>
          <a:prstGeom prst="rect">
            <a:avLst/>
          </a:prstGeom>
          <a:noFill/>
          <a:ln w="762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400" i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56752" y="6215626"/>
            <a:ext cx="44454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i="1" dirty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Système </a:t>
            </a:r>
            <a:r>
              <a:rPr lang="fr-FR" sz="3200" i="1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 = électrode 1 + 2</a:t>
            </a:r>
            <a:endParaRPr lang="fr-FR" sz="3200" i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454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1006" y="258521"/>
            <a:ext cx="10437223" cy="932597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cinétique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1020792" y="4507672"/>
            <a:ext cx="974784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0296653" y="3788312"/>
            <a:ext cx="124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(V)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 flipH="1" flipV="1">
            <a:off x="5572945" y="1376282"/>
            <a:ext cx="25662" cy="529662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997481" y="1531337"/>
            <a:ext cx="13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(mA)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>
            <a:off x="6027128" y="4509590"/>
            <a:ext cx="1531424" cy="216331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9" name="Forme libre 28"/>
          <p:cNvSpPr/>
          <p:nvPr/>
        </p:nvSpPr>
        <p:spPr>
          <a:xfrm rot="10800000">
            <a:off x="2610739" y="2040489"/>
            <a:ext cx="1825274" cy="245503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cxnSp>
        <p:nvCxnSpPr>
          <p:cNvPr id="39" name="Connecteur droit 38"/>
          <p:cNvCxnSpPr/>
          <p:nvPr/>
        </p:nvCxnSpPr>
        <p:spPr>
          <a:xfrm>
            <a:off x="7552087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,34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blipFill>
                <a:blip r:embed="rId2"/>
                <a:stretch>
                  <a:fillRect l="-4145" r="-4145"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→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cteur droit 43"/>
          <p:cNvCxnSpPr/>
          <p:nvPr/>
        </p:nvCxnSpPr>
        <p:spPr>
          <a:xfrm>
            <a:off x="2599685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/>
              <p:cNvSpPr txBox="1"/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−0,76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blipFill>
                <a:blip r:embed="rId4"/>
                <a:stretch>
                  <a:fillRect l="-3111" r="-3556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881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1006" y="258521"/>
            <a:ext cx="10437223" cy="932597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cinétique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1020792" y="4507672"/>
            <a:ext cx="974784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0296653" y="3788312"/>
            <a:ext cx="124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(V)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 flipH="1" flipV="1">
            <a:off x="5572945" y="1376282"/>
            <a:ext cx="25662" cy="529662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997481" y="1531337"/>
            <a:ext cx="13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(mA)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>
            <a:off x="6027128" y="4509590"/>
            <a:ext cx="1531424" cy="216331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9" name="Forme libre 28"/>
          <p:cNvSpPr/>
          <p:nvPr/>
        </p:nvSpPr>
        <p:spPr>
          <a:xfrm rot="10800000">
            <a:off x="2610739" y="2040489"/>
            <a:ext cx="1825274" cy="245503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cxnSp>
        <p:nvCxnSpPr>
          <p:cNvPr id="39" name="Connecteur droit 38"/>
          <p:cNvCxnSpPr/>
          <p:nvPr/>
        </p:nvCxnSpPr>
        <p:spPr>
          <a:xfrm>
            <a:off x="7552087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,34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blipFill>
                <a:blip r:embed="rId2"/>
                <a:stretch>
                  <a:fillRect l="-4145" r="-4145"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→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cteur droit 43"/>
          <p:cNvCxnSpPr/>
          <p:nvPr/>
        </p:nvCxnSpPr>
        <p:spPr>
          <a:xfrm>
            <a:off x="2599685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/>
              <p:cNvSpPr txBox="1"/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−0,76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blipFill>
                <a:blip r:embed="rId4"/>
                <a:stretch>
                  <a:fillRect l="-3111" r="-3556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avec flèche 3"/>
          <p:cNvCxnSpPr/>
          <p:nvPr/>
        </p:nvCxnSpPr>
        <p:spPr>
          <a:xfrm>
            <a:off x="2599685" y="4482080"/>
            <a:ext cx="4952402" cy="0"/>
          </a:xfrm>
          <a:prstGeom prst="straightConnector1">
            <a:avLst/>
          </a:prstGeom>
          <a:ln w="381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4670859" y="3783958"/>
                <a:ext cx="150496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𝑡h𝑒𝑟𝑚𝑜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859" y="3783958"/>
                <a:ext cx="1504964" cy="430887"/>
              </a:xfrm>
              <a:prstGeom prst="rect">
                <a:avLst/>
              </a:prstGeom>
              <a:blipFill>
                <a:blip r:embed="rId6"/>
                <a:stretch>
                  <a:fillRect l="-4049" t="-2857" r="-405" b="-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7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1006" y="258521"/>
            <a:ext cx="10437223" cy="932597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cinétique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1020792" y="4507672"/>
            <a:ext cx="974784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0296653" y="3788312"/>
            <a:ext cx="124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(V)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 flipH="1" flipV="1">
            <a:off x="5572945" y="1376282"/>
            <a:ext cx="25662" cy="529662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997481" y="1531337"/>
            <a:ext cx="13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(mA)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>
            <a:off x="6027128" y="4509590"/>
            <a:ext cx="1531424" cy="216331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9" name="Forme libre 28"/>
          <p:cNvSpPr/>
          <p:nvPr/>
        </p:nvSpPr>
        <p:spPr>
          <a:xfrm rot="10800000">
            <a:off x="2610739" y="2040489"/>
            <a:ext cx="1825274" cy="245503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cxnSp>
        <p:nvCxnSpPr>
          <p:cNvPr id="39" name="Connecteur droit 38"/>
          <p:cNvCxnSpPr/>
          <p:nvPr/>
        </p:nvCxnSpPr>
        <p:spPr>
          <a:xfrm>
            <a:off x="7552087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,34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blipFill>
                <a:blip r:embed="rId2"/>
                <a:stretch>
                  <a:fillRect l="-4145" r="-4145"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→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cteur droit 43"/>
          <p:cNvCxnSpPr/>
          <p:nvPr/>
        </p:nvCxnSpPr>
        <p:spPr>
          <a:xfrm>
            <a:off x="2599685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/>
              <p:cNvSpPr txBox="1"/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−0,76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blipFill>
                <a:blip r:embed="rId4"/>
                <a:stretch>
                  <a:fillRect l="-3111" r="-3556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avec flèche 3"/>
          <p:cNvCxnSpPr/>
          <p:nvPr/>
        </p:nvCxnSpPr>
        <p:spPr>
          <a:xfrm>
            <a:off x="2599685" y="4482080"/>
            <a:ext cx="4952402" cy="0"/>
          </a:xfrm>
          <a:prstGeom prst="straightConnector1">
            <a:avLst/>
          </a:prstGeom>
          <a:ln w="381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4670859" y="3783958"/>
                <a:ext cx="150496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𝑡h𝑒𝑟𝑚𝑜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859" y="3783958"/>
                <a:ext cx="1504964" cy="430887"/>
              </a:xfrm>
              <a:prstGeom prst="rect">
                <a:avLst/>
              </a:prstGeom>
              <a:blipFill>
                <a:blip r:embed="rId6"/>
                <a:stretch>
                  <a:fillRect l="-4049" t="-2857" r="-405" b="-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/>
          <p:cNvCxnSpPr/>
          <p:nvPr/>
        </p:nvCxnSpPr>
        <p:spPr>
          <a:xfrm>
            <a:off x="1785256" y="3568978"/>
            <a:ext cx="8072846" cy="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576256" y="5431723"/>
            <a:ext cx="8072846" cy="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 flipH="1">
            <a:off x="5075886" y="2874161"/>
            <a:ext cx="694910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fr-FR" sz="36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fr-FR" sz="36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3981157" y="3556827"/>
            <a:ext cx="0" cy="93869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6368711" y="4493029"/>
            <a:ext cx="0" cy="93869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42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1006" y="258521"/>
            <a:ext cx="10437223" cy="932597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cinétique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1020792" y="4507672"/>
            <a:ext cx="974784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0296653" y="3788312"/>
            <a:ext cx="1242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(V)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 flipH="1" flipV="1">
            <a:off x="5572945" y="1376282"/>
            <a:ext cx="25662" cy="529662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997481" y="1531337"/>
            <a:ext cx="135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(mA)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orme libre 27"/>
          <p:cNvSpPr/>
          <p:nvPr/>
        </p:nvSpPr>
        <p:spPr>
          <a:xfrm>
            <a:off x="6027128" y="4509590"/>
            <a:ext cx="1531424" cy="216331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9" name="Forme libre 28"/>
          <p:cNvSpPr/>
          <p:nvPr/>
        </p:nvSpPr>
        <p:spPr>
          <a:xfrm rot="10800000">
            <a:off x="2610739" y="2040489"/>
            <a:ext cx="1825274" cy="2455032"/>
          </a:xfrm>
          <a:custGeom>
            <a:avLst/>
            <a:gdLst>
              <a:gd name="connsiteX0" fmla="*/ 731520 w 731520"/>
              <a:gd name="connsiteY0" fmla="*/ 0 h 2204720"/>
              <a:gd name="connsiteX1" fmla="*/ 284480 w 731520"/>
              <a:gd name="connsiteY1" fmla="*/ 386080 h 2204720"/>
              <a:gd name="connsiteX2" fmla="*/ 0 w 731520"/>
              <a:gd name="connsiteY2" fmla="*/ 2204720 h 2204720"/>
              <a:gd name="connsiteX3" fmla="*/ 0 w 731520"/>
              <a:gd name="connsiteY3" fmla="*/ 2204720 h 2204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2204720">
                <a:moveTo>
                  <a:pt x="731520" y="0"/>
                </a:moveTo>
                <a:cubicBezTo>
                  <a:pt x="568960" y="9313"/>
                  <a:pt x="406400" y="18627"/>
                  <a:pt x="284480" y="386080"/>
                </a:cubicBezTo>
                <a:cubicBezTo>
                  <a:pt x="162560" y="753533"/>
                  <a:pt x="0" y="2204720"/>
                  <a:pt x="0" y="2204720"/>
                </a:cubicBezTo>
                <a:lnTo>
                  <a:pt x="0" y="2204720"/>
                </a:lnTo>
              </a:path>
            </a:pathLst>
          </a:cu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cxnSp>
        <p:nvCxnSpPr>
          <p:cNvPr id="39" name="Connecteur droit 38"/>
          <p:cNvCxnSpPr/>
          <p:nvPr/>
        </p:nvCxnSpPr>
        <p:spPr>
          <a:xfrm>
            <a:off x="7552087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,34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165" y="4612395"/>
                <a:ext cx="1179682" cy="307777"/>
              </a:xfrm>
              <a:prstGeom prst="rect">
                <a:avLst/>
              </a:prstGeom>
              <a:blipFill>
                <a:blip r:embed="rId2"/>
                <a:stretch>
                  <a:fillRect l="-4145" r="-4145" b="-16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tangle 40"/>
              <p:cNvSpPr/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→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6881" y="2094874"/>
                <a:ext cx="2445798" cy="543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cteur droit 43"/>
          <p:cNvCxnSpPr/>
          <p:nvPr/>
        </p:nvCxnSpPr>
        <p:spPr>
          <a:xfrm>
            <a:off x="2599685" y="4453947"/>
            <a:ext cx="0" cy="1112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/>
              <p:cNvSpPr txBox="1"/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000" b="0" i="1" smtClean="0">
                          <a:latin typeface="Cambria Math" panose="02040503050406030204" pitchFamily="18" charset="0"/>
                        </a:rPr>
                        <m:t>−0,76</m:t>
                      </m:r>
                    </m:oMath>
                  </m:oMathPara>
                </a14:m>
                <a:endParaRPr lang="fr-FR" sz="2000" dirty="0"/>
              </a:p>
            </p:txBody>
          </p:sp>
        </mc:Choice>
        <mc:Fallback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07" y="4556159"/>
                <a:ext cx="1372042" cy="307777"/>
              </a:xfrm>
              <a:prstGeom prst="rect">
                <a:avLst/>
              </a:prstGeom>
              <a:blipFill>
                <a:blip r:embed="rId4"/>
                <a:stretch>
                  <a:fillRect l="-3111" r="-3556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tangle 47"/>
              <p:cNvSpPr/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←</m:t>
                      </m:r>
                      <m:sSubSup>
                        <m:sSubSupPr>
                          <m:ctrlPr>
                            <a:rPr lang="fr-FR" sz="240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solidFill>
                    <a:schemeClr val="accent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291" y="5943352"/>
                <a:ext cx="2442592" cy="5439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necteur droit avec flèche 3"/>
          <p:cNvCxnSpPr/>
          <p:nvPr/>
        </p:nvCxnSpPr>
        <p:spPr>
          <a:xfrm>
            <a:off x="3981157" y="4507672"/>
            <a:ext cx="2387554" cy="0"/>
          </a:xfrm>
          <a:prstGeom prst="straightConnector1">
            <a:avLst/>
          </a:prstGeom>
          <a:ln w="381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785256" y="3568978"/>
            <a:ext cx="8072846" cy="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576256" y="5431723"/>
            <a:ext cx="8072846" cy="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 flipH="1">
            <a:off x="5075886" y="2874161"/>
            <a:ext cx="694910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fr-FR" sz="36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fr-FR" sz="36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3981157" y="3556827"/>
            <a:ext cx="0" cy="93869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6368711" y="4493029"/>
            <a:ext cx="0" cy="93869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/>
              <p:cNvSpPr txBox="1"/>
              <p:nvPr/>
            </p:nvSpPr>
            <p:spPr>
              <a:xfrm>
                <a:off x="4146265" y="3768760"/>
                <a:ext cx="33203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𝑡h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d>
                        <m:d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265" y="3768760"/>
                <a:ext cx="3320333" cy="430887"/>
              </a:xfrm>
              <a:prstGeom prst="rect">
                <a:avLst/>
              </a:prstGeom>
              <a:blipFill>
                <a:blip r:embed="rId6"/>
                <a:stretch>
                  <a:fillRect l="-1651" t="-9859" r="-2936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277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>
            <a:stCxn id="2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482526" y="3958423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526" y="3958423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>
            <a:stCxn id="8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8260589" y="3938906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accent3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589" y="3938906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>
            <a:stCxn id="5" idx="0"/>
            <a:endCxn id="11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355771" y="1606731"/>
            <a:ext cx="1593669" cy="587829"/>
          </a:xfrm>
          <a:prstGeom prst="rect">
            <a:avLst/>
          </a:prstGeom>
          <a:solidFill>
            <a:srgbClr val="F2F2F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</a:t>
            </a:r>
            <a:endParaRPr lang="fr-FR" sz="32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0" name="Demi-cadre 29"/>
          <p:cNvSpPr/>
          <p:nvPr/>
        </p:nvSpPr>
        <p:spPr>
          <a:xfrm rot="14136185" flipH="1">
            <a:off x="8273029" y="1935190"/>
            <a:ext cx="408870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571497" y="1357511"/>
            <a:ext cx="346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600" b="1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0799938" y="4042957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15897" y="3653051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3235570" y="801860"/>
            <a:ext cx="5945544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4932103" y="121208"/>
                <a:ext cx="2839495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𝑝𝑖𝑙𝑒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103" y="121208"/>
                <a:ext cx="2839495" cy="5564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3854172" y="965173"/>
            <a:ext cx="4708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Convention récepteur pour la charge</a:t>
            </a:r>
            <a:endParaRPr lang="fr-FR" sz="24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688123" y="2369630"/>
            <a:ext cx="8665699" cy="3609139"/>
          </a:xfrm>
          <a:prstGeom prst="rect">
            <a:avLst/>
          </a:prstGeom>
          <a:noFill/>
          <a:ln w="762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400" i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56752" y="6215626"/>
            <a:ext cx="44454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i="1" dirty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Système </a:t>
            </a:r>
            <a:r>
              <a:rPr lang="fr-FR" sz="3200" i="1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S = électrode 1 + 2</a:t>
            </a:r>
            <a:endParaRPr lang="fr-FR" sz="3200" i="1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9512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au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076901"/>
                  </p:ext>
                </p:extLst>
              </p:nvPr>
            </p:nvGraphicFramePr>
            <p:xfrm>
              <a:off x="1407604" y="2630811"/>
              <a:ext cx="9798822" cy="1473137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91291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580605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116183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867989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  <a:gridCol w="2442754">
                      <a:extLst>
                        <a:ext uri="{9D8B030D-6E8A-4147-A177-3AD203B41FA5}">
                          <a16:colId xmlns:a16="http://schemas.microsoft.com/office/drawing/2014/main" val="230468534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𝑍𝑛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fr-FR" sz="2400" b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𝐶𝑢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</m:sup>
                              </m:sSubSup>
                              <m:r>
                                <a:rPr lang="fr-FR" sz="2400" b="0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fr-FR" sz="2400" b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 </a:t>
                          </a:r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𝐶𝑢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</m:sSub>
                                <m:r>
                                  <a:rPr lang="fr-FR" sz="2400" b="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𝑍𝑛</m:t>
                                    </m:r>
                                  </m:e>
                                  <m:sub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𝑎𝑞</m:t>
                                    </m:r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sub>
                                  <m:sup>
                                    <m:r>
                                      <a:rPr lang="fr-FR" sz="2400" b="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é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𝑙𝑒𝑐𝑡𝑟𝑜𝑛𝑠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 é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𝑐h𝑎𝑛𝑔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é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fr-FR" sz="2400" b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fr-FR" sz="24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b>
                                        <m:r>
                                          <a:rPr lang="fr-FR" sz="2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fr-FR" sz="2400" b="0" i="1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sub>
                              </m:sSub>
                            </m:oMath>
                          </a14:m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au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2076901"/>
                  </p:ext>
                </p:extLst>
              </p:nvPr>
            </p:nvGraphicFramePr>
            <p:xfrm>
              <a:off x="1407604" y="2630811"/>
              <a:ext cx="9798822" cy="1473137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791291">
                      <a:extLst>
                        <a:ext uri="{9D8B030D-6E8A-4147-A177-3AD203B41FA5}">
                          <a16:colId xmlns:a16="http://schemas.microsoft.com/office/drawing/2014/main" val="2287379973"/>
                        </a:ext>
                      </a:extLst>
                    </a:gridCol>
                    <a:gridCol w="1580605">
                      <a:extLst>
                        <a:ext uri="{9D8B030D-6E8A-4147-A177-3AD203B41FA5}">
                          <a16:colId xmlns:a16="http://schemas.microsoft.com/office/drawing/2014/main" val="1897136363"/>
                        </a:ext>
                      </a:extLst>
                    </a:gridCol>
                    <a:gridCol w="2116183">
                      <a:extLst>
                        <a:ext uri="{9D8B030D-6E8A-4147-A177-3AD203B41FA5}">
                          <a16:colId xmlns:a16="http://schemas.microsoft.com/office/drawing/2014/main" val="2139762039"/>
                        </a:ext>
                      </a:extLst>
                    </a:gridCol>
                    <a:gridCol w="1867989">
                      <a:extLst>
                        <a:ext uri="{9D8B030D-6E8A-4147-A177-3AD203B41FA5}">
                          <a16:colId xmlns:a16="http://schemas.microsoft.com/office/drawing/2014/main" val="3924907899"/>
                        </a:ext>
                      </a:extLst>
                    </a:gridCol>
                    <a:gridCol w="2442754">
                      <a:extLst>
                        <a:ext uri="{9D8B030D-6E8A-4147-A177-3AD203B41FA5}">
                          <a16:colId xmlns:a16="http://schemas.microsoft.com/office/drawing/2014/main" val="2304685340"/>
                        </a:ext>
                      </a:extLst>
                    </a:gridCol>
                  </a:tblGrid>
                  <a:tr h="5294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0" t="-1149" r="-447959" b="-2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13462" t="-1149" r="-406538" b="-2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942" t="-1149" r="-204611" b="-2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3811" t="-1149" r="-131270" b="-2068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496" t="-1149" r="-499" b="-2068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71049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40" t="-115789" r="-447959" b="-1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3462" t="-115789" r="-406538" b="-1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9942" t="-115789" r="-204611" b="-1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3811" t="-115789" r="-131270" b="-136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400" b="0" dirty="0" smtClean="0">
                              <a:latin typeface="Amiri" panose="00000500000000000000" pitchFamily="2" charset="-78"/>
                              <a:ea typeface="Amiri" panose="00000500000000000000" pitchFamily="2" charset="-78"/>
                              <a:cs typeface="Amiri" panose="00000500000000000000" pitchFamily="2" charset="-78"/>
                            </a:rPr>
                            <a:t>0</a:t>
                          </a:r>
                          <a:endParaRPr lang="fr-FR" sz="2400" b="0" dirty="0">
                            <a:latin typeface="Amiri" panose="00000500000000000000" pitchFamily="2" charset="-78"/>
                            <a:ea typeface="Amiri" panose="00000500000000000000" pitchFamily="2" charset="-78"/>
                            <a:cs typeface="Amiri" panose="00000500000000000000" pitchFamily="2" charset="-78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74125793"/>
                      </a:ext>
                    </a:extLst>
                  </a:tr>
                  <a:tr h="486537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40" t="-205000" r="-447959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3462" t="-205000" r="-406538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9942" t="-205000" r="-204611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3811" t="-205000" r="-131270" b="-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1496" t="-205000" r="-499" b="-3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4361357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841702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157406"/>
              </p:ext>
            </p:extLst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500121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73626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73626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609031"/>
              </p:ext>
            </p:extLst>
          </p:nvPr>
        </p:nvGraphicFramePr>
        <p:xfrm>
          <a:off x="2167963" y="4991059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518121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518121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518121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020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4"/>
          <p:cNvCxnSpPr>
            <a:stCxn id="4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8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157406"/>
              </p:ext>
            </p:extLst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500121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73626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73626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5634" r="-14737" b="-211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609031"/>
              </p:ext>
            </p:extLst>
          </p:nvPr>
        </p:nvGraphicFramePr>
        <p:xfrm>
          <a:off x="2167963" y="4991059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518121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518121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518121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517364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7CEF9CBA-B9CA-4C16-941D-F31B05976A15}"/>
              </a:ext>
            </a:extLst>
          </p:cNvPr>
          <p:cNvCxnSpPr>
            <a:cxnSpLocks/>
          </p:cNvCxnSpPr>
          <p:nvPr/>
        </p:nvCxnSpPr>
        <p:spPr>
          <a:xfrm>
            <a:off x="2235868" y="2516294"/>
            <a:ext cx="7318863" cy="33948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A69314AE-7B8E-448F-8DCE-BE4DF383CEFE}"/>
                  </a:ext>
                </a:extLst>
              </p:cNvPr>
              <p:cNvSpPr txBox="1"/>
              <p:nvPr/>
            </p:nvSpPr>
            <p:spPr>
              <a:xfrm>
                <a:off x="4151996" y="4163072"/>
                <a:ext cx="12560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</m:e>
                      </m:d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A69314AE-7B8E-448F-8DCE-BE4DF383CE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1996" y="4163072"/>
                <a:ext cx="1256049" cy="369332"/>
              </a:xfrm>
              <a:prstGeom prst="rect">
                <a:avLst/>
              </a:prstGeom>
              <a:blipFill>
                <a:blip r:embed="rId6"/>
                <a:stretch>
                  <a:fillRect l="-4369" t="-3279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6095517" y="3793740"/>
                <a:ext cx="10286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</m:e>
                      </m:d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517" y="3793740"/>
                <a:ext cx="1028615" cy="369332"/>
              </a:xfrm>
              <a:prstGeom prst="rect">
                <a:avLst/>
              </a:prstGeom>
              <a:blipFill>
                <a:blip r:embed="rId7"/>
                <a:stretch>
                  <a:fillRect l="-5917" t="-3279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8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9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7CEF9CBA-B9CA-4C16-941D-F31B05976A15}"/>
              </a:ext>
            </a:extLst>
          </p:cNvPr>
          <p:cNvCxnSpPr>
            <a:cxnSpLocks/>
          </p:cNvCxnSpPr>
          <p:nvPr/>
        </p:nvCxnSpPr>
        <p:spPr>
          <a:xfrm>
            <a:off x="2247721" y="4657101"/>
            <a:ext cx="3893033" cy="178590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3111437" y="5986548"/>
                <a:ext cx="10401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𝑎𝑞</m:t>
                          </m:r>
                        </m:e>
                      </m:d>
                    </m:oMath>
                  </m:oMathPara>
                </a14:m>
                <a:endParaRPr lang="fr-FR" sz="2400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437" y="5986548"/>
                <a:ext cx="1040157" cy="369332"/>
              </a:xfrm>
              <a:prstGeom prst="rect">
                <a:avLst/>
              </a:prstGeom>
              <a:blipFill>
                <a:blip r:embed="rId10"/>
                <a:stretch>
                  <a:fillRect l="-5263" t="-3279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02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69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1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ZoneTexte 40"/>
          <p:cNvSpPr txBox="1"/>
          <p:nvPr/>
        </p:nvSpPr>
        <p:spPr>
          <a:xfrm>
            <a:off x="9667017" y="2155944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14957" y="2081742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ZoneTexte 37"/>
              <p:cNvSpPr txBox="1"/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i="1">
                          <a:latin typeface="Cambria Math" panose="02040503050406030204" pitchFamily="18" charset="0"/>
                        </a:rPr>
                        <m:t>𝑂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+ 2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ZoneTexte 40"/>
          <p:cNvSpPr txBox="1"/>
          <p:nvPr/>
        </p:nvSpPr>
        <p:spPr>
          <a:xfrm>
            <a:off x="9667017" y="2155944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14957" y="2081742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4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ZoneTexte 37"/>
              <p:cNvSpPr txBox="1"/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i="1">
                          <a:latin typeface="Cambria Math" panose="02040503050406030204" pitchFamily="18" charset="0"/>
                        </a:rPr>
                        <m:t>𝑂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+ 2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ZoneTexte 40"/>
          <p:cNvSpPr txBox="1"/>
          <p:nvPr/>
        </p:nvSpPr>
        <p:spPr>
          <a:xfrm>
            <a:off x="9667017" y="2155944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14957" y="2081742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9302083" y="3549963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Oxydation : anode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78419" y="3549962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Réduction : cathode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1540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ZoneTexte 37"/>
              <p:cNvSpPr txBox="1"/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i="1">
                          <a:latin typeface="Cambria Math" panose="02040503050406030204" pitchFamily="18" charset="0"/>
                        </a:rPr>
                        <m:t>𝑂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+ 2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ZoneTexte 40"/>
          <p:cNvSpPr txBox="1"/>
          <p:nvPr/>
        </p:nvSpPr>
        <p:spPr>
          <a:xfrm>
            <a:off x="9667017" y="2155944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14957" y="2081742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9302083" y="3549963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Oxydation : anode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78419" y="3549962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Réduction : cathode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7510844" y="1357511"/>
            <a:ext cx="0" cy="47128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4807502" y="1357511"/>
            <a:ext cx="0" cy="471289"/>
          </a:xfrm>
          <a:prstGeom prst="line">
            <a:avLst/>
          </a:prstGeom>
          <a:ln w="381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5022987" y="1357511"/>
                <a:ext cx="5022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987" y="1357511"/>
                <a:ext cx="502252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6877361" y="1381495"/>
                <a:ext cx="5022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361" y="1381495"/>
                <a:ext cx="502252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80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ZoneTexte 37"/>
              <p:cNvSpPr txBox="1"/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i="1">
                          <a:latin typeface="Cambria Math" panose="02040503050406030204" pitchFamily="18" charset="0"/>
                        </a:rPr>
                        <m:t>𝑂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+ 2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ZoneTexte 40"/>
          <p:cNvSpPr txBox="1"/>
          <p:nvPr/>
        </p:nvSpPr>
        <p:spPr>
          <a:xfrm>
            <a:off x="9667017" y="2155944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14957" y="2081742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9302083" y="3549963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Oxydation : anode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78419" y="3549962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Réduction : cathode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3" name="Demi-cadre 22"/>
          <p:cNvSpPr/>
          <p:nvPr/>
        </p:nvSpPr>
        <p:spPr>
          <a:xfrm rot="8125839">
            <a:off x="6872119" y="645815"/>
            <a:ext cx="343924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363619" y="146648"/>
            <a:ext cx="346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600" b="1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7510844" y="1357511"/>
            <a:ext cx="0" cy="47128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4807502" y="1357511"/>
            <a:ext cx="0" cy="471289"/>
          </a:xfrm>
          <a:prstGeom prst="line">
            <a:avLst/>
          </a:prstGeom>
          <a:ln w="381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5022987" y="1357511"/>
                <a:ext cx="5022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987" y="1357511"/>
                <a:ext cx="502252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6877361" y="1381495"/>
                <a:ext cx="5022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361" y="1381495"/>
                <a:ext cx="502252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04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7672855" y="2048354"/>
            <a:ext cx="265281" cy="246234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45253" y="2032779"/>
            <a:ext cx="233719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>
            <a:off x="4473525" y="815700"/>
            <a:ext cx="3330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V="1">
            <a:off x="4473526" y="808779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V="1">
            <a:off x="7788047" y="824354"/>
            <a:ext cx="0" cy="1224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29942" y="3446584"/>
            <a:ext cx="5745246" cy="1786598"/>
          </a:xfrm>
          <a:prstGeom prst="rect">
            <a:avLst/>
          </a:prstGeom>
          <a:solidFill>
            <a:srgbClr val="7CA9EC">
              <a:alpha val="60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 flipV="1">
            <a:off x="3240997" y="2176472"/>
            <a:ext cx="1" cy="1614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8972174" y="217647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785578" y="419700"/>
            <a:ext cx="792000" cy="792000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Solution </a:t>
                </a:r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d’</a:t>
                </a:r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eau salée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fr-FR" sz="2400" dirty="0" smtClean="0">
                    <a:solidFill>
                      <a:schemeClr val="tx1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)</a:t>
                </a:r>
                <a:endParaRPr lang="fr-FR" sz="2400" dirty="0">
                  <a:solidFill>
                    <a:schemeClr val="tx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93" y="3946490"/>
                <a:ext cx="3126630" cy="830997"/>
              </a:xfrm>
              <a:prstGeom prst="rect">
                <a:avLst/>
              </a:prstGeom>
              <a:blipFill>
                <a:blip r:embed="rId2"/>
                <a:stretch>
                  <a:fillRect t="-5839" b="-175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90" y="2859021"/>
                <a:ext cx="728083" cy="404919"/>
              </a:xfrm>
              <a:prstGeom prst="rect">
                <a:avLst/>
              </a:prstGeom>
              <a:blipFill>
                <a:blip r:embed="rId3"/>
                <a:stretch>
                  <a:fillRect l="-9244" r="-6723" b="-257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/>
              <p:cNvSpPr txBox="1"/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𝐺𝑟𝑎𝑝h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147" y="2942192"/>
                <a:ext cx="1042017" cy="337336"/>
              </a:xfrm>
              <a:prstGeom prst="rect">
                <a:avLst/>
              </a:prstGeom>
              <a:blipFill>
                <a:blip r:embed="rId4"/>
                <a:stretch>
                  <a:fillRect l="-7647" r="-4706" b="-2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578" y="5519205"/>
                <a:ext cx="312663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ZoneTexte 37"/>
              <p:cNvSpPr txBox="1"/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i="1">
                          <a:latin typeface="Cambria Math" panose="02040503050406030204" pitchFamily="18" charset="0"/>
                        </a:rPr>
                        <m:t>𝑂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+ 2 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𝐻𝑂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889" y="5519205"/>
                <a:ext cx="51476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ZoneTexte 38"/>
              <p:cNvSpPr txBox="1"/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=1,36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9" name="ZoneText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106" y="6188634"/>
                <a:ext cx="1647439" cy="4349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ZoneTexte 39"/>
              <p:cNvSpPr txBox="1"/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2989" y="6188634"/>
                <a:ext cx="117615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ZoneTexte 40"/>
          <p:cNvSpPr txBox="1"/>
          <p:nvPr/>
        </p:nvSpPr>
        <p:spPr>
          <a:xfrm>
            <a:off x="9667017" y="2155944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814957" y="2081742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9302083" y="3549963"/>
            <a:ext cx="2440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Oxydation : anode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78419" y="3549962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Réduction : cathode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3" name="Demi-cadre 22"/>
          <p:cNvSpPr/>
          <p:nvPr/>
        </p:nvSpPr>
        <p:spPr>
          <a:xfrm rot="8125839">
            <a:off x="6872119" y="645815"/>
            <a:ext cx="343924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363619" y="146648"/>
            <a:ext cx="346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600" b="1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V="1">
            <a:off x="7510844" y="1357511"/>
            <a:ext cx="0" cy="471289"/>
          </a:xfrm>
          <a:prstGeom prst="line">
            <a:avLst/>
          </a:prstGeom>
          <a:ln w="381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4807502" y="1357511"/>
            <a:ext cx="0" cy="471289"/>
          </a:xfrm>
          <a:prstGeom prst="line">
            <a:avLst/>
          </a:prstGeom>
          <a:ln w="3810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5022987" y="1357511"/>
                <a:ext cx="5022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987" y="1357511"/>
                <a:ext cx="502252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6877361" y="1381495"/>
                <a:ext cx="5022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361" y="1381495"/>
                <a:ext cx="502252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/>
          <p:cNvCxnSpPr>
            <a:stCxn id="17" idx="2"/>
            <a:endCxn id="17" idx="6"/>
          </p:cNvCxnSpPr>
          <p:nvPr/>
        </p:nvCxnSpPr>
        <p:spPr>
          <a:xfrm>
            <a:off x="5785578" y="815700"/>
            <a:ext cx="792000" cy="0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047473" y="129102"/>
            <a:ext cx="513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U</a:t>
            </a:r>
            <a:endParaRPr lang="fr-FR" sz="3600" b="1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771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8904368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02326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767193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4169400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6732592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949444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9319745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9302326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9302325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9246368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9153621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9094112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8979498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8857485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714585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8502015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8383048" y="1202433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10008225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406554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35861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102233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990528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853986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802016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746642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698218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687400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698218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010525" y="6211615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5551716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8768525" y="3839041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103714" y="3605065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422546" y="407784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888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4"/>
          <p:cNvCxnSpPr>
            <a:stCxn id="4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1" name="Connecteur droit 10"/>
          <p:cNvCxnSpPr>
            <a:stCxn id="10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445209" y="1982377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209" y="1982377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7555053" y="5902154"/>
                <a:ext cx="320036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053" y="5902154"/>
                <a:ext cx="3200363" cy="534570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5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8904368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02326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767193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4169400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6732592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949444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9319745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9302326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9302325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9246368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9153621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9094112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8979498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8857485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714585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8502015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8383048" y="1202433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10008225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406554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35861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102233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990528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853986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802016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746642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698218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687400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698218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010525" y="6211615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5551716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8768525" y="3839041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103714" y="3605065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422546" y="407784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5551716" y="4662061"/>
            <a:ext cx="3305769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6412260" y="4858173"/>
                <a:ext cx="1877117" cy="449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𝑡h𝑒𝑟𝑚𝑜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2260" y="4858173"/>
                <a:ext cx="1877117" cy="449803"/>
              </a:xfrm>
              <a:prstGeom prst="rect">
                <a:avLst/>
              </a:prstGeom>
              <a:blipFill>
                <a:blip r:embed="rId6"/>
                <a:stretch>
                  <a:fillRect l="-3247" b="-40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87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8904368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02326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767193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4169400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6732592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949444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9319745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9302326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9302325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9246368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9153621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9094112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8979498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8857485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714585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8502015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8383048" y="1202433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10008225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406554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35861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102233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990528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853986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802016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746642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698218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687400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698218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010525" y="6211615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5551716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8768525" y="3839041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103714" y="3605065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422546" y="407784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41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8904368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302326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767193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4169400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6732592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051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949444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9319745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1192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9302326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9302325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9246368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9153621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9094112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8979498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8857485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8714585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8502015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8383048" y="1202433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81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10008225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4406554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4235861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102233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990528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853986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802016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746642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698218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687400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698218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3010525" y="6211615"/>
            <a:ext cx="1778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Mur du solvant</a:t>
            </a:r>
            <a:endParaRPr lang="fr-FR" sz="20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5551716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>
            <a:off x="8768525" y="3839041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5103714" y="3605065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422546" y="407784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>
            <a:off x="7755076" y="3993611"/>
            <a:ext cx="2124000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ZoneTexte 57"/>
              <p:cNvSpPr txBox="1"/>
              <p:nvPr/>
            </p:nvSpPr>
            <p:spPr>
              <a:xfrm>
                <a:off x="5780026" y="4709795"/>
                <a:ext cx="63133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Surtension anodique du couple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sur le graphite</a:t>
                </a:r>
                <a:endParaRPr lang="fr-FR" sz="20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8" name="ZoneText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026" y="4709795"/>
                <a:ext cx="6313395" cy="400110"/>
              </a:xfrm>
              <a:prstGeom prst="rect">
                <a:avLst/>
              </a:prstGeom>
              <a:blipFill>
                <a:blip r:embed="rId6"/>
                <a:stretch>
                  <a:fillRect l="-965" t="-6154" r="-193" b="-307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ZoneTexte 58"/>
              <p:cNvSpPr txBox="1"/>
              <p:nvPr/>
            </p:nvSpPr>
            <p:spPr>
              <a:xfrm>
                <a:off x="287693" y="2610925"/>
                <a:ext cx="65073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Surtension cathodique du couple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sur le graphite</a:t>
                </a:r>
                <a:endParaRPr lang="fr-FR" sz="20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9" name="ZoneText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93" y="2610925"/>
                <a:ext cx="6507359" cy="400110"/>
              </a:xfrm>
              <a:prstGeom prst="rect">
                <a:avLst/>
              </a:prstGeom>
              <a:blipFill>
                <a:blip r:embed="rId7"/>
                <a:stretch>
                  <a:fillRect l="-936" t="-4545" r="-187" b="-287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ZoneTexte 59"/>
              <p:cNvSpPr txBox="1"/>
              <p:nvPr/>
            </p:nvSpPr>
            <p:spPr>
              <a:xfrm>
                <a:off x="8921466" y="3988219"/>
                <a:ext cx="5486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0" name="ZoneTexte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466" y="3988219"/>
                <a:ext cx="548640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ZoneTexte 60"/>
              <p:cNvSpPr txBox="1"/>
              <p:nvPr/>
            </p:nvSpPr>
            <p:spPr>
              <a:xfrm>
                <a:off x="5035834" y="4075418"/>
                <a:ext cx="54864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1" name="ZoneTexte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34" y="4075418"/>
                <a:ext cx="54864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Connecteur droit avec flèche 61"/>
          <p:cNvCxnSpPr/>
          <p:nvPr/>
        </p:nvCxnSpPr>
        <p:spPr>
          <a:xfrm flipH="1">
            <a:off x="4847572" y="3994729"/>
            <a:ext cx="683422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7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10798484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1196442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623500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3490131" y="3971306"/>
            <a:ext cx="2110809" cy="3440028"/>
          </a:xfrm>
          <a:prstGeom prst="arc">
            <a:avLst>
              <a:gd name="adj1" fmla="val 16308411"/>
              <a:gd name="adj2" fmla="val 120789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8626708" y="172761"/>
            <a:ext cx="2566464" cy="3827415"/>
          </a:xfrm>
          <a:prstGeom prst="arc">
            <a:avLst>
              <a:gd name="adj1" fmla="val 16235190"/>
              <a:gd name="adj2" fmla="val 139904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270175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213861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11196442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1196441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1140484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1047737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0988228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0873614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0751601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0608701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0396131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9773091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727285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556592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3422964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311259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174717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122747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067373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018949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008131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018949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4872447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40276" y="356467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254257" y="3595420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>
            <a:off x="7755076" y="3993611"/>
            <a:ext cx="2124000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ZoneTexte 57"/>
              <p:cNvSpPr txBox="1"/>
              <p:nvPr/>
            </p:nvSpPr>
            <p:spPr>
              <a:xfrm>
                <a:off x="8921466" y="3988828"/>
                <a:ext cx="5486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8" name="ZoneText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466" y="3988828"/>
                <a:ext cx="548640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Connecteur droit 2"/>
          <p:cNvCxnSpPr/>
          <p:nvPr/>
        </p:nvCxnSpPr>
        <p:spPr>
          <a:xfrm flipH="1" flipV="1">
            <a:off x="11212666" y="1100653"/>
            <a:ext cx="0" cy="67982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0680411" y="746902"/>
            <a:ext cx="1293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Graph</a:t>
            </a:r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(s</a:t>
            </a:r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3" name="Connecteur droit 52"/>
          <p:cNvCxnSpPr/>
          <p:nvPr/>
        </p:nvCxnSpPr>
        <p:spPr>
          <a:xfrm>
            <a:off x="8637896" y="3907643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3457151" y="5799372"/>
            <a:ext cx="0" cy="4838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43603" y="6304818"/>
            <a:ext cx="76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 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" name="ZoneTexte 61"/>
              <p:cNvSpPr txBox="1"/>
              <p:nvPr/>
            </p:nvSpPr>
            <p:spPr>
              <a:xfrm>
                <a:off x="5056556" y="4073234"/>
                <a:ext cx="54864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2" name="ZoneTexte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556" y="4073234"/>
                <a:ext cx="54864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Connecteur droit avec flèche 62"/>
          <p:cNvCxnSpPr>
            <a:endCxn id="12" idx="0"/>
          </p:cNvCxnSpPr>
          <p:nvPr/>
        </p:nvCxnSpPr>
        <p:spPr>
          <a:xfrm flipH="1">
            <a:off x="4868294" y="3992545"/>
            <a:ext cx="683422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5780026" y="4709795"/>
                <a:ext cx="63133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Surtension anodique du couple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sur le graphite</a:t>
                </a:r>
                <a:endParaRPr lang="fr-FR" sz="20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026" y="4709795"/>
                <a:ext cx="6313395" cy="400110"/>
              </a:xfrm>
              <a:prstGeom prst="rect">
                <a:avLst/>
              </a:prstGeom>
              <a:blipFill>
                <a:blip r:embed="rId8"/>
                <a:stretch>
                  <a:fillRect l="-965" t="-6154" r="-193" b="-3076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ZoneTexte 63"/>
              <p:cNvSpPr txBox="1"/>
              <p:nvPr/>
            </p:nvSpPr>
            <p:spPr>
              <a:xfrm>
                <a:off x="287693" y="2610925"/>
                <a:ext cx="65073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Surtension cathodique du couple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𝑶</m:t>
                    </m:r>
                    <m:r>
                      <a:rPr lang="fr-FR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fr-FR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fr-FR" sz="20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sur le graphite</a:t>
                </a:r>
                <a:endParaRPr lang="fr-FR" sz="20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4" name="ZoneTexte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93" y="2610925"/>
                <a:ext cx="6507359" cy="400110"/>
              </a:xfrm>
              <a:prstGeom prst="rect">
                <a:avLst/>
              </a:prstGeom>
              <a:blipFill>
                <a:blip r:embed="rId9"/>
                <a:stretch>
                  <a:fillRect l="-936" t="-4545" r="-187" b="-287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ZoneTexte 64"/>
              <p:cNvSpPr txBox="1"/>
              <p:nvPr/>
            </p:nvSpPr>
            <p:spPr>
              <a:xfrm>
                <a:off x="5035834" y="4076027"/>
                <a:ext cx="54864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5" name="ZoneTexte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34" y="4076027"/>
                <a:ext cx="548640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Connecteur droit avec flèche 65"/>
          <p:cNvCxnSpPr/>
          <p:nvPr/>
        </p:nvCxnSpPr>
        <p:spPr>
          <a:xfrm flipH="1">
            <a:off x="4847572" y="3995338"/>
            <a:ext cx="683422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ZoneTexte 66"/>
              <p:cNvSpPr txBox="1"/>
              <p:nvPr/>
            </p:nvSpPr>
            <p:spPr>
              <a:xfrm>
                <a:off x="8921466" y="3988219"/>
                <a:ext cx="54864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7" name="ZoneText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1466" y="3988219"/>
                <a:ext cx="548640" cy="5847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ZoneTexte 67"/>
              <p:cNvSpPr txBox="1"/>
              <p:nvPr/>
            </p:nvSpPr>
            <p:spPr>
              <a:xfrm>
                <a:off x="5035834" y="4075418"/>
                <a:ext cx="548640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𝜼</m:t>
                        </m:r>
                      </m:e>
                      <m:sub>
                        <m:r>
                          <a:rPr lang="fr-FR" sz="3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fr-FR" sz="3200" b="1" dirty="0" smtClean="0">
                    <a:solidFill>
                      <a:srgbClr val="C00000"/>
                    </a:solidFill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3200" b="1" dirty="0">
                  <a:solidFill>
                    <a:srgbClr val="C0000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8" name="ZoneText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834" y="4075418"/>
                <a:ext cx="548640" cy="584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Connecteur droit avec flèche 68"/>
          <p:cNvCxnSpPr/>
          <p:nvPr/>
        </p:nvCxnSpPr>
        <p:spPr>
          <a:xfrm flipH="1">
            <a:off x="4847572" y="3994729"/>
            <a:ext cx="683422" cy="0"/>
          </a:xfrm>
          <a:prstGeom prst="straightConnector1">
            <a:avLst/>
          </a:prstGeom>
          <a:ln w="5715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56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10798484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1196442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623500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3490131" y="3971306"/>
            <a:ext cx="2110809" cy="3440028"/>
          </a:xfrm>
          <a:prstGeom prst="arc">
            <a:avLst>
              <a:gd name="adj1" fmla="val 16308411"/>
              <a:gd name="adj2" fmla="val 120789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8626708" y="172761"/>
            <a:ext cx="2566464" cy="3827415"/>
          </a:xfrm>
          <a:prstGeom prst="arc">
            <a:avLst>
              <a:gd name="adj1" fmla="val 16235190"/>
              <a:gd name="adj2" fmla="val 139904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270175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213861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11196442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1196441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1140484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1047737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0988228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0873614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0751601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0608701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0396131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9773091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727285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556592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3422964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311259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174717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122747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067373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018949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008131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018949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4872447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40276" y="356467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254257" y="3595420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H="1" flipV="1">
            <a:off x="11212666" y="1100653"/>
            <a:ext cx="0" cy="67982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0680411" y="746902"/>
            <a:ext cx="1293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Graph</a:t>
            </a:r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(s</a:t>
            </a:r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3" name="Connecteur droit 52"/>
          <p:cNvCxnSpPr/>
          <p:nvPr/>
        </p:nvCxnSpPr>
        <p:spPr>
          <a:xfrm>
            <a:off x="8637896" y="3907643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3457151" y="5799372"/>
            <a:ext cx="0" cy="4838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43603" y="6304818"/>
            <a:ext cx="76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 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 flipH="1" flipV="1">
            <a:off x="7742013" y="3977816"/>
            <a:ext cx="189933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 flipV="1">
            <a:off x="4832292" y="3996604"/>
            <a:ext cx="72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27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10798484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1196442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623500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3490131" y="3971306"/>
            <a:ext cx="2110809" cy="3440028"/>
          </a:xfrm>
          <a:prstGeom prst="arc">
            <a:avLst>
              <a:gd name="adj1" fmla="val 16308411"/>
              <a:gd name="adj2" fmla="val 120789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8626708" y="172761"/>
            <a:ext cx="2566464" cy="3827415"/>
          </a:xfrm>
          <a:prstGeom prst="arc">
            <a:avLst>
              <a:gd name="adj1" fmla="val 16235190"/>
              <a:gd name="adj2" fmla="val 139904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270175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213861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11196442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1196441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1140484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1047737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0988228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0873614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0751601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0608701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0396131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9773091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727285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556592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3422964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311259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174717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122747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067373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018949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008131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018949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4872447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40276" y="356467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254257" y="3595420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H="1" flipV="1">
            <a:off x="11212666" y="1100653"/>
            <a:ext cx="0" cy="67982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0680411" y="746902"/>
            <a:ext cx="1293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Graph</a:t>
            </a:r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(s</a:t>
            </a:r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3" name="Connecteur droit 52"/>
          <p:cNvCxnSpPr/>
          <p:nvPr/>
        </p:nvCxnSpPr>
        <p:spPr>
          <a:xfrm>
            <a:off x="8637896" y="3907643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3457151" y="5799372"/>
            <a:ext cx="0" cy="4838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43603" y="6304818"/>
            <a:ext cx="76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 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70" name="Connecteur droit 69"/>
          <p:cNvCxnSpPr/>
          <p:nvPr/>
        </p:nvCxnSpPr>
        <p:spPr>
          <a:xfrm flipH="1" flipV="1">
            <a:off x="7742013" y="3977816"/>
            <a:ext cx="189933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 flipV="1">
            <a:off x="4832292" y="3996604"/>
            <a:ext cx="72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4850809" y="4832222"/>
            <a:ext cx="3758951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6193089" y="5020527"/>
                <a:ext cx="8502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089" y="5020527"/>
                <a:ext cx="85023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687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10798484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1196442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623500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3490131" y="3971306"/>
            <a:ext cx="2110809" cy="3440028"/>
          </a:xfrm>
          <a:prstGeom prst="arc">
            <a:avLst>
              <a:gd name="adj1" fmla="val 16308411"/>
              <a:gd name="adj2" fmla="val 120789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8626708" y="172761"/>
            <a:ext cx="2566464" cy="3827415"/>
          </a:xfrm>
          <a:prstGeom prst="arc">
            <a:avLst>
              <a:gd name="adj1" fmla="val 16235190"/>
              <a:gd name="adj2" fmla="val 139904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270175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213861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11196442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1196441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1140484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1047737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0988228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0873614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0751601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0608701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0396131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9773091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727285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556592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3422964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311259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174717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122747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067373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018949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008131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018949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4872447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40276" y="356467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254257" y="3595420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H="1" flipV="1">
            <a:off x="11212666" y="1100653"/>
            <a:ext cx="0" cy="67982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0964170" y="692331"/>
            <a:ext cx="601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3" name="Connecteur droit 52"/>
          <p:cNvCxnSpPr/>
          <p:nvPr/>
        </p:nvCxnSpPr>
        <p:spPr>
          <a:xfrm>
            <a:off x="8637896" y="3907643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3457151" y="5799372"/>
            <a:ext cx="0" cy="4838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43603" y="6304818"/>
            <a:ext cx="76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 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64" name="Connecteur droit 63"/>
          <p:cNvCxnSpPr/>
          <p:nvPr/>
        </p:nvCxnSpPr>
        <p:spPr>
          <a:xfrm flipH="1" flipV="1">
            <a:off x="7742013" y="3977816"/>
            <a:ext cx="189933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H="1" flipV="1">
            <a:off x="4832292" y="3996604"/>
            <a:ext cx="72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9641350" y="3517042"/>
            <a:ext cx="0" cy="46800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3978338" y="3996205"/>
            <a:ext cx="0" cy="46800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 flipV="1">
            <a:off x="5534386" y="3517042"/>
            <a:ext cx="4068000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H="1" flipV="1">
            <a:off x="3982842" y="4416344"/>
            <a:ext cx="1584000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4850809" y="4832222"/>
            <a:ext cx="3758951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ZoneTexte 62"/>
              <p:cNvSpPr txBox="1"/>
              <p:nvPr/>
            </p:nvSpPr>
            <p:spPr>
              <a:xfrm>
                <a:off x="6193089" y="5020527"/>
                <a:ext cx="8502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3" name="ZoneText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089" y="5020527"/>
                <a:ext cx="85023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oneTexte 1"/>
          <p:cNvSpPr txBox="1"/>
          <p:nvPr/>
        </p:nvSpPr>
        <p:spPr>
          <a:xfrm>
            <a:off x="5673730" y="2967216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92D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200" i="1" dirty="0">
              <a:solidFill>
                <a:srgbClr val="92D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600087" y="4161818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92D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200" i="1" dirty="0">
              <a:solidFill>
                <a:srgbClr val="92D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36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Connecteur droit avec flèche 19"/>
          <p:cNvCxnSpPr/>
          <p:nvPr/>
        </p:nvCxnSpPr>
        <p:spPr>
          <a:xfrm>
            <a:off x="10798484" y="2050205"/>
            <a:ext cx="6840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11196442" y="182837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13952" y="3984167"/>
            <a:ext cx="1120793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5551716" y="1267092"/>
            <a:ext cx="0" cy="48600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159831" y="979357"/>
            <a:ext cx="378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669485" y="3421461"/>
            <a:ext cx="304800" cy="51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</a:t>
            </a:r>
            <a:endParaRPr lang="fr-FR" sz="2800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1" name="Arc 10"/>
          <p:cNvSpPr/>
          <p:nvPr/>
        </p:nvSpPr>
        <p:spPr>
          <a:xfrm rot="11319309" flipH="1">
            <a:off x="7623500" y="172761"/>
            <a:ext cx="2566464" cy="3827415"/>
          </a:xfrm>
          <a:prstGeom prst="arc">
            <a:avLst>
              <a:gd name="adj1" fmla="val 16235190"/>
              <a:gd name="adj2" fmla="val 1702620"/>
            </a:avLst>
          </a:prstGeom>
          <a:noFill/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2" name="Arc 11"/>
          <p:cNvSpPr/>
          <p:nvPr/>
        </p:nvSpPr>
        <p:spPr>
          <a:xfrm rot="11557886" flipV="1">
            <a:off x="3490131" y="3971306"/>
            <a:ext cx="2110809" cy="3440028"/>
          </a:xfrm>
          <a:prstGeom prst="arc">
            <a:avLst>
              <a:gd name="adj1" fmla="val 16308411"/>
              <a:gd name="adj2" fmla="val 1207897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rc 13"/>
          <p:cNvSpPr/>
          <p:nvPr/>
        </p:nvSpPr>
        <p:spPr>
          <a:xfrm rot="11557886" flipV="1">
            <a:off x="616493" y="3971306"/>
            <a:ext cx="2110809" cy="3440028"/>
          </a:xfrm>
          <a:prstGeom prst="arc">
            <a:avLst>
              <a:gd name="adj1" fmla="val 16308411"/>
              <a:gd name="adj2" fmla="val 1976471"/>
            </a:avLst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2001097" y="3843032"/>
            <a:ext cx="0" cy="282269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𝑁𝑎</m:t>
                      </m:r>
                      <m:r>
                        <a:rPr lang="fr-FR" sz="20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𝑁𝑎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fr-FR" sz="2000" dirty="0">
                  <a:solidFill>
                    <a:schemeClr val="accent2">
                      <a:lumMod val="50000"/>
                    </a:schemeClr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9" y="4924243"/>
                <a:ext cx="194485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avec flèche 16"/>
          <p:cNvCxnSpPr/>
          <p:nvPr/>
        </p:nvCxnSpPr>
        <p:spPr>
          <a:xfrm flipH="1" flipV="1">
            <a:off x="567103" y="5118575"/>
            <a:ext cx="659461" cy="549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Arc 17"/>
          <p:cNvSpPr/>
          <p:nvPr/>
        </p:nvSpPr>
        <p:spPr>
          <a:xfrm rot="11319309" flipH="1">
            <a:off x="8626708" y="172761"/>
            <a:ext cx="2566464" cy="3827415"/>
          </a:xfrm>
          <a:prstGeom prst="arc">
            <a:avLst>
              <a:gd name="adj1" fmla="val 16235190"/>
              <a:gd name="adj2" fmla="val 1399044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8782" y="4924243"/>
                <a:ext cx="194485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Connecteur droit avec flèche 21"/>
          <p:cNvCxnSpPr/>
          <p:nvPr/>
        </p:nvCxnSpPr>
        <p:spPr>
          <a:xfrm flipH="1" flipV="1">
            <a:off x="3270175" y="5113079"/>
            <a:ext cx="639010" cy="191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213861" y="1623718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fr-FR" sz="20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chemeClr val="accent1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5308" y="1850150"/>
                <a:ext cx="194485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Connecteur droit 25"/>
          <p:cNvCxnSpPr/>
          <p:nvPr/>
        </p:nvCxnSpPr>
        <p:spPr>
          <a:xfrm>
            <a:off x="11196442" y="211749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11196441" y="237343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1140484" y="259926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1047737" y="28070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10988228" y="302771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0873614" y="320850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10751601" y="339722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10608701" y="3596336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10396131" y="37537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/>
              <p:cNvSpPr txBox="1"/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0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000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0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000" dirty="0">
                  <a:solidFill>
                    <a:srgbClr val="7030A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847" y="2580167"/>
                <a:ext cx="194485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/>
          <p:cNvCxnSpPr/>
          <p:nvPr/>
        </p:nvCxnSpPr>
        <p:spPr>
          <a:xfrm>
            <a:off x="9773091" y="2801205"/>
            <a:ext cx="498658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727285" y="4022331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3556592" y="4189912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3422964" y="4394775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3311259" y="4592144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3174717" y="481520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3122747" y="504883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3067373" y="5256540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3018949" y="5464247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>
            <a:off x="3008131" y="5669653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018949" y="5867989"/>
            <a:ext cx="425139" cy="226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4872447" y="3853278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7742013" y="3863777"/>
            <a:ext cx="0" cy="28226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1544261" y="3454100"/>
            <a:ext cx="8698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-2.71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440276" y="3564677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1720" y="4096618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1,23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8254257" y="3595420"/>
            <a:ext cx="86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1,36 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 flipH="1" flipV="1">
            <a:off x="11212666" y="1100653"/>
            <a:ext cx="0" cy="67982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10964170" y="692331"/>
            <a:ext cx="601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3" name="Connecteur droit 52"/>
          <p:cNvCxnSpPr/>
          <p:nvPr/>
        </p:nvCxnSpPr>
        <p:spPr>
          <a:xfrm>
            <a:off x="8637896" y="3907643"/>
            <a:ext cx="0" cy="282269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V="1">
            <a:off x="3457151" y="5799372"/>
            <a:ext cx="0" cy="48386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3143603" y="6304818"/>
            <a:ext cx="76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Fe (s)</a:t>
            </a:r>
            <a:endParaRPr lang="fr-FR" b="1" i="1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64" name="Connecteur droit 63"/>
          <p:cNvCxnSpPr/>
          <p:nvPr/>
        </p:nvCxnSpPr>
        <p:spPr>
          <a:xfrm flipH="1" flipV="1">
            <a:off x="7742013" y="3977816"/>
            <a:ext cx="1899337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flipH="1" flipV="1">
            <a:off x="4832292" y="3996604"/>
            <a:ext cx="720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9641350" y="3517042"/>
            <a:ext cx="0" cy="46800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3978338" y="3996205"/>
            <a:ext cx="0" cy="46800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 flipH="1" flipV="1">
            <a:off x="5534386" y="3517042"/>
            <a:ext cx="4068000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 flipH="1" flipV="1">
            <a:off x="3982842" y="4416344"/>
            <a:ext cx="1584000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>
            <a:off x="3978338" y="4815203"/>
            <a:ext cx="5663012" cy="0"/>
          </a:xfrm>
          <a:prstGeom prst="straightConnector1">
            <a:avLst/>
          </a:prstGeom>
          <a:ln w="5715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ZoneTexte 62"/>
              <p:cNvSpPr txBox="1"/>
              <p:nvPr/>
            </p:nvSpPr>
            <p:spPr>
              <a:xfrm>
                <a:off x="6193089" y="5020527"/>
                <a:ext cx="85023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fr-FR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3" name="ZoneTexte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089" y="5020527"/>
                <a:ext cx="850233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oneTexte 1"/>
          <p:cNvSpPr txBox="1"/>
          <p:nvPr/>
        </p:nvSpPr>
        <p:spPr>
          <a:xfrm>
            <a:off x="5673730" y="2967216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92D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200" i="1" dirty="0">
              <a:solidFill>
                <a:srgbClr val="92D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600087" y="4161818"/>
            <a:ext cx="293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smtClean="0">
                <a:solidFill>
                  <a:srgbClr val="92D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i</a:t>
            </a:r>
            <a:endParaRPr lang="fr-FR" sz="3200" i="1" dirty="0">
              <a:solidFill>
                <a:srgbClr val="92D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4069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9217356" y="780361"/>
                <a:ext cx="198022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7356" y="780361"/>
                <a:ext cx="198022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7754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6316394" y="1055077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615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4"/>
          <p:cNvCxnSpPr>
            <a:stCxn id="4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1" name="Connecteur droit 10"/>
          <p:cNvCxnSpPr>
            <a:stCxn id="10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445209" y="1982377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209" y="1982377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eur droit 15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7555053" y="5902154"/>
                <a:ext cx="320036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053" y="5902154"/>
                <a:ext cx="3200363" cy="534570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oneTexte 22"/>
          <p:cNvSpPr txBox="1"/>
          <p:nvPr/>
        </p:nvSpPr>
        <p:spPr>
          <a:xfrm>
            <a:off x="4835078" y="3044373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Jonction électrolytique</a:t>
            </a:r>
            <a:endParaRPr lang="fr-FR" sz="2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6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6" name="ZoneTexte 35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blipFill>
                <a:blip r:embed="rId9"/>
                <a:stretch>
                  <a:fillRect l="-5172" r="-9195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10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6316394" y="1055077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050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9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/>
          <p:cNvSpPr/>
          <p:nvPr/>
        </p:nvSpPr>
        <p:spPr>
          <a:xfrm>
            <a:off x="6316394" y="1055077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3715100" y="4987887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902143" y="2749178"/>
            <a:ext cx="2507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Domaines disjoints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ZoneTexte 46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7" name="ZoneText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48" name="ZoneTexte 47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blipFill>
                <a:blip r:embed="rId11"/>
                <a:stretch>
                  <a:fillRect l="-5172" r="-9195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5509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9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/>
          <p:cNvSpPr/>
          <p:nvPr/>
        </p:nvSpPr>
        <p:spPr>
          <a:xfrm>
            <a:off x="2114406" y="3502520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7145262" y="3383550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3767052" y="4913476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ZoneTexte 48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blipFill>
                <a:blip r:embed="rId11"/>
                <a:stretch>
                  <a:fillRect l="-5172" r="-9195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3248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9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/>
          <p:cNvSpPr/>
          <p:nvPr/>
        </p:nvSpPr>
        <p:spPr>
          <a:xfrm>
            <a:off x="2114406" y="3502520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7145262" y="3383550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3767052" y="4913476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ZoneTexte 48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50" name="ZoneTexte 49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543" y="3294260"/>
                <a:ext cx="1057725" cy="369332"/>
              </a:xfrm>
              <a:prstGeom prst="rect">
                <a:avLst/>
              </a:prstGeom>
              <a:blipFill>
                <a:blip r:embed="rId11"/>
                <a:stretch>
                  <a:fillRect l="-5172" r="-9195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ZoneTexte 45"/>
          <p:cNvSpPr txBox="1"/>
          <p:nvPr/>
        </p:nvSpPr>
        <p:spPr>
          <a:xfrm>
            <a:off x="8612064" y="2289465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Acidification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5678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llipse 37"/>
          <p:cNvSpPr/>
          <p:nvPr/>
        </p:nvSpPr>
        <p:spPr>
          <a:xfrm>
            <a:off x="2085114" y="2851044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2114406" y="3502520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9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612064" y="2289465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Acidification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10218" y="3100262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18" y="3100262"/>
                <a:ext cx="1057725" cy="369332"/>
              </a:xfrm>
              <a:prstGeom prst="rect">
                <a:avLst/>
              </a:prstGeom>
              <a:blipFill>
                <a:blip r:embed="rId10"/>
                <a:stretch>
                  <a:fillRect l="-5172" r="-9195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27032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llipse 37"/>
          <p:cNvSpPr/>
          <p:nvPr/>
        </p:nvSpPr>
        <p:spPr>
          <a:xfrm>
            <a:off x="2085114" y="2851044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2114406" y="3502520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9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612064" y="2289465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Acidification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00618" y="6008868"/>
            <a:ext cx="1079346" cy="77023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9499767" y="5644830"/>
            <a:ext cx="168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Espèce colorée</a:t>
            </a:r>
            <a:endParaRPr lang="fr-FR" sz="2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10218" y="3100262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18" y="3100262"/>
                <a:ext cx="1057725" cy="369332"/>
              </a:xfrm>
              <a:prstGeom prst="rect">
                <a:avLst/>
              </a:prstGeom>
              <a:blipFill>
                <a:blip r:embed="rId10"/>
                <a:stretch>
                  <a:fillRect l="-5172" r="-9195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2689066" y="6197502"/>
                <a:ext cx="8190897" cy="502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066" y="6197502"/>
                <a:ext cx="8190897" cy="50218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/>
              <p:cNvSpPr txBox="1"/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𝑡𝑖𝑡𝑟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é</m:t>
                          </m:r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1" name="ZoneTexte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064" y="576133"/>
                <a:ext cx="3177921" cy="8797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7674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llipse 37"/>
          <p:cNvSpPr/>
          <p:nvPr/>
        </p:nvSpPr>
        <p:spPr>
          <a:xfrm>
            <a:off x="2085114" y="2851044"/>
            <a:ext cx="1810856" cy="1206702"/>
          </a:xfrm>
          <a:prstGeom prst="ellipse">
            <a:avLst/>
          </a:prstGeom>
          <a:solidFill>
            <a:srgbClr val="92D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2114406" y="3502520"/>
            <a:ext cx="1810856" cy="1206702"/>
          </a:xfrm>
          <a:prstGeom prst="ellipse">
            <a:avLst/>
          </a:prstGeom>
          <a:solidFill>
            <a:srgbClr val="0070C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45898" y="611032"/>
          <a:ext cx="208280" cy="403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9965595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0187849"/>
                  </a:ext>
                </a:extLst>
              </a:tr>
            </a:tbl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1C4F5EAE-41DA-424C-AB10-CFADE16578E3}"/>
              </a:ext>
            </a:extLst>
          </p:cNvPr>
          <p:cNvCxnSpPr>
            <a:cxnSpLocks/>
          </p:cNvCxnSpPr>
          <p:nvPr/>
        </p:nvCxnSpPr>
        <p:spPr>
          <a:xfrm flipV="1">
            <a:off x="2248436" y="4621389"/>
            <a:ext cx="8280000" cy="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E4268101-DF53-4AFF-9832-49E756D49E15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775286"/>
            <a:ext cx="0" cy="58224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/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99E526D-86C5-441A-99C4-F4CAB3ACE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761" y="271165"/>
                <a:ext cx="878253" cy="430887"/>
              </a:xfrm>
              <a:prstGeom prst="rect">
                <a:avLst/>
              </a:prstGeom>
              <a:blipFill>
                <a:blip r:embed="rId2"/>
                <a:stretch>
                  <a:fillRect l="-7639" t="-9859" r="-12500" b="-253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/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𝑝𝐻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15FF412-FA56-4719-A41E-EB076AD05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468" y="4356434"/>
                <a:ext cx="577979" cy="430887"/>
              </a:xfrm>
              <a:prstGeom prst="rect">
                <a:avLst/>
              </a:prstGeom>
              <a:blipFill>
                <a:blip r:embed="rId3"/>
                <a:stretch>
                  <a:fillRect l="-17895" t="-7143" r="-14737" b="-228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/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fr-FR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𝐶𝑙𝑂</m:t>
                      </m:r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B835F00-3DE0-463A-9DEF-669946456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7" y="1445332"/>
                <a:ext cx="812210" cy="369332"/>
              </a:xfrm>
              <a:prstGeom prst="rect">
                <a:avLst/>
              </a:prstGeom>
              <a:blipFill>
                <a:blip r:embed="rId4"/>
                <a:stretch>
                  <a:fillRect l="-7519" t="-4918" r="-67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563681" y="373573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547252" y="305894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0,8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3EDFFD1-52D8-4A9D-AB17-D6B1565ED6FE}"/>
              </a:ext>
            </a:extLst>
          </p:cNvPr>
          <p:cNvSpPr txBox="1"/>
          <p:nvPr/>
        </p:nvSpPr>
        <p:spPr>
          <a:xfrm>
            <a:off x="1550718" y="2402456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C7AEE03-EF8D-4C8C-8018-BA04438C82B8}"/>
              </a:ext>
            </a:extLst>
          </p:cNvPr>
          <p:cNvSpPr txBox="1"/>
          <p:nvPr/>
        </p:nvSpPr>
        <p:spPr>
          <a:xfrm>
            <a:off x="1534671" y="1715503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1,6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22A6AD7-7888-44DB-BFD9-CCB7C767777A}"/>
              </a:ext>
            </a:extLst>
          </p:cNvPr>
          <p:cNvSpPr txBox="1"/>
          <p:nvPr/>
        </p:nvSpPr>
        <p:spPr>
          <a:xfrm>
            <a:off x="1545307" y="1059791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2,0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472B78B-D6D6-4E16-B7C2-571D5AF3B232}"/>
              </a:ext>
            </a:extLst>
          </p:cNvPr>
          <p:cNvSpPr txBox="1"/>
          <p:nvPr/>
        </p:nvSpPr>
        <p:spPr>
          <a:xfrm>
            <a:off x="1569496" y="4455609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0,0</a:t>
            </a:r>
          </a:p>
        </p:txBody>
      </p:sp>
      <p:graphicFrame>
        <p:nvGraphicFramePr>
          <p:cNvPr id="16" name="Tableau 48">
            <a:extLst>
              <a:ext uri="{FF2B5EF4-FFF2-40B4-BE49-F238E27FC236}">
                <a16:creationId xmlns:a16="http://schemas.microsoft.com/office/drawing/2014/main" id="{AA6652F1-5601-499F-83AE-AF6A8EA31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9006"/>
              </p:ext>
            </p:extLst>
          </p:nvPr>
        </p:nvGraphicFramePr>
        <p:xfrm>
          <a:off x="2167963" y="4639367"/>
          <a:ext cx="8712000" cy="1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9000">
                  <a:extLst>
                    <a:ext uri="{9D8B030D-6E8A-4147-A177-3AD203B41FA5}">
                      <a16:colId xmlns:a16="http://schemas.microsoft.com/office/drawing/2014/main" val="133644832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4960406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695502101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200116415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52137301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3085900704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2381917727"/>
                    </a:ext>
                  </a:extLst>
                </a:gridCol>
                <a:gridCol w="1089000">
                  <a:extLst>
                    <a:ext uri="{9D8B030D-6E8A-4147-A177-3AD203B41FA5}">
                      <a16:colId xmlns:a16="http://schemas.microsoft.com/office/drawing/2014/main" val="1102161114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052108"/>
                  </a:ext>
                </a:extLst>
              </a:tr>
            </a:tbl>
          </a:graphicData>
        </a:graphic>
      </p:graphicFrame>
      <p:sp>
        <p:nvSpPr>
          <p:cNvPr id="18" name="ZoneTexte 17">
            <a:extLst>
              <a:ext uri="{FF2B5EF4-FFF2-40B4-BE49-F238E27FC236}">
                <a16:creationId xmlns:a16="http://schemas.microsoft.com/office/drawing/2014/main" id="{6569CA44-8303-4D90-8EA4-C27661C831A4}"/>
              </a:ext>
            </a:extLst>
          </p:cNvPr>
          <p:cNvSpPr txBox="1"/>
          <p:nvPr/>
        </p:nvSpPr>
        <p:spPr>
          <a:xfrm>
            <a:off x="3111437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2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13656B6-6AAA-4827-BBF8-25BFE2533665}"/>
              </a:ext>
            </a:extLst>
          </p:cNvPr>
          <p:cNvSpPr txBox="1"/>
          <p:nvPr/>
        </p:nvSpPr>
        <p:spPr>
          <a:xfrm>
            <a:off x="4173158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4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CF1F3F7-BC0D-4AEA-9721-EC87DA596B5C}"/>
              </a:ext>
            </a:extLst>
          </p:cNvPr>
          <p:cNvSpPr txBox="1"/>
          <p:nvPr/>
        </p:nvSpPr>
        <p:spPr>
          <a:xfrm>
            <a:off x="5270205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6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6EBF026-A6BE-47C3-9502-590556349D80}"/>
              </a:ext>
            </a:extLst>
          </p:cNvPr>
          <p:cNvSpPr txBox="1"/>
          <p:nvPr/>
        </p:nvSpPr>
        <p:spPr>
          <a:xfrm>
            <a:off x="6364371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8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B207E2F-D3D5-4122-AE8F-50BDA41E4E79}"/>
              </a:ext>
            </a:extLst>
          </p:cNvPr>
          <p:cNvSpPr txBox="1"/>
          <p:nvPr/>
        </p:nvSpPr>
        <p:spPr>
          <a:xfrm>
            <a:off x="7405772" y="4815460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3E50CFE-3D1C-49F0-BE53-F89B8A9FBC4A}"/>
              </a:ext>
            </a:extLst>
          </p:cNvPr>
          <p:cNvSpPr txBox="1"/>
          <p:nvPr/>
        </p:nvSpPr>
        <p:spPr>
          <a:xfrm>
            <a:off x="8493010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66C6EB-A429-45CD-AB19-E1DA0A5BA2B9}"/>
              </a:ext>
            </a:extLst>
          </p:cNvPr>
          <p:cNvSpPr txBox="1"/>
          <p:nvPr/>
        </p:nvSpPr>
        <p:spPr>
          <a:xfrm>
            <a:off x="9554731" y="4807887"/>
            <a:ext cx="4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14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3FB6020-CB37-4DE8-AE45-C7AFFA070003}"/>
              </a:ext>
            </a:extLst>
          </p:cNvPr>
          <p:cNvCxnSpPr>
            <a:cxnSpLocks/>
          </p:cNvCxnSpPr>
          <p:nvPr/>
        </p:nvCxnSpPr>
        <p:spPr>
          <a:xfrm flipH="1">
            <a:off x="5954337" y="1092795"/>
            <a:ext cx="0" cy="169239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31E05981-1117-4134-886E-3C793547601E}"/>
              </a:ext>
            </a:extLst>
          </p:cNvPr>
          <p:cNvCxnSpPr>
            <a:cxnSpLocks/>
          </p:cNvCxnSpPr>
          <p:nvPr/>
        </p:nvCxnSpPr>
        <p:spPr>
          <a:xfrm>
            <a:off x="3426821" y="2305850"/>
            <a:ext cx="2527516" cy="47934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D946D1A7-A489-46A0-8D78-22C0E75C5F63}"/>
              </a:ext>
            </a:extLst>
          </p:cNvPr>
          <p:cNvCxnSpPr>
            <a:cxnSpLocks/>
          </p:cNvCxnSpPr>
          <p:nvPr/>
        </p:nvCxnSpPr>
        <p:spPr>
          <a:xfrm flipH="1" flipV="1">
            <a:off x="2254177" y="2308525"/>
            <a:ext cx="1192408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0D7E9422-9230-44D3-8637-119945D0F167}"/>
              </a:ext>
            </a:extLst>
          </p:cNvPr>
          <p:cNvCxnSpPr>
            <a:cxnSpLocks/>
          </p:cNvCxnSpPr>
          <p:nvPr/>
        </p:nvCxnSpPr>
        <p:spPr>
          <a:xfrm flipH="1" flipV="1">
            <a:off x="2235868" y="1597440"/>
            <a:ext cx="1210717" cy="697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071" y="3978406"/>
                <a:ext cx="794320" cy="738664"/>
              </a:xfrm>
              <a:prstGeom prst="rect">
                <a:avLst/>
              </a:prstGeom>
              <a:blipFill>
                <a:blip r:embed="rId5"/>
                <a:stretch>
                  <a:fillRect t="-33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AA00D159-422F-494A-80E8-DDE7920C8825}"/>
              </a:ext>
            </a:extLst>
          </p:cNvPr>
          <p:cNvCxnSpPr>
            <a:cxnSpLocks/>
          </p:cNvCxnSpPr>
          <p:nvPr/>
        </p:nvCxnSpPr>
        <p:spPr>
          <a:xfrm>
            <a:off x="5930234" y="2791871"/>
            <a:ext cx="4115405" cy="201180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/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4" name="ZoneTexte 43">
                <a:extLst>
                  <a:ext uri="{FF2B5EF4-FFF2-40B4-BE49-F238E27FC236}">
                    <a16:creationId xmlns:a16="http://schemas.microsoft.com/office/drawing/2014/main" id="{B0840E4B-A720-4FCC-8E1F-2C2F4DBD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78" y="1504292"/>
                <a:ext cx="827662" cy="738664"/>
              </a:xfrm>
              <a:prstGeom prst="rect">
                <a:avLst/>
              </a:prstGeom>
              <a:blipFill>
                <a:blip r:embed="rId6"/>
                <a:stretch>
                  <a:fillRect l="-3704" t="-24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/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2400" dirty="0">
                  <a:solidFill>
                    <a:srgbClr val="0070C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5" name="ZoneTexte 44">
                <a:extLst>
                  <a:ext uri="{FF2B5EF4-FFF2-40B4-BE49-F238E27FC236}">
                    <a16:creationId xmlns:a16="http://schemas.microsoft.com/office/drawing/2014/main" id="{81E3005E-9E8A-4E21-A16A-92DC1F8369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300" y="1920133"/>
                <a:ext cx="514500" cy="369332"/>
              </a:xfrm>
              <a:prstGeom prst="rect">
                <a:avLst/>
              </a:prstGeom>
              <a:blipFill>
                <a:blip r:embed="rId7"/>
                <a:stretch>
                  <a:fillRect l="-11905" t="-4918" r="-3571" b="-32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365967AC-4E2B-431B-AF00-5FBBC65F6B73}"/>
              </a:ext>
            </a:extLst>
          </p:cNvPr>
          <p:cNvCxnSpPr>
            <a:cxnSpLocks/>
          </p:cNvCxnSpPr>
          <p:nvPr/>
        </p:nvCxnSpPr>
        <p:spPr>
          <a:xfrm>
            <a:off x="2248436" y="2857172"/>
            <a:ext cx="4338546" cy="104960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1B7A121-FE9F-4891-88F9-06EB8C42B2D9}"/>
              </a:ext>
            </a:extLst>
          </p:cNvPr>
          <p:cNvCxnSpPr>
            <a:cxnSpLocks/>
          </p:cNvCxnSpPr>
          <p:nvPr/>
        </p:nvCxnSpPr>
        <p:spPr>
          <a:xfrm>
            <a:off x="2248436" y="3906831"/>
            <a:ext cx="4333997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A45C2FA-BF1D-47D8-A4FD-C0152C616B5B}"/>
              </a:ext>
            </a:extLst>
          </p:cNvPr>
          <p:cNvCxnSpPr>
            <a:cxnSpLocks/>
          </p:cNvCxnSpPr>
          <p:nvPr/>
        </p:nvCxnSpPr>
        <p:spPr>
          <a:xfrm>
            <a:off x="6569370" y="3906776"/>
            <a:ext cx="3476269" cy="1643775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/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sSubSup>
                        <m:sSub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5" name="ZoneTexte 34">
                <a:extLst>
                  <a:ext uri="{FF2B5EF4-FFF2-40B4-BE49-F238E27FC236}">
                    <a16:creationId xmlns:a16="http://schemas.microsoft.com/office/drawing/2014/main" id="{46115B07-9795-42B3-9838-F561E25F0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772" y="3793740"/>
                <a:ext cx="1206292" cy="369332"/>
              </a:xfrm>
              <a:prstGeom prst="rect">
                <a:avLst/>
              </a:prstGeom>
              <a:blipFill>
                <a:blip r:embed="rId8"/>
                <a:stretch>
                  <a:fillRect l="-5051" r="-7576" b="-3606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/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5FF967E-AE0F-487C-BDA7-3687019D9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984" y="5382647"/>
                <a:ext cx="1013034" cy="369332"/>
              </a:xfrm>
              <a:prstGeom prst="rect">
                <a:avLst/>
              </a:prstGeom>
              <a:blipFill>
                <a:blip r:embed="rId9"/>
                <a:stretch>
                  <a:fillRect l="-4819" r="-8434" b="-34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Tableau 52">
            <a:extLst>
              <a:ext uri="{FF2B5EF4-FFF2-40B4-BE49-F238E27FC236}">
                <a16:creationId xmlns:a16="http://schemas.microsoft.com/office/drawing/2014/main" id="{5AA3FCEB-FE60-4693-B019-1E052FC5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90614"/>
              </p:ext>
            </p:extLst>
          </p:nvPr>
        </p:nvGraphicFramePr>
        <p:xfrm>
          <a:off x="2043798" y="3294260"/>
          <a:ext cx="208280" cy="268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500405681"/>
                    </a:ext>
                  </a:extLst>
                </a:gridCol>
              </a:tblGrid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38094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978069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057722"/>
                  </a:ext>
                </a:extLst>
              </a:tr>
              <a:tr h="672000">
                <a:tc>
                  <a:txBody>
                    <a:bodyPr/>
                    <a:lstStyle/>
                    <a:p>
                      <a:endParaRPr lang="fr-FR" sz="5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3055817"/>
                  </a:ext>
                </a:extLst>
              </a:tr>
            </a:tbl>
          </a:graphicData>
        </a:graphic>
      </p:graphicFrame>
      <p:sp>
        <p:nvSpPr>
          <p:cNvPr id="40" name="ZoneTexte 39">
            <a:extLst>
              <a:ext uri="{FF2B5EF4-FFF2-40B4-BE49-F238E27FC236}">
                <a16:creationId xmlns:a16="http://schemas.microsoft.com/office/drawing/2014/main" id="{1B45D98B-1DB7-4495-9676-D7895B176E43}"/>
              </a:ext>
            </a:extLst>
          </p:cNvPr>
          <p:cNvSpPr txBox="1"/>
          <p:nvPr/>
        </p:nvSpPr>
        <p:spPr>
          <a:xfrm>
            <a:off x="1493305" y="5810026"/>
            <a:ext cx="573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-0,8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C8F48B7-2495-440C-BE44-5324A63015AD}"/>
              </a:ext>
            </a:extLst>
          </p:cNvPr>
          <p:cNvSpPr txBox="1"/>
          <p:nvPr/>
        </p:nvSpPr>
        <p:spPr>
          <a:xfrm>
            <a:off x="1493305" y="5133233"/>
            <a:ext cx="55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-0,4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612064" y="2289465"/>
            <a:ext cx="19928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Acidification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00618" y="6008868"/>
            <a:ext cx="1079346" cy="770232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9499767" y="5644830"/>
            <a:ext cx="168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Espèce colorée</a:t>
            </a:r>
            <a:endParaRPr lang="fr-FR" sz="20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383465" y="275593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ZoneTexte 47"/>
              <p:cNvSpPr txBox="1"/>
              <p:nvPr/>
            </p:nvSpPr>
            <p:spPr>
              <a:xfrm>
                <a:off x="8973967" y="533943"/>
                <a:ext cx="2143343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Sup>
                            <m:sSubSupPr>
                              <m:ctrlPr>
                                <a:rPr lang="fr-F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8" name="ZoneText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3967" y="533943"/>
                <a:ext cx="2143343" cy="8797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/>
              <p:nvPr/>
            </p:nvSpPr>
            <p:spPr>
              <a:xfrm>
                <a:off x="2610218" y="3100262"/>
                <a:ext cx="10577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fr-FR" sz="2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𝑎𝑞</m:t>
                      </m:r>
                      <m:r>
                        <a:rPr lang="fr-FR" sz="2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400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49" name="ZoneTexte 48">
                <a:extLst>
                  <a:ext uri="{FF2B5EF4-FFF2-40B4-BE49-F238E27FC236}">
                    <a16:creationId xmlns:a16="http://schemas.microsoft.com/office/drawing/2014/main" id="{A54C6302-F231-4271-BBB9-6A203EEB3A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218" y="3100262"/>
                <a:ext cx="1057725" cy="369332"/>
              </a:xfrm>
              <a:prstGeom prst="rect">
                <a:avLst/>
              </a:prstGeom>
              <a:blipFill>
                <a:blip r:embed="rId11"/>
                <a:stretch>
                  <a:fillRect l="-5172" r="-9195" b="-3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2689066" y="6197502"/>
                <a:ext cx="8190897" cy="5021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+2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𝐶𝑙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9066" y="6197502"/>
                <a:ext cx="8190897" cy="50218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0233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546666" y="2090057"/>
                <a:ext cx="3413260" cy="92746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Thiosulfate de sodium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fr-FR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r>
                  <a:rPr lang="fr-FR" sz="2400" b="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volume versé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=0,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05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𝐿</m:t>
                      </m:r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66" y="2090057"/>
                <a:ext cx="3413260" cy="927461"/>
              </a:xfrm>
              <a:prstGeom prst="rect">
                <a:avLst/>
              </a:prstGeom>
              <a:blipFill>
                <a:blip r:embed="rId2"/>
                <a:stretch>
                  <a:fillRect t="-19737" b="-190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546666" y="4795199"/>
                <a:ext cx="3413260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=10 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𝑚𝐿</m:t>
                      </m:r>
                    </m:oMath>
                  </m:oMathPara>
                </a14:m>
                <a:endParaRPr lang="fr-FR" sz="2400" b="0" dirty="0" smtClean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sSubSup>
                          <m:sSubSupPr>
                            <m:ctrlPr>
                              <a:rPr lang="fr-FR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fr-FR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</m:sup>
                        </m:sSubSup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?</m:t>
                    </m:r>
                  </m:oMath>
                </a14:m>
                <a:r>
                  <a:rPr lang="fr-FR" sz="2400" dirty="0" smtClean="0">
                    <a:latin typeface="Amiri" panose="00000500000000000000" pitchFamily="2" charset="-78"/>
                    <a:ea typeface="Amiri" panose="00000500000000000000" pitchFamily="2" charset="-78"/>
                    <a:cs typeface="Amiri" panose="00000500000000000000" pitchFamily="2" charset="-78"/>
                  </a:rPr>
                  <a:t> </a:t>
                </a:r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66" y="4795199"/>
                <a:ext cx="3413260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55" y="1021976"/>
            <a:ext cx="3208978" cy="5574766"/>
          </a:xfrm>
          <a:prstGeom prst="rect">
            <a:avLst/>
          </a:prstGeom>
        </p:spPr>
      </p:pic>
      <p:cxnSp>
        <p:nvCxnSpPr>
          <p:cNvPr id="9" name="Connecteur droit avec flèche 8"/>
          <p:cNvCxnSpPr>
            <a:stCxn id="5" idx="1"/>
          </p:cNvCxnSpPr>
          <p:nvPr/>
        </p:nvCxnSpPr>
        <p:spPr>
          <a:xfrm flipH="1" flipV="1">
            <a:off x="5199017" y="2553787"/>
            <a:ext cx="1347649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5466666" y="5252399"/>
            <a:ext cx="1080000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3244959" y="312376"/>
                <a:ext cx="5523414" cy="5327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959" y="312376"/>
                <a:ext cx="5523414" cy="5327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78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55" y="1021976"/>
            <a:ext cx="3208978" cy="557476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754" y="1021974"/>
            <a:ext cx="3208979" cy="55747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3244959" y="312376"/>
                <a:ext cx="5523414" cy="5327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3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 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959" y="312376"/>
                <a:ext cx="5523414" cy="5327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7776114" y="1856993"/>
                <a:ext cx="1984518" cy="817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Sup>
                            <m:sSubSupPr>
                              <m:ctrlPr>
                                <a:rPr lang="fr-F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114" y="1856993"/>
                <a:ext cx="1984518" cy="817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7095917" y="4096256"/>
            <a:ext cx="3503735" cy="145934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7776114" y="2945558"/>
                <a:ext cx="2143343" cy="879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sSubSup>
                            <m:sSubSupPr>
                              <m:ctrlPr>
                                <a:rPr lang="fr-FR" sz="2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sub>
                      </m:sSub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114" y="2945558"/>
                <a:ext cx="2143343" cy="8797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/>
              <p:cNvSpPr txBox="1"/>
              <p:nvPr/>
            </p:nvSpPr>
            <p:spPr>
              <a:xfrm>
                <a:off x="7776114" y="4367162"/>
                <a:ext cx="2088970" cy="8936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𝑒𝑞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114" y="4367162"/>
                <a:ext cx="2088970" cy="8936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578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5" name="Connecteur droit 4"/>
          <p:cNvCxnSpPr>
            <a:stCxn id="4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328" y="1977980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11" name="Connecteur droit 10"/>
          <p:cNvCxnSpPr>
            <a:stCxn id="10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9445209" y="1982377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209" y="1982377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Connecteur droit 15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en arc 18"/>
          <p:cNvCxnSpPr>
            <a:stCxn id="7" idx="0"/>
            <a:endCxn id="13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6038342" y="1645058"/>
            <a:ext cx="627017" cy="65314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V</a:t>
            </a:r>
            <a:endParaRPr lang="fr-FR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618" y="5902154"/>
                <a:ext cx="3027239" cy="53457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7555053" y="5902154"/>
                <a:ext cx="320036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053" y="5902154"/>
                <a:ext cx="3200363" cy="534570"/>
              </a:xfrm>
              <a:prstGeom prst="rect">
                <a:avLst/>
              </a:prstGeom>
              <a:blipFill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oneTexte 22"/>
          <p:cNvSpPr txBox="1"/>
          <p:nvPr/>
        </p:nvSpPr>
        <p:spPr>
          <a:xfrm>
            <a:off x="4835078" y="3044373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0070C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Jonction électrolytique</a:t>
            </a:r>
            <a:endParaRPr lang="fr-FR" sz="2000" dirty="0">
              <a:solidFill>
                <a:srgbClr val="0070C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22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H="1">
            <a:off x="6087292" y="1306287"/>
            <a:ext cx="0" cy="5264331"/>
          </a:xfrm>
          <a:prstGeom prst="line">
            <a:avLst/>
          </a:prstGeom>
          <a:ln w="571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èche droite 5"/>
          <p:cNvSpPr/>
          <p:nvPr/>
        </p:nvSpPr>
        <p:spPr>
          <a:xfrm rot="16200000">
            <a:off x="2547258" y="3396343"/>
            <a:ext cx="4140925" cy="535577"/>
          </a:xfrm>
          <a:prstGeom prst="rightArrow">
            <a:avLst>
              <a:gd name="adj1" fmla="val 50000"/>
              <a:gd name="adj2" fmla="val 11829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Flèche droite 6"/>
          <p:cNvSpPr/>
          <p:nvPr/>
        </p:nvSpPr>
        <p:spPr>
          <a:xfrm rot="5400000">
            <a:off x="5486402" y="3396343"/>
            <a:ext cx="4140925" cy="535577"/>
          </a:xfrm>
          <a:prstGeom prst="rightArrow">
            <a:avLst>
              <a:gd name="adj1" fmla="val 50000"/>
              <a:gd name="adj2" fmla="val 11829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50768" y="3476787"/>
            <a:ext cx="279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Fort pouvoir oxydant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968344" y="3476786"/>
            <a:ext cx="3015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Fort pouvoir réducteur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5799911" y="4748350"/>
            <a:ext cx="56170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6311012" y="4473598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012" y="4473598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4810997" y="4451156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97" y="4451156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10"/>
          <p:cNvCxnSpPr/>
          <p:nvPr/>
        </p:nvCxnSpPr>
        <p:spPr>
          <a:xfrm>
            <a:off x="5799911" y="3025218"/>
            <a:ext cx="56170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6311012" y="2750466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012" y="2750466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4810997" y="2728024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97" y="2728024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/>
          <p:cNvSpPr txBox="1"/>
          <p:nvPr/>
        </p:nvSpPr>
        <p:spPr>
          <a:xfrm>
            <a:off x="5174456" y="6047398"/>
            <a:ext cx="62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Ox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374675" y="6047398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Red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274249" y="5023103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-0,76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1336" y="3259341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-0,34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5567791" y="772064"/>
                <a:ext cx="103900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791" y="772064"/>
                <a:ext cx="1039002" cy="430887"/>
              </a:xfrm>
              <a:prstGeom prst="rect">
                <a:avLst/>
              </a:prstGeom>
              <a:blipFill>
                <a:blip r:embed="rId6"/>
                <a:stretch>
                  <a:fillRect l="-6433" t="-11429" r="-10526" b="-2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0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H="1">
            <a:off x="6087292" y="1306287"/>
            <a:ext cx="0" cy="5264331"/>
          </a:xfrm>
          <a:prstGeom prst="line">
            <a:avLst/>
          </a:prstGeom>
          <a:ln w="571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èche droite 5"/>
          <p:cNvSpPr/>
          <p:nvPr/>
        </p:nvSpPr>
        <p:spPr>
          <a:xfrm rot="16200000">
            <a:off x="2547258" y="3396343"/>
            <a:ext cx="4140925" cy="535577"/>
          </a:xfrm>
          <a:prstGeom prst="rightArrow">
            <a:avLst>
              <a:gd name="adj1" fmla="val 50000"/>
              <a:gd name="adj2" fmla="val 11829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7" name="Flèche droite 6"/>
          <p:cNvSpPr/>
          <p:nvPr/>
        </p:nvSpPr>
        <p:spPr>
          <a:xfrm rot="5400000">
            <a:off x="5486402" y="3396343"/>
            <a:ext cx="4140925" cy="535577"/>
          </a:xfrm>
          <a:prstGeom prst="rightArrow">
            <a:avLst>
              <a:gd name="adj1" fmla="val 50000"/>
              <a:gd name="adj2" fmla="val 11829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50768" y="3476787"/>
            <a:ext cx="279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Fort pouvoir oxydant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968344" y="3476786"/>
            <a:ext cx="3015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Fort pouvoir réducteur</a:t>
            </a:r>
            <a:endParaRPr lang="fr-FR" sz="24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5799911" y="4748350"/>
            <a:ext cx="56170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/>
              <p:cNvSpPr txBox="1"/>
              <p:nvPr/>
            </p:nvSpPr>
            <p:spPr>
              <a:xfrm>
                <a:off x="6311012" y="4473598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012" y="4473598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4810997" y="4451156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97" y="4451156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10"/>
          <p:cNvCxnSpPr/>
          <p:nvPr/>
        </p:nvCxnSpPr>
        <p:spPr>
          <a:xfrm>
            <a:off x="5799911" y="3025218"/>
            <a:ext cx="56170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6311012" y="2750466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012" y="2750466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/>
              <p:cNvSpPr txBox="1"/>
              <p:nvPr/>
            </p:nvSpPr>
            <p:spPr>
              <a:xfrm>
                <a:off x="4810997" y="2728024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997" y="2728024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ZoneTexte 14"/>
          <p:cNvSpPr txBox="1"/>
          <p:nvPr/>
        </p:nvSpPr>
        <p:spPr>
          <a:xfrm>
            <a:off x="5174456" y="6047398"/>
            <a:ext cx="6238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Ox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374675" y="6047398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Red</a:t>
            </a:r>
            <a:endParaRPr lang="fr-FR" sz="2800" dirty="0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274249" y="5023103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-0,76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1336" y="3259341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-0,34</a:t>
            </a:r>
            <a:endParaRPr lang="fr-FR" sz="24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5567791" y="772064"/>
                <a:ext cx="103900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28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791" y="772064"/>
                <a:ext cx="1039002" cy="430887"/>
              </a:xfrm>
              <a:prstGeom prst="rect">
                <a:avLst/>
              </a:prstGeom>
              <a:blipFill>
                <a:blip r:embed="rId6"/>
                <a:stretch>
                  <a:fillRect l="-6433" t="-11429" r="-10526" b="-2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6311012" y="4473598"/>
            <a:ext cx="941027" cy="549505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901552" y="2728024"/>
            <a:ext cx="941027" cy="549505"/>
          </a:xfrm>
          <a:prstGeom prst="rect">
            <a:avLst/>
          </a:prstGeom>
          <a:solidFill>
            <a:schemeClr val="accent2">
              <a:lumMod val="7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05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>
            <a:stCxn id="2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596272" y="1971629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272" y="1971629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>
            <a:stCxn id="8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9203219" y="1971629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219" y="1971629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>
            <a:stCxn id="5" idx="0"/>
            <a:endCxn id="11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ZoneTexte 17"/>
              <p:cNvSpPr txBox="1"/>
              <p:nvPr/>
            </p:nvSpPr>
            <p:spPr>
              <a:xfrm>
                <a:off x="7555053" y="5732335"/>
                <a:ext cx="2978058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sSup>
                        <m:sSup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053" y="5732335"/>
                <a:ext cx="2978058" cy="53457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/>
              <p:cNvSpPr txBox="1"/>
              <p:nvPr/>
            </p:nvSpPr>
            <p:spPr>
              <a:xfrm>
                <a:off x="1713867" y="5774730"/>
                <a:ext cx="3012491" cy="442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867" y="5774730"/>
                <a:ext cx="3012491" cy="442237"/>
              </a:xfrm>
              <a:prstGeom prst="rect">
                <a:avLst/>
              </a:prstGeom>
              <a:blipFill>
                <a:blip r:embed="rId7"/>
                <a:stretch>
                  <a:fillRect l="-1619" r="-1417" b="-21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856062" y="6215335"/>
                <a:ext cx="764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062" y="6215335"/>
                <a:ext cx="76444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8571497" y="6207311"/>
                <a:ext cx="764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497" y="6207311"/>
                <a:ext cx="76444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5355771" y="1606731"/>
            <a:ext cx="1593669" cy="587829"/>
          </a:xfrm>
          <a:prstGeom prst="rect">
            <a:avLst/>
          </a:prstGeom>
          <a:solidFill>
            <a:srgbClr val="F2F2F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</a:t>
            </a:r>
            <a:endParaRPr lang="fr-FR" sz="32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ZoneTexte 25"/>
              <p:cNvSpPr txBox="1"/>
              <p:nvPr/>
            </p:nvSpPr>
            <p:spPr>
              <a:xfrm>
                <a:off x="3837356" y="414122"/>
                <a:ext cx="4630498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356" y="414122"/>
                <a:ext cx="4630498" cy="534570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ZoneTexte 26"/>
          <p:cNvSpPr txBox="1"/>
          <p:nvPr/>
        </p:nvSpPr>
        <p:spPr>
          <a:xfrm>
            <a:off x="10459866" y="3721080"/>
            <a:ext cx="1370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Cathode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51887" y="3607910"/>
            <a:ext cx="1099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Anode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0799938" y="4042957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54308" y="3869520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33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1136" y="4532812"/>
            <a:ext cx="2014293" cy="113646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3" name="Connecteur droit 2"/>
          <p:cNvCxnSpPr>
            <a:stCxn id="2" idx="1"/>
          </p:cNvCxnSpPr>
          <p:nvPr/>
        </p:nvCxnSpPr>
        <p:spPr>
          <a:xfrm flipV="1">
            <a:off x="2231136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4245429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09407" y="2468881"/>
            <a:ext cx="156754" cy="246234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596272" y="1971629"/>
                <a:ext cx="941027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272" y="1971629"/>
                <a:ext cx="941027" cy="497252"/>
              </a:xfrm>
              <a:prstGeom prst="rect">
                <a:avLst/>
              </a:prstGeom>
              <a:blipFill>
                <a:blip r:embed="rId2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7956" y="5032970"/>
                <a:ext cx="1109919" cy="534570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46571" y="4532812"/>
            <a:ext cx="2014293" cy="11364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cxnSp>
        <p:nvCxnSpPr>
          <p:cNvPr id="9" name="Connecteur droit 8"/>
          <p:cNvCxnSpPr>
            <a:stCxn id="8" idx="1"/>
          </p:cNvCxnSpPr>
          <p:nvPr/>
        </p:nvCxnSpPr>
        <p:spPr>
          <a:xfrm flipV="1">
            <a:off x="7946571" y="3161213"/>
            <a:ext cx="1" cy="193983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9960864" y="3161212"/>
            <a:ext cx="0" cy="17700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9124842" y="2468881"/>
            <a:ext cx="156754" cy="2462349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9203219" y="1971629"/>
                <a:ext cx="942630" cy="4972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219" y="1971629"/>
                <a:ext cx="942630" cy="497252"/>
              </a:xfrm>
              <a:prstGeom prst="rect">
                <a:avLst/>
              </a:prstGeom>
              <a:blipFill>
                <a:blip r:embed="rId4"/>
                <a:stretch>
                  <a:fillRect b="-73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1" y="5032970"/>
                <a:ext cx="1111523" cy="534570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onnecteur droit 13"/>
          <p:cNvCxnSpPr/>
          <p:nvPr/>
        </p:nvCxnSpPr>
        <p:spPr>
          <a:xfrm flipV="1">
            <a:off x="4011187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8147758" y="2717074"/>
            <a:ext cx="0" cy="2076995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11187" y="2756263"/>
            <a:ext cx="4136571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rc 16"/>
          <p:cNvCxnSpPr>
            <a:stCxn id="5" idx="0"/>
            <a:endCxn id="11" idx="0"/>
          </p:cNvCxnSpPr>
          <p:nvPr/>
        </p:nvCxnSpPr>
        <p:spPr>
          <a:xfrm rot="5400000" flipH="1" flipV="1">
            <a:off x="6345501" y="-388836"/>
            <a:ext cx="12700" cy="5715435"/>
          </a:xfrm>
          <a:prstGeom prst="curvedConnector3">
            <a:avLst>
              <a:gd name="adj1" fmla="val 48857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ZoneTexte 17"/>
              <p:cNvSpPr txBox="1"/>
              <p:nvPr/>
            </p:nvSpPr>
            <p:spPr>
              <a:xfrm>
                <a:off x="7555053" y="5732335"/>
                <a:ext cx="2978058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sSup>
                        <m:sSupPr>
                          <m:ctrlP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 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18" name="ZoneText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053" y="5732335"/>
                <a:ext cx="2978058" cy="53457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ZoneTexte 19"/>
              <p:cNvSpPr txBox="1"/>
              <p:nvPr/>
            </p:nvSpPr>
            <p:spPr>
              <a:xfrm>
                <a:off x="1713867" y="5774730"/>
                <a:ext cx="3012491" cy="442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 2</m:t>
                      </m:r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24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0" name="ZoneText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867" y="5774730"/>
                <a:ext cx="3012491" cy="442237"/>
              </a:xfrm>
              <a:prstGeom prst="rect">
                <a:avLst/>
              </a:prstGeom>
              <a:blipFill>
                <a:blip r:embed="rId7"/>
                <a:stretch>
                  <a:fillRect l="-1619" r="-1417" b="-21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ZoneTexte 20"/>
              <p:cNvSpPr txBox="1"/>
              <p:nvPr/>
            </p:nvSpPr>
            <p:spPr>
              <a:xfrm>
                <a:off x="2856062" y="6215335"/>
                <a:ext cx="764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1" name="ZoneText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062" y="6215335"/>
                <a:ext cx="76444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ZoneTexte 21"/>
              <p:cNvSpPr txBox="1"/>
              <p:nvPr/>
            </p:nvSpPr>
            <p:spPr>
              <a:xfrm>
                <a:off x="8571497" y="6207311"/>
                <a:ext cx="76444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sz="3200" dirty="0"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497" y="6207311"/>
                <a:ext cx="76444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Demi-cadre 22"/>
          <p:cNvSpPr/>
          <p:nvPr/>
        </p:nvSpPr>
        <p:spPr>
          <a:xfrm rot="7463815">
            <a:off x="4097268" y="1909402"/>
            <a:ext cx="408870" cy="339635"/>
          </a:xfrm>
          <a:prstGeom prst="halfFrame">
            <a:avLst>
              <a:gd name="adj1" fmla="val 19044"/>
              <a:gd name="adj2" fmla="val 18844"/>
            </a:avLst>
          </a:prstGeom>
          <a:solidFill>
            <a:srgbClr val="3DB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4415143" y="2003842"/>
                <a:ext cx="6869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2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fr-FR" sz="2800" dirty="0">
                  <a:solidFill>
                    <a:srgbClr val="00B050"/>
                  </a:solidFill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143" y="2003842"/>
                <a:ext cx="686919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ZoneTexte 25"/>
              <p:cNvSpPr txBox="1"/>
              <p:nvPr/>
            </p:nvSpPr>
            <p:spPr>
              <a:xfrm>
                <a:off x="3837356" y="414122"/>
                <a:ext cx="4630498" cy="534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𝐶𝑢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kumimoji="0" lang="fr-F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+ </m:t>
                      </m:r>
                      <m:sSubSup>
                        <m:sSubSupPr>
                          <m:ctrlP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𝑍𝑛</m:t>
                          </m:r>
                        </m:e>
                        <m:sub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kumimoji="0" lang="fr-FR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kumimoji="0" lang="fr-FR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miri" panose="00000500000000000000" pitchFamily="2" charset="-78"/>
                  <a:ea typeface="Amiri" panose="00000500000000000000" pitchFamily="2" charset="-78"/>
                  <a:cs typeface="Amiri" panose="00000500000000000000" pitchFamily="2" charset="-78"/>
                </a:endParaRPr>
              </a:p>
            </p:txBody>
          </p:sp>
        </mc:Choice>
        <mc:Fallback>
          <p:sp>
            <p:nvSpPr>
              <p:cNvPr id="26" name="ZoneText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356" y="414122"/>
                <a:ext cx="4630498" cy="534570"/>
              </a:xfrm>
              <a:prstGeom prst="rect">
                <a:avLst/>
              </a:prstGeom>
              <a:blipFill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355771" y="1606731"/>
            <a:ext cx="1593669" cy="587829"/>
          </a:xfrm>
          <a:prstGeom prst="rect">
            <a:avLst/>
          </a:prstGeom>
          <a:solidFill>
            <a:srgbClr val="F2F2F2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solidFill>
                  <a:srgbClr val="00B05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R</a:t>
            </a:r>
            <a:endParaRPr lang="fr-FR" sz="3200" dirty="0">
              <a:solidFill>
                <a:srgbClr val="00B05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2785722" y="5690322"/>
            <a:ext cx="638071" cy="597935"/>
          </a:xfrm>
          <a:prstGeom prst="ellipse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8725046" y="5704894"/>
            <a:ext cx="638071" cy="597935"/>
          </a:xfrm>
          <a:prstGeom prst="ellipse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0459866" y="3721080"/>
            <a:ext cx="1370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Cathode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51887" y="3607910"/>
            <a:ext cx="1099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rgbClr val="C00000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Anode</a:t>
            </a:r>
            <a:endParaRPr lang="fr-FR" sz="2800" dirty="0">
              <a:solidFill>
                <a:srgbClr val="C00000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0799938" y="4042957"/>
            <a:ext cx="678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 smtClean="0">
                <a:solidFill>
                  <a:srgbClr val="C00000"/>
                </a:solidFill>
              </a:rPr>
              <a:t>+</a:t>
            </a:r>
            <a:endParaRPr lang="fr-FR" sz="6600" dirty="0">
              <a:solidFill>
                <a:srgbClr val="C0000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54308" y="3869520"/>
            <a:ext cx="4587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600" dirty="0">
                <a:solidFill>
                  <a:srgbClr val="C00000"/>
                </a:solidFill>
              </a:rPr>
              <a:t>-</a:t>
            </a:r>
            <a:endParaRPr lang="fr-FR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6013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1078</TotalTime>
  <Words>4458</Words>
  <Application>Microsoft Office PowerPoint</Application>
  <PresentationFormat>Grand écran</PresentationFormat>
  <Paragraphs>641</Paragraphs>
  <Slides>48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54" baseType="lpstr">
      <vt:lpstr>Amiri</vt:lpstr>
      <vt:lpstr>Arial</vt:lpstr>
      <vt:lpstr>Cambria Math</vt:lpstr>
      <vt:lpstr>Gill Sans MT</vt:lpstr>
      <vt:lpstr>Times New Roman</vt:lpstr>
      <vt:lpstr>Parcel</vt:lpstr>
      <vt:lpstr>LC26 : conversion réciproque d’énergie électrique en énergie chimique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Aspect cinétique</vt:lpstr>
      <vt:lpstr>Aspect cinétique</vt:lpstr>
      <vt:lpstr>Aspect cinétique</vt:lpstr>
      <vt:lpstr>Aspect cinétique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LC26 : Conversion réciproque d’énergie électrique en énergie chimique </dc:title>
  <dc:creator>DIHYA</dc:creator>
  <cp:lastModifiedBy>DIHYA</cp:lastModifiedBy>
  <cp:revision>33</cp:revision>
  <dcterms:created xsi:type="dcterms:W3CDTF">2021-03-29T20:12:39Z</dcterms:created>
  <dcterms:modified xsi:type="dcterms:W3CDTF">2021-06-15T15:34:26Z</dcterms:modified>
</cp:coreProperties>
</file>