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9" r:id="rId2"/>
  </p:sldMasterIdLst>
  <p:notesMasterIdLst>
    <p:notesMasterId r:id="rId30"/>
  </p:notesMasterIdLst>
  <p:sldIdLst>
    <p:sldId id="256" r:id="rId3"/>
    <p:sldId id="286" r:id="rId4"/>
    <p:sldId id="257" r:id="rId5"/>
    <p:sldId id="271" r:id="rId6"/>
    <p:sldId id="294" r:id="rId7"/>
    <p:sldId id="296" r:id="rId8"/>
    <p:sldId id="300" r:id="rId9"/>
    <p:sldId id="297" r:id="rId10"/>
    <p:sldId id="298" r:id="rId11"/>
    <p:sldId id="299" r:id="rId12"/>
    <p:sldId id="275" r:id="rId13"/>
    <p:sldId id="259" r:id="rId14"/>
    <p:sldId id="301" r:id="rId15"/>
    <p:sldId id="302" r:id="rId16"/>
    <p:sldId id="270" r:id="rId17"/>
    <p:sldId id="303" r:id="rId18"/>
    <p:sldId id="276" r:id="rId19"/>
    <p:sldId id="269" r:id="rId20"/>
    <p:sldId id="272" r:id="rId21"/>
    <p:sldId id="273" r:id="rId22"/>
    <p:sldId id="304" r:id="rId23"/>
    <p:sldId id="288" r:id="rId24"/>
    <p:sldId id="289" r:id="rId25"/>
    <p:sldId id="292" r:id="rId26"/>
    <p:sldId id="290" r:id="rId27"/>
    <p:sldId id="293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B13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46167-1120-406B-9BA6-F586BA688FE0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E4B45-A34A-4FA5-8D36-AB3F270C89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30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79ae207c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79ae207c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30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79ae207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79ae207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33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79ae207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79ae207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39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79ae207c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79ae207c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0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79ae207c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79ae207c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10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79ae207c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79ae207c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75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fr-FR" smtClean="0"/>
              <a:pPr algn="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5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664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533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9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56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089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44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83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25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125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43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874F3CC-4E63-400D-B457-A4BCF0F11319}" type="datetimeFigureOut">
              <a:rPr lang="fr-FR" smtClean="0"/>
              <a:t>17/06/2021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13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2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1.png"/><Relationship Id="rId11" Type="http://schemas.openxmlformats.org/officeDocument/2006/relationships/image" Target="../media/image210.png"/><Relationship Id="rId5" Type="http://schemas.openxmlformats.org/officeDocument/2006/relationships/image" Target="../media/image180.png"/><Relationship Id="rId10" Type="http://schemas.openxmlformats.org/officeDocument/2006/relationships/image" Target="../media/image200.png"/><Relationship Id="rId4" Type="http://schemas.openxmlformats.org/officeDocument/2006/relationships/image" Target="../media/image181.png"/><Relationship Id="rId9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2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1.png"/><Relationship Id="rId11" Type="http://schemas.openxmlformats.org/officeDocument/2006/relationships/image" Target="../media/image210.png"/><Relationship Id="rId5" Type="http://schemas.openxmlformats.org/officeDocument/2006/relationships/image" Target="../media/image180.png"/><Relationship Id="rId10" Type="http://schemas.openxmlformats.org/officeDocument/2006/relationships/image" Target="../media/image200.png"/><Relationship Id="rId4" Type="http://schemas.openxmlformats.org/officeDocument/2006/relationships/image" Target="../media/image181.png"/><Relationship Id="rId9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2887" y="1880216"/>
            <a:ext cx="8544306" cy="4510424"/>
          </a:xfrm>
        </p:spPr>
        <p:txBody>
          <a:bodyPr>
            <a:noAutofit/>
          </a:bodyPr>
          <a:lstStyle/>
          <a:p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FR" sz="24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Pré-requis</a:t>
            </a:r>
            <a:r>
              <a:rPr lang="fr-FR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/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 exothermique/endothermique (vue avec les changements d’états)</a:t>
            </a:r>
          </a:p>
          <a:p>
            <a:pPr marL="342900" indent="-342900" algn="l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Enthalpie standard de formation (LC liaison chimiques)</a:t>
            </a:r>
          </a:p>
          <a:p>
            <a:pPr marL="342900" indent="-342900" algn="l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Réactions d’oxydoréduction, demi-pile et pile </a:t>
            </a:r>
          </a:p>
          <a:p>
            <a:pPr marL="342900" indent="-342900" algn="l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 bilan et tableau d’avancement </a:t>
            </a:r>
          </a:p>
          <a:p>
            <a:pPr marL="342900" indent="-342900" algn="l">
              <a:buFontTx/>
              <a:buChar char="-"/>
            </a:pPr>
            <a:r>
              <a:rPr lang="fr-FR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Notion de système chimique</a:t>
            </a:r>
            <a:endParaRPr lang="fr-F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0095" y="887214"/>
            <a:ext cx="7197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 02 : Energie chimique (Lycée)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4977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07064" y="531614"/>
            <a:ext cx="9283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 l’enthalpie de réaction standard de l’éthanol :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-301752" y="2075991"/>
                <a:ext cx="6007608" cy="86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fr-FR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+ 3</m:t>
                    </m:r>
                    <m:sSub>
                      <m:sSubPr>
                        <m:ctrlP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fr-FR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sSub>
                      <m:sSubPr>
                        <m:ctrlP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1752" y="2075991"/>
                <a:ext cx="6007608" cy="866584"/>
              </a:xfrm>
              <a:prstGeom prst="rect">
                <a:avLst/>
              </a:prstGeom>
              <a:blipFill rotWithShape="0">
                <a:blip r:embed="rId2"/>
                <a:stretch>
                  <a:fillRect t="-56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27882" y="2075991"/>
                <a:ext cx="28692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fr-F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fr-FR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-1231 kJ/mol</a:t>
                </a:r>
                <a:endParaRPr lang="fr-FR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882" y="2075991"/>
                <a:ext cx="286924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667" r="-2553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800359" y="2094279"/>
                <a:ext cx="26927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 :</m:t>
                    </m:r>
                  </m:oMath>
                </a14:m>
                <a:r>
                  <a:rPr lang="fr-FR" sz="2400" b="0" i="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exothermique</a:t>
                </a:r>
                <a:r>
                  <a:rPr lang="fr-FR" sz="2400" b="0" i="0" dirty="0" smtClean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endParaRPr lang="fr-FR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59" y="2094279"/>
                <a:ext cx="2692788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6667" b="-34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27881" y="3051570"/>
                <a:ext cx="3243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𝑒𝑡h𝑎𝑛𝑜𝑙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=46,07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g/mol</a:t>
                </a:r>
                <a:endParaRPr lang="fr-FR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881" y="3051570"/>
                <a:ext cx="3243453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r="-2068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05856" y="3778028"/>
                <a:ext cx="37371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𝑒𝑡h𝑎𝑛𝑜𝑙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=0,04607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kg/mol</a:t>
                </a:r>
                <a:endParaRPr lang="fr-FR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856" y="3778028"/>
                <a:ext cx="3737178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667" r="-1794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7064" y="5217583"/>
                <a:ext cx="8455808" cy="71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Pouvoir calorifique de l’éthanol : 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  <m:r>
                      <a:rPr lang="fr-FR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=26,7 </m:t>
                    </m:r>
                  </m:oMath>
                </a14:m>
                <a:r>
                  <a:rPr lang="fr-FR" sz="28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MJ/kg </a:t>
                </a:r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64" y="5217583"/>
                <a:ext cx="8455808" cy="714042"/>
              </a:xfrm>
              <a:prstGeom prst="rect">
                <a:avLst/>
              </a:prstGeom>
              <a:blipFill rotWithShape="0">
                <a:blip r:embed="rId7"/>
                <a:stretch>
                  <a:fillRect l="-1441" b="-102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36298"/>
              </p:ext>
            </p:extLst>
          </p:nvPr>
        </p:nvGraphicFramePr>
        <p:xfrm>
          <a:off x="1713412" y="1934509"/>
          <a:ext cx="8765176" cy="4387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2588">
                  <a:extLst>
                    <a:ext uri="{9D8B030D-6E8A-4147-A177-3AD203B41FA5}">
                      <a16:colId xmlns="" xmlns:a16="http://schemas.microsoft.com/office/drawing/2014/main" val="212788618"/>
                    </a:ext>
                  </a:extLst>
                </a:gridCol>
                <a:gridCol w="4382588">
                  <a:extLst>
                    <a:ext uri="{9D8B030D-6E8A-4147-A177-3AD203B41FA5}">
                      <a16:colId xmlns="" xmlns:a16="http://schemas.microsoft.com/office/drawing/2014/main" val="3541469214"/>
                    </a:ext>
                  </a:extLst>
                </a:gridCol>
              </a:tblGrid>
              <a:tr h="980278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Combustible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Pouvoir calorifique (MJ/kg)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5174238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Dihydrogène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142,9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8468289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824237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Essence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2718267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Diesel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7293344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6920814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Bois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973859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17104" y="502398"/>
            <a:ext cx="5315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Quelques pouvoirs calorifiques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061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l="12523" t="13160" r="3766" b="6395"/>
          <a:stretch/>
        </p:blipFill>
        <p:spPr>
          <a:xfrm>
            <a:off x="3249700" y="1714151"/>
            <a:ext cx="3718200" cy="48029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7"/>
          <p:cNvCxnSpPr/>
          <p:nvPr/>
        </p:nvCxnSpPr>
        <p:spPr>
          <a:xfrm rot="10800000">
            <a:off x="5001218" y="2728367"/>
            <a:ext cx="2509600" cy="3072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p17"/>
          <p:cNvSpPr txBox="1"/>
          <p:nvPr/>
        </p:nvSpPr>
        <p:spPr>
          <a:xfrm>
            <a:off x="404951" y="2217633"/>
            <a:ext cx="2880000" cy="225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Canette en aluminium</a:t>
            </a:r>
            <a:endParaRPr sz="21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133" baseline="-25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alu</a:t>
            </a:r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=13,03g</a:t>
            </a:r>
            <a:endParaRPr sz="21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133" baseline="-25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eau</a:t>
            </a:r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=200g</a:t>
            </a:r>
            <a:endParaRPr sz="21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</a:t>
            </a:r>
            <a:r>
              <a:rPr lang="fr" sz="2133" baseline="-25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alu</a:t>
            </a:r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=897 J/K/kg</a:t>
            </a:r>
            <a:endParaRPr sz="21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</a:t>
            </a:r>
            <a:r>
              <a:rPr lang="fr" sz="2133" baseline="-25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eau</a:t>
            </a:r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=4185 J/K/kg</a:t>
            </a:r>
            <a:endParaRPr sz="21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cxnSp>
        <p:nvCxnSpPr>
          <p:cNvPr id="96" name="Google Shape;96;p17"/>
          <p:cNvCxnSpPr/>
          <p:nvPr/>
        </p:nvCxnSpPr>
        <p:spPr>
          <a:xfrm flipV="1">
            <a:off x="2775300" y="5552400"/>
            <a:ext cx="1942818" cy="68534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" name="Google Shape;97;p17"/>
          <p:cNvSpPr txBox="1"/>
          <p:nvPr/>
        </p:nvSpPr>
        <p:spPr>
          <a:xfrm>
            <a:off x="117335" y="4977783"/>
            <a:ext cx="29744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Brûleur à éthanol</a:t>
            </a:r>
            <a:endParaRPr sz="21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133" baseline="-25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eth</a:t>
            </a:r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masse d’éthanol consommée au cours de la réaction</a:t>
            </a:r>
            <a:endParaRPr sz="21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endParaRPr sz="21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cxnSp>
        <p:nvCxnSpPr>
          <p:cNvPr id="98" name="Google Shape;98;p17"/>
          <p:cNvCxnSpPr/>
          <p:nvPr/>
        </p:nvCxnSpPr>
        <p:spPr>
          <a:xfrm>
            <a:off x="2062418" y="2999333"/>
            <a:ext cx="2391200" cy="818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7"/>
          <p:cNvSpPr txBox="1"/>
          <p:nvPr/>
        </p:nvSpPr>
        <p:spPr>
          <a:xfrm>
            <a:off x="7442300" y="5620934"/>
            <a:ext cx="19780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" sz="21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Thermomètre mesurant ΔT</a:t>
            </a:r>
            <a:endParaRPr sz="21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Google Shape;101;p17"/>
              <p:cNvSpPr txBox="1"/>
              <p:nvPr/>
            </p:nvSpPr>
            <p:spPr>
              <a:xfrm>
                <a:off x="7070907" y="3262030"/>
                <a:ext cx="4979600" cy="1001669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𝑃𝐶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𝑒𝑎𝑢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𝑒𝑎𝑢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𝑎𝑙𝑢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𝑎𝑙𝑢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𝑡h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𝑐𝑜𝑛𝑠𝑜𝑚𝑚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Google Shape;101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907" y="3262030"/>
                <a:ext cx="4979600" cy="1001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802509" y="474238"/>
            <a:ext cx="761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Mesure expérimentale du pouvoir calorifique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992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100" grpId="0"/>
      <p:bldP spid="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2509" y="474238"/>
            <a:ext cx="761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Mesure expérimentale du pouvoir calorifique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792550" y="1445132"/>
            <a:ext cx="4179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Incertitudes</a:t>
            </a: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</a:t>
            </a:r>
            <a:r>
              <a:rPr lang="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ermet de </a:t>
            </a:r>
            <a:r>
              <a:rPr lang="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jauger </a:t>
            </a:r>
            <a:r>
              <a:rPr lang="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notre précision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6938435" y="1445131"/>
            <a:ext cx="4009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Sources d’erreur</a:t>
            </a:r>
          </a:p>
          <a:p>
            <a:pPr algn="ctr"/>
            <a:r>
              <a:rPr lang="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Permet </a:t>
            </a:r>
            <a:r>
              <a:rPr lang="fr" sz="240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de </a:t>
            </a:r>
            <a:r>
              <a:rPr lang="fr" sz="240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jauger </a:t>
            </a:r>
            <a:r>
              <a:rPr lang="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notre justesse</a:t>
            </a:r>
            <a:endParaRPr lang="fr-FR" sz="2400" dirty="0"/>
          </a:p>
        </p:txBody>
      </p:sp>
      <p:sp>
        <p:nvSpPr>
          <p:cNvPr id="16" name="Rectangle 15"/>
          <p:cNvSpPr/>
          <p:nvPr/>
        </p:nvSpPr>
        <p:spPr>
          <a:xfrm>
            <a:off x="519300" y="2988166"/>
            <a:ext cx="50837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esure de la masse </a:t>
            </a:r>
            <a:r>
              <a:rPr lang="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d’aluminium &amp; cuivre</a:t>
            </a:r>
            <a:endParaRPr lang="fr-FR" sz="2200" dirty="0"/>
          </a:p>
        </p:txBody>
      </p:sp>
      <p:sp>
        <p:nvSpPr>
          <p:cNvPr id="17" name="Rectangle 16"/>
          <p:cNvSpPr/>
          <p:nvPr/>
        </p:nvSpPr>
        <p:spPr>
          <a:xfrm>
            <a:off x="519300" y="3827015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esure de la masse d’eau</a:t>
            </a:r>
            <a:endParaRPr lang="fr-FR" sz="2200" dirty="0"/>
          </a:p>
        </p:txBody>
      </p:sp>
      <p:sp>
        <p:nvSpPr>
          <p:cNvPr id="18" name="Rectangle 17"/>
          <p:cNvSpPr/>
          <p:nvPr/>
        </p:nvSpPr>
        <p:spPr>
          <a:xfrm>
            <a:off x="519299" y="4257902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esure de la température (x2)</a:t>
            </a:r>
            <a:endParaRPr lang="fr-FR" sz="2200" dirty="0"/>
          </a:p>
        </p:txBody>
      </p:sp>
      <p:sp>
        <p:nvSpPr>
          <p:cNvPr id="19" name="Rectangle 18"/>
          <p:cNvSpPr/>
          <p:nvPr/>
        </p:nvSpPr>
        <p:spPr>
          <a:xfrm>
            <a:off x="507897" y="3419053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esure de la masse d’éthanol (x2)</a:t>
            </a:r>
            <a:endParaRPr lang="fr-FR" sz="2200" dirty="0"/>
          </a:p>
        </p:txBody>
      </p:sp>
      <p:sp>
        <p:nvSpPr>
          <p:cNvPr id="20" name="Rectangle 19"/>
          <p:cNvSpPr/>
          <p:nvPr/>
        </p:nvSpPr>
        <p:spPr>
          <a:xfrm>
            <a:off x="6298668" y="2988166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Mélange à brûler </a:t>
            </a:r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impur ?</a:t>
            </a:r>
            <a:endParaRPr lang="fr-FR" sz="2200" dirty="0"/>
          </a:p>
        </p:txBody>
      </p:sp>
      <p:sp>
        <p:nvSpPr>
          <p:cNvPr id="21" name="Rectangle 20"/>
          <p:cNvSpPr/>
          <p:nvPr/>
        </p:nvSpPr>
        <p:spPr>
          <a:xfrm>
            <a:off x="6298667" y="3419053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Isolation thermique imparfaite</a:t>
            </a:r>
            <a:endParaRPr lang="fr-FR" sz="2200" dirty="0"/>
          </a:p>
        </p:txBody>
      </p:sp>
      <p:sp>
        <p:nvSpPr>
          <p:cNvPr id="22" name="Rectangle 21"/>
          <p:cNvSpPr/>
          <p:nvPr/>
        </p:nvSpPr>
        <p:spPr>
          <a:xfrm>
            <a:off x="6298666" y="3857104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Pression pas rigoureusement constante</a:t>
            </a:r>
            <a:endParaRPr lang="fr-FR" sz="2200" dirty="0"/>
          </a:p>
        </p:txBody>
      </p:sp>
      <p:sp>
        <p:nvSpPr>
          <p:cNvPr id="23" name="Rectangle 22"/>
          <p:cNvSpPr/>
          <p:nvPr/>
        </p:nvSpPr>
        <p:spPr>
          <a:xfrm>
            <a:off x="6298665" y="4353669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Une partie de l’eau se vaporise ?</a:t>
            </a:r>
            <a:endParaRPr lang="fr-FR" sz="2200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5614416" y="2039112"/>
            <a:ext cx="0" cy="337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33264" y="4784556"/>
            <a:ext cx="4546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Capacité calorifique non nulle de la sonde du thermomètre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2911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2509" y="474238"/>
            <a:ext cx="761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Mesure expérimentale du pouvoir calorifique</a:t>
            </a:r>
            <a:endParaRPr lang="fr-FR" sz="32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5614416" y="2039112"/>
            <a:ext cx="0" cy="337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92550" y="1445132"/>
            <a:ext cx="4179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Incertitudes</a:t>
            </a: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</a:t>
            </a:r>
            <a:r>
              <a:rPr lang="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ermet de </a:t>
            </a:r>
            <a:r>
              <a:rPr lang="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jauger </a:t>
            </a:r>
            <a:r>
              <a:rPr lang="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notre précision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6938435" y="1445131"/>
            <a:ext cx="4009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Sources d’erreur</a:t>
            </a:r>
          </a:p>
          <a:p>
            <a:pPr algn="ctr"/>
            <a:r>
              <a:rPr lang="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Permet de </a:t>
            </a:r>
            <a:r>
              <a:rPr lang="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jauger </a:t>
            </a:r>
            <a:r>
              <a:rPr lang="fr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notre justesse</a:t>
            </a:r>
            <a:endParaRPr lang="fr-FR" sz="2400" dirty="0"/>
          </a:p>
        </p:txBody>
      </p:sp>
      <p:sp>
        <p:nvSpPr>
          <p:cNvPr id="16" name="Rectangle 15"/>
          <p:cNvSpPr/>
          <p:nvPr/>
        </p:nvSpPr>
        <p:spPr>
          <a:xfrm>
            <a:off x="519300" y="2988166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esure de la masse d’aluminium</a:t>
            </a:r>
            <a:endParaRPr lang="fr-FR" sz="2200" dirty="0"/>
          </a:p>
        </p:txBody>
      </p:sp>
      <p:sp>
        <p:nvSpPr>
          <p:cNvPr id="17" name="Rectangle 16"/>
          <p:cNvSpPr/>
          <p:nvPr/>
        </p:nvSpPr>
        <p:spPr>
          <a:xfrm>
            <a:off x="519300" y="3827015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esure de la masse d’eau</a:t>
            </a:r>
            <a:endParaRPr lang="fr-FR" sz="2200" dirty="0"/>
          </a:p>
        </p:txBody>
      </p:sp>
      <p:sp>
        <p:nvSpPr>
          <p:cNvPr id="18" name="Rectangle 17"/>
          <p:cNvSpPr/>
          <p:nvPr/>
        </p:nvSpPr>
        <p:spPr>
          <a:xfrm>
            <a:off x="519299" y="4257902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esure de la température (x2)</a:t>
            </a:r>
            <a:endParaRPr lang="fr-FR" sz="2200" dirty="0"/>
          </a:p>
        </p:txBody>
      </p:sp>
      <p:sp>
        <p:nvSpPr>
          <p:cNvPr id="19" name="Rectangle 18"/>
          <p:cNvSpPr/>
          <p:nvPr/>
        </p:nvSpPr>
        <p:spPr>
          <a:xfrm>
            <a:off x="507897" y="3419053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esure de la masse d’éthanol (x2)</a:t>
            </a:r>
            <a:endParaRPr lang="fr-FR" sz="2200" dirty="0"/>
          </a:p>
        </p:txBody>
      </p:sp>
      <p:sp>
        <p:nvSpPr>
          <p:cNvPr id="20" name="Rectangle 19"/>
          <p:cNvSpPr/>
          <p:nvPr/>
        </p:nvSpPr>
        <p:spPr>
          <a:xfrm>
            <a:off x="6298668" y="2988166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Mélange à brûler impur</a:t>
            </a:r>
            <a:endParaRPr lang="fr-FR" sz="2200" dirty="0"/>
          </a:p>
        </p:txBody>
      </p:sp>
      <p:sp>
        <p:nvSpPr>
          <p:cNvPr id="21" name="Rectangle 20"/>
          <p:cNvSpPr/>
          <p:nvPr/>
        </p:nvSpPr>
        <p:spPr>
          <a:xfrm>
            <a:off x="6298667" y="3419053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Isolation thermique imparfaite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8666" y="3857104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Pression pas rigoureusement constante</a:t>
            </a:r>
            <a:endParaRPr lang="fr-FR" sz="2200" dirty="0"/>
          </a:p>
        </p:txBody>
      </p:sp>
      <p:sp>
        <p:nvSpPr>
          <p:cNvPr id="23" name="Rectangle 22"/>
          <p:cNvSpPr/>
          <p:nvPr/>
        </p:nvSpPr>
        <p:spPr>
          <a:xfrm>
            <a:off x="6298665" y="4353669"/>
            <a:ext cx="4546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Une partie de l’eau se vaporise ?</a:t>
            </a:r>
            <a:endParaRPr lang="fr-FR" sz="2200" dirty="0"/>
          </a:p>
        </p:txBody>
      </p:sp>
      <p:sp>
        <p:nvSpPr>
          <p:cNvPr id="15" name="Rectangle 14"/>
          <p:cNvSpPr/>
          <p:nvPr/>
        </p:nvSpPr>
        <p:spPr>
          <a:xfrm>
            <a:off x="6333264" y="4784556"/>
            <a:ext cx="4546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Capacité calorifique non nulle de la sonde du thermomètre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9244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46571" y="4532812"/>
            <a:ext cx="2014293" cy="113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V="1">
            <a:off x="7946571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960864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24842" y="2468881"/>
            <a:ext cx="156754" cy="24623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9203219" y="1971629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219" y="1971629"/>
                <a:ext cx="942630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 flipV="1">
            <a:off x="4011187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8147758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011187" y="2756263"/>
            <a:ext cx="413657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>
            <a:stCxn id="12" idx="0"/>
            <a:endCxn id="17" idx="0"/>
          </p:cNvCxnSpPr>
          <p:nvPr/>
        </p:nvCxnSpPr>
        <p:spPr>
          <a:xfrm rot="5400000" flipH="1" flipV="1">
            <a:off x="6345501" y="-388836"/>
            <a:ext cx="12700" cy="5715435"/>
          </a:xfrm>
          <a:prstGeom prst="curvedConnector3">
            <a:avLst>
              <a:gd name="adj1" fmla="val 4885717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555053" y="5732335"/>
                <a:ext cx="2978058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53" y="5732335"/>
                <a:ext cx="2978058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4859623" y="2936652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Jonction électrolytique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𝐶𝑙</m:t>
                        </m:r>
                      </m:e>
                      <m:sup>
                        <m: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fr-F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fr-F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  <a:endPara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23" y="2936652"/>
                <a:ext cx="2585964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1887" t="-5172" r="-2123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2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8571497" y="6207311"/>
                <a:ext cx="764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97" y="6207311"/>
                <a:ext cx="764440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emi-cadre 27"/>
          <p:cNvSpPr/>
          <p:nvPr/>
        </p:nvSpPr>
        <p:spPr>
          <a:xfrm rot="7463815">
            <a:off x="4097268" y="1909402"/>
            <a:ext cx="408870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5143" y="2003842"/>
                <a:ext cx="686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43" y="2003842"/>
                <a:ext cx="68691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355771" y="1606731"/>
            <a:ext cx="1593669" cy="5878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20502" y="470843"/>
            <a:ext cx="4859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Présentation : la pile Daniell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554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/>
      <p:bldP spid="19" grpId="0"/>
      <p:bldP spid="29" grpId="0"/>
      <p:bldP spid="30" grpId="0"/>
      <p:bldP spid="32" grpId="0"/>
      <p:bldP spid="28" grpId="0" animBg="1"/>
      <p:bldP spid="2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en arc 32"/>
          <p:cNvCxnSpPr/>
          <p:nvPr/>
        </p:nvCxnSpPr>
        <p:spPr>
          <a:xfrm rot="5400000" flipH="1" flipV="1">
            <a:off x="6345501" y="-388836"/>
            <a:ext cx="12700" cy="5715435"/>
          </a:xfrm>
          <a:prstGeom prst="curvedConnector3">
            <a:avLst>
              <a:gd name="adj1" fmla="val 4885717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6" y="2468881"/>
            <a:ext cx="221829" cy="2063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46571" y="4532812"/>
            <a:ext cx="2014293" cy="113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V="1">
            <a:off x="7946571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960864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24842" y="2468881"/>
            <a:ext cx="141258" cy="263216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9203219" y="1971629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219" y="1971629"/>
                <a:ext cx="942630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 flipV="1">
            <a:off x="4011187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8147758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011187" y="2756263"/>
            <a:ext cx="413657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555053" y="5732335"/>
                <a:ext cx="2978058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53" y="5732335"/>
                <a:ext cx="2978058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4859623" y="2936652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Jonction électrolytique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𝐶𝑙</m:t>
                        </m:r>
                      </m:e>
                      <m:sup>
                        <m: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fr-F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fr-F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  <a:endPara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23" y="2936652"/>
                <a:ext cx="2585964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1887" t="-5172" r="-2123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2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8571497" y="6207311"/>
                <a:ext cx="764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97" y="6207311"/>
                <a:ext cx="764440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emi-cadre 27"/>
          <p:cNvSpPr/>
          <p:nvPr/>
        </p:nvSpPr>
        <p:spPr>
          <a:xfrm rot="7463815">
            <a:off x="4097268" y="1909402"/>
            <a:ext cx="408870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5143" y="2003842"/>
                <a:ext cx="686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43" y="2003842"/>
                <a:ext cx="68691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355771" y="1606731"/>
            <a:ext cx="1593669" cy="5878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20502" y="470843"/>
            <a:ext cx="4859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Présentation : la pile Daniell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008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6036019"/>
                  </p:ext>
                </p:extLst>
              </p:nvPr>
            </p:nvGraphicFramePr>
            <p:xfrm>
              <a:off x="1196589" y="1814885"/>
              <a:ext cx="9798822" cy="148247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91291">
                      <a:extLst>
                        <a:ext uri="{9D8B030D-6E8A-4147-A177-3AD203B41FA5}">
                          <a16:colId xmlns="" xmlns:a16="http://schemas.microsoft.com/office/drawing/2014/main" val="2287379973"/>
                        </a:ext>
                      </a:extLst>
                    </a:gridCol>
                    <a:gridCol w="1580605">
                      <a:extLst>
                        <a:ext uri="{9D8B030D-6E8A-4147-A177-3AD203B41FA5}">
                          <a16:colId xmlns="" xmlns:a16="http://schemas.microsoft.com/office/drawing/2014/main" val="1897136363"/>
                        </a:ext>
                      </a:extLst>
                    </a:gridCol>
                    <a:gridCol w="2116183">
                      <a:extLst>
                        <a:ext uri="{9D8B030D-6E8A-4147-A177-3AD203B41FA5}">
                          <a16:colId xmlns="" xmlns:a16="http://schemas.microsoft.com/office/drawing/2014/main" val="2139762039"/>
                        </a:ext>
                      </a:extLst>
                    </a:gridCol>
                    <a:gridCol w="1867989">
                      <a:extLst>
                        <a:ext uri="{9D8B030D-6E8A-4147-A177-3AD203B41FA5}">
                          <a16:colId xmlns="" xmlns:a16="http://schemas.microsoft.com/office/drawing/2014/main" val="3924907899"/>
                        </a:ext>
                      </a:extLst>
                    </a:gridCol>
                    <a:gridCol w="2442754">
                      <a:extLst>
                        <a:ext uri="{9D8B030D-6E8A-4147-A177-3AD203B41FA5}">
                          <a16:colId xmlns="" xmlns:a16="http://schemas.microsoft.com/office/drawing/2014/main" val="23046853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𝒁𝒏</m:t>
                                    </m:r>
                                  </m:e>
                                  <m:sub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𝑪𝒖</m:t>
                                  </m:r>
                                </m:e>
                                <m:sub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𝒂𝒒</m:t>
                                  </m:r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fr-FR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𝑪𝒖</m:t>
                                    </m:r>
                                  </m:e>
                                  <m:sub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𝒁𝒏</m:t>
                                    </m:r>
                                  </m:e>
                                  <m: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4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é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𝑙𝑒𝑐𝑡𝑟𝑜𝑛𝑠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é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𝑐h𝑎𝑛𝑔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é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671049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741257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43613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6036019"/>
                  </p:ext>
                </p:extLst>
              </p:nvPr>
            </p:nvGraphicFramePr>
            <p:xfrm>
              <a:off x="1196589" y="1814885"/>
              <a:ext cx="9798822" cy="148247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912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87379973"/>
                        </a:ext>
                      </a:extLst>
                    </a:gridCol>
                    <a:gridCol w="158060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97136363"/>
                        </a:ext>
                      </a:extLst>
                    </a:gridCol>
                    <a:gridCol w="21161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39762039"/>
                        </a:ext>
                      </a:extLst>
                    </a:gridCol>
                    <a:gridCol w="18679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924907899"/>
                        </a:ext>
                      </a:extLst>
                    </a:gridCol>
                    <a:gridCol w="244275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04685340"/>
                        </a:ext>
                      </a:extLst>
                    </a:gridCol>
                  </a:tblGrid>
                  <a:tr h="53873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40" t="-1124" r="-447619" b="-194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13900" t="-1124" r="-408108" b="-194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59195" t="-1124" r="-203736" b="-194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94771" t="-1124" r="-131699" b="-194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01247" t="-1124" r="-499" b="-1943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671049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0" t="-120000" r="-447619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3900" t="-120000" r="-408108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9195" t="-120000" r="-203736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4771" t="-120000" r="-131699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74125793"/>
                      </a:ext>
                    </a:extLst>
                  </a:tr>
                  <a:tr h="48653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0" t="-206250" r="-447619" b="-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3900" t="-206250" r="-408108" b="-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9195" t="-206250" r="-203736" b="-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4771" t="-206250" r="-131699" b="-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1247" t="-206250" r="-499" b="-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43613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251960" y="3575636"/>
                <a:ext cx="30257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=2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960" y="3575636"/>
                <a:ext cx="302576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467139" y="4284803"/>
                <a:ext cx="5257721" cy="233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=0,013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=2496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Energie maximale récupérée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=5491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39" y="4284803"/>
                <a:ext cx="5257721" cy="2337948"/>
              </a:xfrm>
              <a:prstGeom prst="rect">
                <a:avLst/>
              </a:prstGeom>
              <a:blipFill>
                <a:blip r:embed="rId4"/>
                <a:stretch>
                  <a:fillRect l="-1856" t="-2089" b="-20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322054" y="470843"/>
            <a:ext cx="7499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Tableau d’avancement et capacité thermique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814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>
            <a:off x="4422414" y="1928811"/>
            <a:ext cx="2738906" cy="2674394"/>
          </a:xfrm>
          <a:prstGeom prst="arc">
            <a:avLst>
              <a:gd name="adj1" fmla="val 11581289"/>
              <a:gd name="adj2" fmla="val 20847756"/>
            </a:avLst>
          </a:prstGeom>
          <a:ln w="76200">
            <a:solidFill>
              <a:srgbClr val="3DB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01735" y="2808516"/>
            <a:ext cx="627017" cy="3004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788330" y="2808515"/>
            <a:ext cx="627017" cy="3004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28752" y="2808514"/>
            <a:ext cx="2059578" cy="30044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56708" y="2808513"/>
            <a:ext cx="1045028" cy="3004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415346" y="2808512"/>
            <a:ext cx="1045028" cy="3004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5400000">
            <a:off x="8945872" y="2323009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5400000">
            <a:off x="8935115" y="4543691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782656" y="2323009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5400000">
            <a:off x="1792964" y="4543691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556520" y="1573546"/>
            <a:ext cx="627017" cy="6531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emi-cadre 15"/>
          <p:cNvSpPr/>
          <p:nvPr/>
        </p:nvSpPr>
        <p:spPr>
          <a:xfrm rot="4533684">
            <a:off x="4500101" y="2375468"/>
            <a:ext cx="408870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62975" y="1928811"/>
                <a:ext cx="686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75" y="1928811"/>
                <a:ext cx="68691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emi-cadre 24"/>
          <p:cNvSpPr/>
          <p:nvPr/>
        </p:nvSpPr>
        <p:spPr>
          <a:xfrm rot="11607136">
            <a:off x="6538112" y="2120009"/>
            <a:ext cx="408870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090163" y="1856787"/>
                <a:ext cx="686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163" y="1856787"/>
                <a:ext cx="68691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avec flèche 26"/>
          <p:cNvCxnSpPr/>
          <p:nvPr/>
        </p:nvCxnSpPr>
        <p:spPr>
          <a:xfrm>
            <a:off x="979713" y="3200398"/>
            <a:ext cx="1802675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8878387" y="3200398"/>
            <a:ext cx="1802675" cy="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927461" y="5421080"/>
            <a:ext cx="1802675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8965470" y="5421080"/>
            <a:ext cx="1802675" cy="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890529" y="4310740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890529" y="4789711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890529" y="3836123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 flipV="1">
            <a:off x="4422413" y="2975964"/>
            <a:ext cx="668" cy="870852"/>
          </a:xfrm>
          <a:prstGeom prst="straightConnector1">
            <a:avLst/>
          </a:prstGeom>
          <a:ln w="76200">
            <a:solidFill>
              <a:srgbClr val="3DB13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7143203" y="2944044"/>
            <a:ext cx="668" cy="870852"/>
          </a:xfrm>
          <a:prstGeom prst="straightConnector1">
            <a:avLst/>
          </a:prstGeom>
          <a:ln w="76200">
            <a:solidFill>
              <a:srgbClr val="3DB13D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7951" y="2964211"/>
                <a:ext cx="902427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1" y="2964211"/>
                <a:ext cx="902427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10808961" y="2939017"/>
                <a:ext cx="888448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961" y="2939017"/>
                <a:ext cx="888448" cy="472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10700276" y="5184893"/>
                <a:ext cx="1372171" cy="903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chaleur</a:t>
                </a:r>
                <a:endParaRPr lang="fr-FR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276" y="5184893"/>
                <a:ext cx="1372171" cy="903261"/>
              </a:xfrm>
              <a:prstGeom prst="rect">
                <a:avLst/>
              </a:prstGeom>
              <a:blipFill>
                <a:blip r:embed="rId6"/>
                <a:stretch>
                  <a:fillRect l="-15556" r="-11556" b="-229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311258" y="5042850"/>
                <a:ext cx="901081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258" y="5042850"/>
                <a:ext cx="901081" cy="5021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2265039" y="5993506"/>
                <a:ext cx="3046219" cy="430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039" y="5993506"/>
                <a:ext cx="3046219" cy="430502"/>
              </a:xfrm>
              <a:prstGeom prst="rect">
                <a:avLst/>
              </a:prstGeom>
              <a:blipFill>
                <a:blip r:embed="rId8"/>
                <a:stretch>
                  <a:fillRect l="-1804" b="-239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6096000" y="5989607"/>
                <a:ext cx="4332148" cy="430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89607"/>
                <a:ext cx="4332148" cy="430502"/>
              </a:xfrm>
              <a:prstGeom prst="rect">
                <a:avLst/>
              </a:prstGeom>
              <a:blipFill>
                <a:blip r:embed="rId9"/>
                <a:stretch>
                  <a:fillRect l="-985" r="-563" b="-2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Moins 45"/>
          <p:cNvSpPr/>
          <p:nvPr/>
        </p:nvSpPr>
        <p:spPr>
          <a:xfrm>
            <a:off x="4141373" y="5255244"/>
            <a:ext cx="540000" cy="540000"/>
          </a:xfrm>
          <a:prstGeom prst="mathMinus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lus 46"/>
          <p:cNvSpPr/>
          <p:nvPr/>
        </p:nvSpPr>
        <p:spPr>
          <a:xfrm>
            <a:off x="6839329" y="5212909"/>
            <a:ext cx="540000" cy="540000"/>
          </a:xfrm>
          <a:prstGeom prst="mathPlus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2730136" y="474966"/>
            <a:ext cx="6580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Pile à combustion : la pile à hydrogène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838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>
            <a:off x="4422414" y="1928811"/>
            <a:ext cx="2738906" cy="2674394"/>
          </a:xfrm>
          <a:prstGeom prst="arc">
            <a:avLst>
              <a:gd name="adj1" fmla="val 11581289"/>
              <a:gd name="adj2" fmla="val 20847756"/>
            </a:avLst>
          </a:prstGeom>
          <a:ln w="76200">
            <a:solidFill>
              <a:srgbClr val="3DB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101735" y="2808516"/>
            <a:ext cx="627017" cy="3004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788330" y="2808515"/>
            <a:ext cx="627017" cy="3004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28752" y="2808514"/>
            <a:ext cx="2059578" cy="30044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56708" y="2808513"/>
            <a:ext cx="1045028" cy="3004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415346" y="2808512"/>
            <a:ext cx="1045028" cy="3004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5400000">
            <a:off x="8945872" y="2323009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5400000">
            <a:off x="8935115" y="4543691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782656" y="2323009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5400000">
            <a:off x="1792964" y="4543691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556520" y="1573546"/>
            <a:ext cx="627017" cy="6531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emi-cadre 15"/>
          <p:cNvSpPr/>
          <p:nvPr/>
        </p:nvSpPr>
        <p:spPr>
          <a:xfrm rot="4533684">
            <a:off x="4500101" y="2375468"/>
            <a:ext cx="408870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62975" y="1928811"/>
                <a:ext cx="686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75" y="1928811"/>
                <a:ext cx="68691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emi-cadre 24"/>
          <p:cNvSpPr/>
          <p:nvPr/>
        </p:nvSpPr>
        <p:spPr>
          <a:xfrm rot="11607136">
            <a:off x="6538112" y="2120009"/>
            <a:ext cx="408870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090163" y="1856787"/>
                <a:ext cx="686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163" y="1856787"/>
                <a:ext cx="68691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avec flèche 26"/>
          <p:cNvCxnSpPr/>
          <p:nvPr/>
        </p:nvCxnSpPr>
        <p:spPr>
          <a:xfrm>
            <a:off x="979713" y="3200398"/>
            <a:ext cx="1802675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8878387" y="3200398"/>
            <a:ext cx="1802675" cy="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927461" y="5421080"/>
            <a:ext cx="1802675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8965470" y="5421080"/>
            <a:ext cx="1802675" cy="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890529" y="4310740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890529" y="4789711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890529" y="3836123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 flipV="1">
            <a:off x="4422413" y="2975964"/>
            <a:ext cx="668" cy="870852"/>
          </a:xfrm>
          <a:prstGeom prst="straightConnector1">
            <a:avLst/>
          </a:prstGeom>
          <a:ln w="76200">
            <a:solidFill>
              <a:srgbClr val="3DB13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7143203" y="2944044"/>
            <a:ext cx="668" cy="870852"/>
          </a:xfrm>
          <a:prstGeom prst="straightConnector1">
            <a:avLst/>
          </a:prstGeom>
          <a:ln w="76200">
            <a:solidFill>
              <a:srgbClr val="3DB13D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7951" y="2964211"/>
                <a:ext cx="902427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1" y="2964211"/>
                <a:ext cx="902427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10808961" y="2939017"/>
                <a:ext cx="888448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961" y="2939017"/>
                <a:ext cx="888448" cy="472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10700276" y="5184893"/>
                <a:ext cx="1372171" cy="903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chaleur</a:t>
                </a:r>
                <a:endParaRPr lang="fr-FR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276" y="5184893"/>
                <a:ext cx="1372171" cy="903261"/>
              </a:xfrm>
              <a:prstGeom prst="rect">
                <a:avLst/>
              </a:prstGeom>
              <a:blipFill>
                <a:blip r:embed="rId6"/>
                <a:stretch>
                  <a:fillRect l="-15556" r="-11556" b="-229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311258" y="5042850"/>
                <a:ext cx="901081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258" y="5042850"/>
                <a:ext cx="901081" cy="5021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3620310" y="6066107"/>
                <a:ext cx="4343112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10" y="6066107"/>
                <a:ext cx="4343112" cy="4723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Moins 45"/>
          <p:cNvSpPr/>
          <p:nvPr/>
        </p:nvSpPr>
        <p:spPr>
          <a:xfrm>
            <a:off x="4141373" y="5255244"/>
            <a:ext cx="540000" cy="540000"/>
          </a:xfrm>
          <a:prstGeom prst="mathMinus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lus 46"/>
          <p:cNvSpPr/>
          <p:nvPr/>
        </p:nvSpPr>
        <p:spPr>
          <a:xfrm>
            <a:off x="6839329" y="5212909"/>
            <a:ext cx="540000" cy="540000"/>
          </a:xfrm>
          <a:prstGeom prst="mathPlus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2730136" y="474966"/>
            <a:ext cx="6580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Pile à combustion : la pile à hydrogène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389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 CAQUELONS | ELLE Suis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1"/>
          <a:stretch/>
        </p:blipFill>
        <p:spPr bwMode="auto">
          <a:xfrm>
            <a:off x="1" y="0"/>
            <a:ext cx="5943600" cy="424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km dans la tête d'un coureur - Globe Run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06" y="0"/>
            <a:ext cx="6446994" cy="36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l ne faut pas transporter une pile dans sa poche sans protectio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3370"/>
            <a:ext cx="5943601" cy="29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-267" r="-5231" b="267"/>
          <a:stretch/>
        </p:blipFill>
        <p:spPr>
          <a:xfrm>
            <a:off x="5745193" y="3626436"/>
            <a:ext cx="6793976" cy="323156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5745006" y="0"/>
            <a:ext cx="0" cy="6858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5745006" y="3624530"/>
            <a:ext cx="644699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-1" y="3933370"/>
            <a:ext cx="57450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9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3764565" y="1663469"/>
                <a:ext cx="511896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565" y="1663469"/>
                <a:ext cx="5118965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8" descr="Dioxygèn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29" y="3754639"/>
            <a:ext cx="2118170" cy="10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chier:H2O.svg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70" y="3415120"/>
            <a:ext cx="2017772" cy="13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hydrogène — Wikipéd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93"/>
          <a:stretch/>
        </p:blipFill>
        <p:spPr bwMode="auto">
          <a:xfrm>
            <a:off x="5317342" y="3834611"/>
            <a:ext cx="1757587" cy="66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413348" y="3835512"/>
                <a:ext cx="70371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fr-FR" sz="4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348" y="3835512"/>
                <a:ext cx="70371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73488" y="3727162"/>
                <a:ext cx="11320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fr-FR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dirty="0" smtClean="0"/>
                  <a:t> </a:t>
                </a:r>
                <a:endParaRPr lang="fr-FR" sz="4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488" y="3727162"/>
                <a:ext cx="113204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/>
          <p:cNvSpPr txBox="1"/>
          <p:nvPr/>
        </p:nvSpPr>
        <p:spPr>
          <a:xfrm>
            <a:off x="5376511" y="3062318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Combustible </a:t>
            </a:r>
            <a:endParaRPr lang="fr-F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667743" y="3062318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Comburant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ccolade ouvrante 48"/>
          <p:cNvSpPr/>
          <p:nvPr/>
        </p:nvSpPr>
        <p:spPr>
          <a:xfrm rot="16200000">
            <a:off x="5821404" y="2057377"/>
            <a:ext cx="549191" cy="1391335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3DB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Accolade ouvrante 49"/>
          <p:cNvSpPr/>
          <p:nvPr/>
        </p:nvSpPr>
        <p:spPr>
          <a:xfrm rot="16200000">
            <a:off x="4253264" y="2007652"/>
            <a:ext cx="549191" cy="1482775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12646" y="3456078"/>
                <a:ext cx="69762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4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46" y="3456078"/>
                <a:ext cx="69762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741639" y="4952858"/>
                <a:ext cx="860421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=−241,5 </m:t>
                      </m:r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fr-FR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39" y="4952858"/>
                <a:ext cx="8604215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534102" y="6028698"/>
                <a:ext cx="30192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𝑃𝐶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=119,7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𝑀𝐽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02" y="6028698"/>
                <a:ext cx="301928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565574" y="541414"/>
            <a:ext cx="875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Calcul du pouvoir calorifique de la pile à hydrogène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696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014113" y="6122130"/>
            <a:ext cx="396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flipH="1">
            <a:off x="7592789" y="3787176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3457301" y="5316234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57301" y="6122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814113" y="4572004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8800016" y="4642589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246776" y="1704002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endothermique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3757404" y="4598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948802" y="4593713"/>
            <a:ext cx="414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flipH="1">
            <a:off x="7593089" y="5324238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036529" y="6109067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flipH="1">
            <a:off x="3770074" y="3806675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9139649" y="4669067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4336544" y="1704002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exothermique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014113" y="6122130"/>
            <a:ext cx="396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flipH="1">
            <a:off x="7592789" y="3787176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3457301" y="5316234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57301" y="6122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814113" y="4572004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8800016" y="4642589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246776" y="1704002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endothermique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orme libre 16"/>
          <p:cNvSpPr/>
          <p:nvPr/>
        </p:nvSpPr>
        <p:spPr>
          <a:xfrm flipH="1">
            <a:off x="4368835" y="2811875"/>
            <a:ext cx="3997234" cy="3310255"/>
          </a:xfrm>
          <a:custGeom>
            <a:avLst/>
            <a:gdLst>
              <a:gd name="connsiteX0" fmla="*/ 0 w 3997234"/>
              <a:gd name="connsiteY0" fmla="*/ 1816730 h 3427822"/>
              <a:gd name="connsiteX1" fmla="*/ 901337 w 3997234"/>
              <a:gd name="connsiteY1" fmla="*/ 1503222 h 3427822"/>
              <a:gd name="connsiteX2" fmla="*/ 1841863 w 3997234"/>
              <a:gd name="connsiteY2" fmla="*/ 27119 h 3427822"/>
              <a:gd name="connsiteX3" fmla="*/ 3069771 w 3997234"/>
              <a:gd name="connsiteY3" fmla="*/ 2940136 h 3427822"/>
              <a:gd name="connsiteX4" fmla="*/ 3997234 w 3997234"/>
              <a:gd name="connsiteY4" fmla="*/ 3397336 h 342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234" h="3427822">
                <a:moveTo>
                  <a:pt x="0" y="1816730"/>
                </a:moveTo>
                <a:cubicBezTo>
                  <a:pt x="297180" y="1809110"/>
                  <a:pt x="594360" y="1801491"/>
                  <a:pt x="901337" y="1503222"/>
                </a:cubicBezTo>
                <a:cubicBezTo>
                  <a:pt x="1208314" y="1204953"/>
                  <a:pt x="1480457" y="-212367"/>
                  <a:pt x="1841863" y="27119"/>
                </a:cubicBezTo>
                <a:cubicBezTo>
                  <a:pt x="2203269" y="266605"/>
                  <a:pt x="2710543" y="2378433"/>
                  <a:pt x="3069771" y="2940136"/>
                </a:cubicBezTo>
                <a:cubicBezTo>
                  <a:pt x="3428999" y="3501839"/>
                  <a:pt x="3713116" y="3449587"/>
                  <a:pt x="3997234" y="3397336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6570620" y="2838064"/>
            <a:ext cx="0" cy="3284066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014113" y="6122130"/>
            <a:ext cx="396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flipH="1">
            <a:off x="7592789" y="3787176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3457301" y="5316234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57301" y="6122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814113" y="4572004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8800016" y="4642589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246776" y="1704002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endothermique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3757404" y="4598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948802" y="4593713"/>
            <a:ext cx="414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flipH="1">
            <a:off x="7593089" y="5324238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036529" y="6109067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flipH="1">
            <a:off x="3770074" y="3806675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9139649" y="4669067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4336544" y="1704002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exothermique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3757404" y="4598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libre 17"/>
          <p:cNvSpPr/>
          <p:nvPr/>
        </p:nvSpPr>
        <p:spPr>
          <a:xfrm>
            <a:off x="4760720" y="2798812"/>
            <a:ext cx="3997234" cy="3310255"/>
          </a:xfrm>
          <a:custGeom>
            <a:avLst/>
            <a:gdLst>
              <a:gd name="connsiteX0" fmla="*/ 0 w 3997234"/>
              <a:gd name="connsiteY0" fmla="*/ 1816730 h 3427822"/>
              <a:gd name="connsiteX1" fmla="*/ 901337 w 3997234"/>
              <a:gd name="connsiteY1" fmla="*/ 1503222 h 3427822"/>
              <a:gd name="connsiteX2" fmla="*/ 1841863 w 3997234"/>
              <a:gd name="connsiteY2" fmla="*/ 27119 h 3427822"/>
              <a:gd name="connsiteX3" fmla="*/ 3069771 w 3997234"/>
              <a:gd name="connsiteY3" fmla="*/ 2940136 h 3427822"/>
              <a:gd name="connsiteX4" fmla="*/ 3997234 w 3997234"/>
              <a:gd name="connsiteY4" fmla="*/ 3397336 h 342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234" h="3427822">
                <a:moveTo>
                  <a:pt x="0" y="1816730"/>
                </a:moveTo>
                <a:cubicBezTo>
                  <a:pt x="297180" y="1809110"/>
                  <a:pt x="594360" y="1801491"/>
                  <a:pt x="901337" y="1503222"/>
                </a:cubicBezTo>
                <a:cubicBezTo>
                  <a:pt x="1208314" y="1204953"/>
                  <a:pt x="1480457" y="-212367"/>
                  <a:pt x="1841863" y="27119"/>
                </a:cubicBezTo>
                <a:cubicBezTo>
                  <a:pt x="2203269" y="266605"/>
                  <a:pt x="2710543" y="2378433"/>
                  <a:pt x="3069771" y="2940136"/>
                </a:cubicBezTo>
                <a:cubicBezTo>
                  <a:pt x="3428999" y="3501839"/>
                  <a:pt x="3713116" y="3449587"/>
                  <a:pt x="3997234" y="3397336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6492242" y="2798812"/>
            <a:ext cx="0" cy="1794901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948802" y="4593713"/>
            <a:ext cx="414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flipH="1">
            <a:off x="7593089" y="5324238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036529" y="6109067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flipH="1">
            <a:off x="3770074" y="3806675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9139649" y="4669067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4336544" y="1704002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exothermique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23556" y="5384803"/>
                <a:ext cx="7293557" cy="995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Réaction avec l’eau de chaux 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𝐶𝑎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𝑂𝐻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⟶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𝐶𝑎𝐶𝑂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56" y="5384803"/>
                <a:ext cx="7293557" cy="995594"/>
              </a:xfrm>
              <a:prstGeom prst="rect">
                <a:avLst/>
              </a:prstGeom>
              <a:blipFill rotWithShape="0">
                <a:blip r:embed="rId3"/>
                <a:stretch>
                  <a:fillRect t="-60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riangle isocèle 1"/>
          <p:cNvSpPr/>
          <p:nvPr/>
        </p:nvSpPr>
        <p:spPr>
          <a:xfrm>
            <a:off x="1155724" y="2388277"/>
            <a:ext cx="1436914" cy="10388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rc plein 4"/>
          <p:cNvSpPr/>
          <p:nvPr/>
        </p:nvSpPr>
        <p:spPr>
          <a:xfrm>
            <a:off x="1798383" y="1345471"/>
            <a:ext cx="2002972" cy="2507120"/>
          </a:xfrm>
          <a:prstGeom prst="blockArc">
            <a:avLst>
              <a:gd name="adj1" fmla="val 10800000"/>
              <a:gd name="adj2" fmla="val 0"/>
              <a:gd name="adj3" fmla="val 86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7686" y="3744510"/>
            <a:ext cx="1998618" cy="1802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 rot="16200000">
            <a:off x="5515755" y="2137477"/>
            <a:ext cx="185326" cy="2161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https://www.myfaktory.com/media/cache/my_thumb_max/images/variations/1499/7496.jpe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 r="24419"/>
          <a:stretch/>
        </p:blipFill>
        <p:spPr bwMode="auto">
          <a:xfrm>
            <a:off x="903366" y="3570350"/>
            <a:ext cx="1709570" cy="16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7686" y="4333308"/>
            <a:ext cx="1998618" cy="1213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 de chaux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6030" y="2471970"/>
            <a:ext cx="185326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689130" y="2634652"/>
            <a:ext cx="2288114" cy="1126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Pompe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556" y="3124200"/>
            <a:ext cx="159385" cy="1064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7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959535" y="1713413"/>
                <a:ext cx="8354210" cy="539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35" y="1713413"/>
                <a:ext cx="8354210" cy="539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828905" y="2986779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Combustible : glucose</a:t>
            </a:r>
            <a:endParaRPr lang="fr-F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88848" y="2986779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Comburant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colade ouvrante 6"/>
          <p:cNvSpPr/>
          <p:nvPr/>
        </p:nvSpPr>
        <p:spPr>
          <a:xfrm rot="16200000">
            <a:off x="3021218" y="1437795"/>
            <a:ext cx="549191" cy="2455817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3DB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 rot="16200000">
            <a:off x="5255640" y="1924314"/>
            <a:ext cx="549191" cy="1482775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00390" y="490974"/>
            <a:ext cx="863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Combustion du glucose : respiration cellulaire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"/>
          <a:stretch/>
        </p:blipFill>
        <p:spPr>
          <a:xfrm>
            <a:off x="6400800" y="3522227"/>
            <a:ext cx="5029200" cy="32544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7" y="3535564"/>
            <a:ext cx="4907280" cy="32520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2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959535" y="1713413"/>
                <a:ext cx="8124404" cy="92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+15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35" y="1713413"/>
                <a:ext cx="8124404" cy="9201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070724" y="3240779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Combustible : alcane</a:t>
            </a:r>
            <a:endParaRPr lang="fr-F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35011" y="3240779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Comburant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colade ouvrante 6"/>
          <p:cNvSpPr/>
          <p:nvPr/>
        </p:nvSpPr>
        <p:spPr>
          <a:xfrm rot="16200000">
            <a:off x="2496717" y="2216295"/>
            <a:ext cx="549191" cy="1406815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3DB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 rot="16200000">
            <a:off x="4514252" y="2158944"/>
            <a:ext cx="549191" cy="1482775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38189" y="520864"/>
            <a:ext cx="7915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Combustion </a:t>
            </a:r>
            <a:r>
              <a:rPr lang="fr-FR" sz="36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des hydrocarbures : moteurs</a:t>
            </a:r>
            <a:endParaRPr lang="fr-FR" sz="36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 t="1" r="11524" b="1896"/>
          <a:stretch/>
        </p:blipFill>
        <p:spPr>
          <a:xfrm>
            <a:off x="6644640" y="3851864"/>
            <a:ext cx="5077682" cy="29045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" y="3816678"/>
            <a:ext cx="5476240" cy="29749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39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8501" y="128427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68501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68501" y="2644487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4395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95069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12607" y="128427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12607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12607" y="2644487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56713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5" name="Connecteur droit 14"/>
          <p:cNvCxnSpPr/>
          <p:nvPr/>
        </p:nvCxnSpPr>
        <p:spPr>
          <a:xfrm rot="16200000">
            <a:off x="2777457" y="184005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53529" y="215283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6200000">
            <a:off x="2776308" y="2214555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134837" y="169781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472856" y="169781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135704" y="2356795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487137" y="2356795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309423" y="215283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665317" y="2155407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021211" y="215283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7064" y="531614"/>
            <a:ext cx="9283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 l’enthalpie de réaction standard de l’éthanol :</a:t>
            </a:r>
            <a:endParaRPr lang="fr-FR" sz="32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1060190" y="2145702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0584285" y="1691906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10875053" y="1670579"/>
            <a:ext cx="134212" cy="177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10581385" y="1673513"/>
            <a:ext cx="181191" cy="156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10429432" y="2004113"/>
            <a:ext cx="226306" cy="199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10933235" y="1996656"/>
            <a:ext cx="202719" cy="202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0074992" y="2145702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745858" y="1973846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8389964" y="1973846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49" name="Connecteur droit 48"/>
          <p:cNvCxnSpPr/>
          <p:nvPr/>
        </p:nvCxnSpPr>
        <p:spPr>
          <a:xfrm rot="18900000">
            <a:off x="8736295" y="1921008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13500000">
            <a:off x="8750526" y="2156688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8142674" y="2128014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7498568" y="2130583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8142674" y="2194999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7498784" y="2194999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7110382" y="1954019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62" name="Connecteur droit 61"/>
          <p:cNvCxnSpPr/>
          <p:nvPr/>
        </p:nvCxnSpPr>
        <p:spPr>
          <a:xfrm rot="13500000">
            <a:off x="7208620" y="1921007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8100000">
            <a:off x="7222851" y="2156687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5165495" y="1985384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66" name="Connecteur droit 65"/>
          <p:cNvCxnSpPr/>
          <p:nvPr/>
        </p:nvCxnSpPr>
        <p:spPr>
          <a:xfrm rot="18900000">
            <a:off x="5511826" y="1932546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rot="13500000">
            <a:off x="5526057" y="2168226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4974444" y="2161949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4974660" y="2226365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4586258" y="1985385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73" name="Connecteur droit 72"/>
          <p:cNvCxnSpPr/>
          <p:nvPr/>
        </p:nvCxnSpPr>
        <p:spPr>
          <a:xfrm rot="13500000">
            <a:off x="4684496" y="1952373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rot="8100000">
            <a:off x="4698727" y="2188053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192345" y="1953516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endParaRPr lang="fr-FR" sz="28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4152949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6705996" y="194180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  <a:endParaRPr lang="fr-FR" sz="28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717948" y="1914062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9089794" y="1841055"/>
            <a:ext cx="39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</a:t>
            </a:r>
            <a:endParaRPr lang="fr-FR" sz="4000" b="1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3678947" y="1872047"/>
            <a:ext cx="39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</a:t>
            </a:r>
            <a:endParaRPr lang="fr-FR" sz="4000" b="1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2" name="Flèche droite 81"/>
          <p:cNvSpPr/>
          <p:nvPr/>
        </p:nvSpPr>
        <p:spPr>
          <a:xfrm>
            <a:off x="5867769" y="2057832"/>
            <a:ext cx="485775" cy="2356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ZoneTexte 88"/>
              <p:cNvSpPr txBox="1"/>
              <p:nvPr/>
            </p:nvSpPr>
            <p:spPr>
              <a:xfrm>
                <a:off x="950276" y="3981173"/>
                <a:ext cx="7836504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𝑟𝑢𝑝𝑡𝑢𝑟𝑒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fr-F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6" y="3981173"/>
                <a:ext cx="7836504" cy="397866"/>
              </a:xfrm>
              <a:prstGeom prst="rect">
                <a:avLst/>
              </a:prstGeom>
              <a:blipFill rotWithShape="0">
                <a:blip r:embed="rId2"/>
                <a:stretch>
                  <a:fillRect l="-1401" b="-2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ZoneTexte 89"/>
          <p:cNvSpPr txBox="1"/>
          <p:nvPr/>
        </p:nvSpPr>
        <p:spPr>
          <a:xfrm>
            <a:off x="275466" y="3347232"/>
            <a:ext cx="712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Rupture des liaisons qui composent les réactifs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Multiplication 5"/>
          <p:cNvSpPr/>
          <p:nvPr/>
        </p:nvSpPr>
        <p:spPr>
          <a:xfrm>
            <a:off x="878558" y="1880264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Multiplication 21"/>
          <p:cNvSpPr/>
          <p:nvPr/>
        </p:nvSpPr>
        <p:spPr>
          <a:xfrm>
            <a:off x="1865133" y="1554505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Multiplication 22"/>
          <p:cNvSpPr/>
          <p:nvPr/>
        </p:nvSpPr>
        <p:spPr>
          <a:xfrm>
            <a:off x="1204647" y="1547298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Multiplication 23"/>
          <p:cNvSpPr/>
          <p:nvPr/>
        </p:nvSpPr>
        <p:spPr>
          <a:xfrm>
            <a:off x="1218391" y="2214984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Multiplication 24"/>
          <p:cNvSpPr/>
          <p:nvPr/>
        </p:nvSpPr>
        <p:spPr>
          <a:xfrm>
            <a:off x="1872481" y="222449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Multiplication 25"/>
          <p:cNvSpPr/>
          <p:nvPr/>
        </p:nvSpPr>
        <p:spPr>
          <a:xfrm>
            <a:off x="1528186" y="1882804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Multiplication 26"/>
          <p:cNvSpPr/>
          <p:nvPr/>
        </p:nvSpPr>
        <p:spPr>
          <a:xfrm>
            <a:off x="2179657" y="1889502"/>
            <a:ext cx="540000" cy="540000"/>
          </a:xfrm>
          <a:prstGeom prst="mathMultiply">
            <a:avLst>
              <a:gd name="adj1" fmla="val 395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Multiplication 27"/>
          <p:cNvSpPr/>
          <p:nvPr/>
        </p:nvSpPr>
        <p:spPr>
          <a:xfrm>
            <a:off x="2812013" y="1887884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Multiplication 28"/>
          <p:cNvSpPr/>
          <p:nvPr/>
        </p:nvSpPr>
        <p:spPr>
          <a:xfrm>
            <a:off x="4848066" y="1929022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/>
              <p:cNvSpPr txBox="1"/>
              <p:nvPr/>
            </p:nvSpPr>
            <p:spPr>
              <a:xfrm>
                <a:off x="976489" y="5356388"/>
                <a:ext cx="5230791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𝑓𝑜𝑟𝑚𝑎𝑡𝑖𝑜𝑛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fr-F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0" name="ZoneText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9" y="5356388"/>
                <a:ext cx="5230791" cy="398955"/>
              </a:xfrm>
              <a:prstGeom prst="rect">
                <a:avLst/>
              </a:prstGeom>
              <a:blipFill rotWithShape="0">
                <a:blip r:embed="rId3"/>
                <a:stretch>
                  <a:fillRect l="-198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ZoneTexte 100"/>
          <p:cNvSpPr txBox="1"/>
          <p:nvPr/>
        </p:nvSpPr>
        <p:spPr>
          <a:xfrm>
            <a:off x="275466" y="4636881"/>
            <a:ext cx="65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des produits par recombinaison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Connecteur droit 102"/>
          <p:cNvCxnSpPr/>
          <p:nvPr/>
        </p:nvCxnSpPr>
        <p:spPr>
          <a:xfrm flipH="1" flipV="1">
            <a:off x="10929426" y="1989195"/>
            <a:ext cx="218634" cy="20961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H="1" flipV="1">
            <a:off x="7487604" y="2114956"/>
            <a:ext cx="289887" cy="83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 flipV="1">
            <a:off x="10436519" y="2004113"/>
            <a:ext cx="249354" cy="21470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 flipV="1">
            <a:off x="7485699" y="2214016"/>
            <a:ext cx="289887" cy="83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flipH="1" flipV="1">
            <a:off x="8138771" y="2109249"/>
            <a:ext cx="289887" cy="83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H="1" flipV="1">
            <a:off x="8136866" y="2210214"/>
            <a:ext cx="289887" cy="83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7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325222" y="1673254"/>
              <a:ext cx="5309326" cy="475367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54663">
                      <a:extLst>
                        <a:ext uri="{9D8B030D-6E8A-4147-A177-3AD203B41FA5}">
                          <a16:colId xmlns="" xmlns:a16="http://schemas.microsoft.com/office/drawing/2014/main" val="1524292359"/>
                        </a:ext>
                      </a:extLst>
                    </a:gridCol>
                    <a:gridCol w="2654663">
                      <a:extLst>
                        <a:ext uri="{9D8B030D-6E8A-4147-A177-3AD203B41FA5}">
                          <a16:colId xmlns="" xmlns:a16="http://schemas.microsoft.com/office/drawing/2014/main" val="2564040033"/>
                        </a:ext>
                      </a:extLst>
                    </a:gridCol>
                  </a:tblGrid>
                  <a:tr h="623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Liaison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𝑘𝐽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3765408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436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01756265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415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00414016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35330668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358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09626479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463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0121258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497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5542386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804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26499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7225970"/>
                  </p:ext>
                </p:extLst>
              </p:nvPr>
            </p:nvGraphicFramePr>
            <p:xfrm>
              <a:off x="3325222" y="1673254"/>
              <a:ext cx="5309326" cy="475367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54663">
                      <a:extLst>
                        <a:ext uri="{9D8B030D-6E8A-4147-A177-3AD203B41FA5}">
                          <a16:colId xmlns:a16="http://schemas.microsoft.com/office/drawing/2014/main" val="1524292359"/>
                        </a:ext>
                      </a:extLst>
                    </a:gridCol>
                    <a:gridCol w="2654663">
                      <a:extLst>
                        <a:ext uri="{9D8B030D-6E8A-4147-A177-3AD203B41FA5}">
                          <a16:colId xmlns:a16="http://schemas.microsoft.com/office/drawing/2014/main" val="2564040033"/>
                        </a:ext>
                      </a:extLst>
                    </a:gridCol>
                  </a:tblGrid>
                  <a:tr h="62390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7767" r="-100459" b="-660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29" t="-7767" r="-459" b="-660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65408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115625" r="-100459" b="-6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436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1756265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213402" r="-100459" b="-5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415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0414016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313402" r="-100459" b="-4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5330668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413402" r="-100459" b="-3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358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9626479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513402" r="-100459" b="-2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463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121258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613402" r="-100459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497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542386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713402" r="-100459" b="-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804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64994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3535658" y="793742"/>
            <a:ext cx="4888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énergies de liaison</a:t>
            </a:r>
          </a:p>
        </p:txBody>
      </p:sp>
    </p:spTree>
    <p:extLst>
      <p:ext uri="{BB962C8B-B14F-4D97-AF65-F5344CB8AC3E}">
        <p14:creationId xmlns:p14="http://schemas.microsoft.com/office/powerpoint/2010/main" val="38805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07064" y="531614"/>
            <a:ext cx="9283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 l’enthalpie de réaction standard de l’éthanol :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-265176" y="2075991"/>
                <a:ext cx="6007608" cy="86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fr-FR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+ 3</m:t>
                    </m:r>
                    <m:sSub>
                      <m:sSubPr>
                        <m:ctrlP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fr-FR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sSub>
                      <m:sSubPr>
                        <m:ctrlP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5176" y="2075991"/>
                <a:ext cx="6007608" cy="8665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-438912" y="2980985"/>
                <a:ext cx="10094976" cy="1150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+ 3</m:t>
                      </m:r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𝑔𝑟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+ 3</m:t>
                      </m:r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912" y="2980985"/>
                <a:ext cx="10094976" cy="11507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75679" y="2075991"/>
                <a:ext cx="13736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fr-F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fr-FR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fr-FR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79" y="2075991"/>
                <a:ext cx="137364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42" t="-10667" r="-5752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84143" y="4040187"/>
                <a:ext cx="5458289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fr-FR" sz="24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24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°(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-3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°(</m:t>
                    </m:r>
                    <m:sSub>
                      <m:sSubPr>
                        <m:ctrlPr>
                          <a:rPr lang="fr-FR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43" y="4040187"/>
                <a:ext cx="5458289" cy="497252"/>
              </a:xfrm>
              <a:prstGeom prst="rect">
                <a:avLst/>
              </a:prstGeom>
              <a:blipFill rotWithShape="0">
                <a:blip r:embed="rId5"/>
                <a:stretch>
                  <a:fillRect t="-9877" r="-1229" b="-209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295014" y="4766072"/>
                <a:ext cx="5613332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sz="2400" i="1">
                                <a:solidFill>
                                  <a:srgbClr val="3DB13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rgbClr val="3DB13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3DB13D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b="0" i="1" dirty="0" smtClean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dirty="0" smtClean="0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fr-FR" sz="2400" b="0" i="0" smtClean="0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2400" dirty="0" smtClean="0">
                    <a:solidFill>
                      <a:srgbClr val="3DB13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i="1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b="0" i="1" smtClean="0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°(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3DB13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i="1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fr-FR" sz="2400" i="1">
                        <a:solidFill>
                          <a:srgbClr val="3DB13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°(</m:t>
                    </m:r>
                    <m:sSub>
                      <m:sSubPr>
                        <m:ctrlP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fr-FR" sz="2400" i="1" dirty="0">
                            <a:solidFill>
                              <a:srgbClr val="3DB13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3DB13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14" y="4766072"/>
                <a:ext cx="5613332" cy="497252"/>
              </a:xfrm>
              <a:prstGeom prst="rect">
                <a:avLst/>
              </a:prstGeom>
              <a:blipFill rotWithShape="0">
                <a:blip r:embed="rId6"/>
                <a:stretch>
                  <a:fillRect t="-9877" r="-1194" b="-209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74454" y="5897711"/>
                <a:ext cx="32435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fr-F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fr-FR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i="1" dirty="0" smtClean="0">
                              <a:solidFill>
                                <a:srgbClr val="3DB13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2400" i="1">
                                  <a:solidFill>
                                    <a:srgbClr val="3DB13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3DB13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3DB13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400" i="1">
                              <a:solidFill>
                                <a:srgbClr val="3DB13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3DB13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1" dirty="0">
                          <a:solidFill>
                            <a:srgbClr val="3DB13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fr-FR" sz="2400" i="1" dirty="0" smtClean="0">
                  <a:solidFill>
                    <a:srgbClr val="3DB13D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4" y="5897711"/>
                <a:ext cx="324351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033598" y="5897711"/>
                <a:ext cx="9139009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−3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+3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598" y="5897711"/>
                <a:ext cx="9139009" cy="497252"/>
              </a:xfrm>
              <a:prstGeom prst="rect">
                <a:avLst/>
              </a:prstGeom>
              <a:blipFill rotWithShape="0">
                <a:blip r:embed="rId8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0" grpId="0"/>
      <p:bldP spid="83" grpId="0"/>
      <p:bldP spid="8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8870168"/>
                  </p:ext>
                </p:extLst>
              </p:nvPr>
            </p:nvGraphicFramePr>
            <p:xfrm>
              <a:off x="1550852" y="2848909"/>
              <a:ext cx="8765176" cy="256884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382588">
                      <a:extLst>
                        <a:ext uri="{9D8B030D-6E8A-4147-A177-3AD203B41FA5}">
                          <a16:colId xmlns="" xmlns:a16="http://schemas.microsoft.com/office/drawing/2014/main" val="212788618"/>
                        </a:ext>
                      </a:extLst>
                    </a:gridCol>
                    <a:gridCol w="4382588">
                      <a:extLst>
                        <a:ext uri="{9D8B030D-6E8A-4147-A177-3AD203B41FA5}">
                          <a16:colId xmlns="" xmlns:a16="http://schemas.microsoft.com/office/drawing/2014/main" val="3541469214"/>
                        </a:ext>
                      </a:extLst>
                    </a:gridCol>
                  </a:tblGrid>
                  <a:tr h="8911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Composé</a:t>
                          </a:r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fr-FR" sz="28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(kJ/mol)</a:t>
                          </a:r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95174238"/>
                      </a:ext>
                    </a:extLst>
                  </a:tr>
                  <a:tr h="5162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𝐶𝑂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2(</m:t>
                                    </m:r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-393</a:t>
                          </a:r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58468289"/>
                      </a:ext>
                    </a:extLst>
                  </a:tr>
                  <a:tr h="5162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2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fr-FR" sz="2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r>
                                      <a:rPr lang="fr-FR" sz="2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-241</a:t>
                          </a:r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5824237"/>
                      </a:ext>
                    </a:extLst>
                  </a:tr>
                  <a:tr h="5162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-278</a:t>
                          </a:r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727182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8870168"/>
                  </p:ext>
                </p:extLst>
              </p:nvPr>
            </p:nvGraphicFramePr>
            <p:xfrm>
              <a:off x="1550852" y="2848909"/>
              <a:ext cx="8765176" cy="256884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3825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2788618"/>
                        </a:ext>
                      </a:extLst>
                    </a:gridCol>
                    <a:gridCol w="43825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41469214"/>
                        </a:ext>
                      </a:extLst>
                    </a:gridCol>
                  </a:tblGrid>
                  <a:tr h="8911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Composé</a:t>
                          </a:r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78" t="-6849" r="-278" b="-2034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95174238"/>
                      </a:ext>
                    </a:extLst>
                  </a:tr>
                  <a:tr h="55924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9" t="-169565" r="-100139" b="-2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fr-FR" sz="28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393</a:t>
                          </a:r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58468289"/>
                      </a:ext>
                    </a:extLst>
                  </a:tr>
                  <a:tr h="55924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9" t="-269565" r="-100139" b="-1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fr-FR" sz="28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241</a:t>
                          </a:r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5824237"/>
                      </a:ext>
                    </a:extLst>
                  </a:tr>
                  <a:tr h="55924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9" t="-369565" r="-100139" b="-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-278</a:t>
                          </a:r>
                          <a:endParaRPr lang="fr-FR" sz="2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5727182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1426824" y="1862574"/>
            <a:ext cx="6638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: enthalpies standards de formation.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807064" y="531614"/>
            <a:ext cx="9283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 l’enthalpie de réaction standard de l’éthanol :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2562" y="5880867"/>
                <a:ext cx="10621755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fr-FR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−3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+3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°(</m:t>
                      </m:r>
                      <m:sSub>
                        <m:sSubPr>
                          <m:ctrlP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62" y="5880867"/>
                <a:ext cx="10621755" cy="497252"/>
              </a:xfrm>
              <a:prstGeom prst="rect">
                <a:avLst/>
              </a:prstGeom>
              <a:blipFill rotWithShape="0"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4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1570</TotalTime>
  <Words>531</Words>
  <Application>Microsoft Office PowerPoint</Application>
  <PresentationFormat>Grand écran</PresentationFormat>
  <Paragraphs>260</Paragraphs>
  <Slides>27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Amiri</vt:lpstr>
      <vt:lpstr>Arial</vt:lpstr>
      <vt:lpstr>Calibri</vt:lpstr>
      <vt:lpstr>Cambria</vt:lpstr>
      <vt:lpstr>Cambria Math</vt:lpstr>
      <vt:lpstr>Gill Sans MT</vt:lpstr>
      <vt:lpstr>Times New Roman</vt:lpstr>
      <vt:lpstr>Parcel</vt:lpstr>
      <vt:lpstr>1_Parcel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LC2 : Energie Chimique</dc:title>
  <dc:creator>DIHYA</dc:creator>
  <cp:lastModifiedBy>Elio Thellier</cp:lastModifiedBy>
  <cp:revision>77</cp:revision>
  <dcterms:created xsi:type="dcterms:W3CDTF">2021-04-26T16:12:00Z</dcterms:created>
  <dcterms:modified xsi:type="dcterms:W3CDTF">2021-06-17T07:36:14Z</dcterms:modified>
</cp:coreProperties>
</file>