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7.tif" ContentType="image/t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3" r:id="rId10"/>
    <p:sldId id="271" r:id="rId11"/>
    <p:sldId id="270" r:id="rId12"/>
    <p:sldId id="266" r:id="rId13"/>
    <p:sldId id="268" r:id="rId14"/>
    <p:sldId id="264" r:id="rId15"/>
    <p:sldId id="265" r:id="rId16"/>
    <p:sldId id="285" r:id="rId17"/>
    <p:sldId id="288" r:id="rId18"/>
    <p:sldId id="289" r:id="rId19"/>
    <p:sldId id="287" r:id="rId20"/>
    <p:sldId id="286" r:id="rId21"/>
    <p:sldId id="284" r:id="rId22"/>
    <p:sldId id="276" r:id="rId23"/>
    <p:sldId id="274" r:id="rId24"/>
    <p:sldId id="277" r:id="rId25"/>
    <p:sldId id="279" r:id="rId26"/>
    <p:sldId id="295" r:id="rId27"/>
    <p:sldId id="291" r:id="rId28"/>
    <p:sldId id="297" r:id="rId29"/>
    <p:sldId id="280" r:id="rId30"/>
    <p:sldId id="283" r:id="rId31"/>
    <p:sldId id="281" r:id="rId32"/>
    <p:sldId id="282" r:id="rId33"/>
    <p:sldId id="305" r:id="rId34"/>
    <p:sldId id="306" r:id="rId35"/>
    <p:sldId id="307" r:id="rId36"/>
    <p:sldId id="308" r:id="rId37"/>
    <p:sldId id="300" r:id="rId38"/>
    <p:sldId id="304" r:id="rId39"/>
    <p:sldId id="303" r:id="rId40"/>
    <p:sldId id="302" r:id="rId41"/>
    <p:sldId id="301" r:id="rId42"/>
    <p:sldId id="299" r:id="rId43"/>
    <p:sldId id="293" r:id="rId44"/>
    <p:sldId id="290" r:id="rId45"/>
    <p:sldId id="298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84" autoAdjust="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80473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"/><Relationship Id="rId4" Type="http://schemas.openxmlformats.org/officeDocument/2006/relationships/image" Target="../media/image7.t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4505"/>
            <a:ext cx="12192000" cy="1837426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fr-FR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Séparation Purification et Contrôle de Pureté</a:t>
            </a:r>
            <a:endParaRPr lang="fr-FR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63282" y="3052482"/>
            <a:ext cx="8865435" cy="3254189"/>
          </a:xfrm>
        </p:spPr>
        <p:txBody>
          <a:bodyPr>
            <a:no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Niveau : Lycée 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Pré-requis : 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Réactions acido-basique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CCM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Solubilité 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de Van der Waals et liaisons hydrogène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3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4141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de l’extraction liquide-liquide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708" y="1775869"/>
            <a:ext cx="4703990" cy="38244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793"/>
          <a:stretch/>
        </p:blipFill>
        <p:spPr>
          <a:xfrm>
            <a:off x="5481584" y="1789952"/>
            <a:ext cx="2828925" cy="3343751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>
            <a:off x="679269" y="1789951"/>
            <a:ext cx="1724297" cy="1645579"/>
          </a:xfrm>
          <a:prstGeom prst="arc">
            <a:avLst>
              <a:gd name="adj1" fmla="val 13288058"/>
              <a:gd name="adj2" fmla="val 21301816"/>
            </a:avLst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/>
          <p:cNvSpPr/>
          <p:nvPr/>
        </p:nvSpPr>
        <p:spPr>
          <a:xfrm flipH="1">
            <a:off x="2603632" y="1793016"/>
            <a:ext cx="1724297" cy="1645579"/>
          </a:xfrm>
          <a:prstGeom prst="arc">
            <a:avLst>
              <a:gd name="adj1" fmla="val 13288058"/>
              <a:gd name="adj2" fmla="val 21301816"/>
            </a:avLst>
          </a:prstGeom>
          <a:ln w="38100">
            <a:solidFill>
              <a:srgbClr val="F267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Multiplication 16"/>
          <p:cNvSpPr/>
          <p:nvPr/>
        </p:nvSpPr>
        <p:spPr>
          <a:xfrm>
            <a:off x="572375" y="2508236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Multiplication 17"/>
          <p:cNvSpPr/>
          <p:nvPr/>
        </p:nvSpPr>
        <p:spPr>
          <a:xfrm>
            <a:off x="795456" y="2612740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Multiplication 18"/>
          <p:cNvSpPr/>
          <p:nvPr/>
        </p:nvSpPr>
        <p:spPr>
          <a:xfrm>
            <a:off x="595390" y="2742688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/>
          <p:cNvSpPr/>
          <p:nvPr/>
        </p:nvSpPr>
        <p:spPr>
          <a:xfrm>
            <a:off x="953589" y="293548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Multiplication 25"/>
          <p:cNvSpPr/>
          <p:nvPr/>
        </p:nvSpPr>
        <p:spPr>
          <a:xfrm>
            <a:off x="974984" y="2529695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Connecteur 27"/>
          <p:cNvSpPr/>
          <p:nvPr/>
        </p:nvSpPr>
        <p:spPr>
          <a:xfrm>
            <a:off x="1105989" y="282662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Connecteur 28"/>
          <p:cNvSpPr/>
          <p:nvPr/>
        </p:nvSpPr>
        <p:spPr>
          <a:xfrm>
            <a:off x="923108" y="252618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rganigramme : Connecteur 29"/>
          <p:cNvSpPr/>
          <p:nvPr/>
        </p:nvSpPr>
        <p:spPr>
          <a:xfrm>
            <a:off x="648790" y="273518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76160" y="3331612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Solvant 1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436234" y="3331612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Solvant 2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3605349" y="4232366"/>
            <a:ext cx="2625634" cy="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rganigramme : Connecteur 21"/>
          <p:cNvSpPr/>
          <p:nvPr/>
        </p:nvSpPr>
        <p:spPr>
          <a:xfrm>
            <a:off x="701039" y="5752713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Multiplication 22"/>
          <p:cNvSpPr/>
          <p:nvPr/>
        </p:nvSpPr>
        <p:spPr>
          <a:xfrm>
            <a:off x="593589" y="6172973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955390" y="5555178"/>
            <a:ext cx="501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 d’intérêt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plus soluble dans 2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974984" y="6133286"/>
            <a:ext cx="4674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 produits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plus soluble dans 1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Multiplication 30"/>
          <p:cNvSpPr/>
          <p:nvPr/>
        </p:nvSpPr>
        <p:spPr>
          <a:xfrm>
            <a:off x="6430917" y="3126234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Multiplication 31"/>
          <p:cNvSpPr/>
          <p:nvPr/>
        </p:nvSpPr>
        <p:spPr>
          <a:xfrm>
            <a:off x="6744427" y="3178482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Multiplication 32"/>
          <p:cNvSpPr/>
          <p:nvPr/>
        </p:nvSpPr>
        <p:spPr>
          <a:xfrm>
            <a:off x="6613797" y="3439745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Multiplication 33"/>
          <p:cNvSpPr/>
          <p:nvPr/>
        </p:nvSpPr>
        <p:spPr>
          <a:xfrm>
            <a:off x="6940370" y="3217673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Multiplication 40"/>
          <p:cNvSpPr/>
          <p:nvPr/>
        </p:nvSpPr>
        <p:spPr>
          <a:xfrm>
            <a:off x="6835865" y="3609558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Organigramme : Connecteur 41"/>
          <p:cNvSpPr/>
          <p:nvPr/>
        </p:nvSpPr>
        <p:spPr>
          <a:xfrm>
            <a:off x="6574987" y="338397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Organigramme : Connecteur 42"/>
          <p:cNvSpPr/>
          <p:nvPr/>
        </p:nvSpPr>
        <p:spPr>
          <a:xfrm>
            <a:off x="6731739" y="3815052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Organigramme : Connecteur 43"/>
          <p:cNvSpPr/>
          <p:nvPr/>
        </p:nvSpPr>
        <p:spPr>
          <a:xfrm>
            <a:off x="6927682" y="390648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Organigramme : Connecteur 44"/>
          <p:cNvSpPr/>
          <p:nvPr/>
        </p:nvSpPr>
        <p:spPr>
          <a:xfrm>
            <a:off x="6783989" y="3997933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Organigramme : Connecteur 45"/>
          <p:cNvSpPr/>
          <p:nvPr/>
        </p:nvSpPr>
        <p:spPr>
          <a:xfrm>
            <a:off x="6914620" y="4102432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0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4141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de l’extraction liquide-liquide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708" y="1775869"/>
            <a:ext cx="4703990" cy="38244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1584" y="1789952"/>
            <a:ext cx="2828925" cy="4695825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>
            <a:off x="679269" y="1789951"/>
            <a:ext cx="1724297" cy="1645579"/>
          </a:xfrm>
          <a:prstGeom prst="arc">
            <a:avLst>
              <a:gd name="adj1" fmla="val 13288058"/>
              <a:gd name="adj2" fmla="val 21301816"/>
            </a:avLst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/>
          <p:cNvSpPr/>
          <p:nvPr/>
        </p:nvSpPr>
        <p:spPr>
          <a:xfrm flipH="1">
            <a:off x="2603632" y="1793016"/>
            <a:ext cx="1724297" cy="1645579"/>
          </a:xfrm>
          <a:prstGeom prst="arc">
            <a:avLst>
              <a:gd name="adj1" fmla="val 13288058"/>
              <a:gd name="adj2" fmla="val 21301816"/>
            </a:avLst>
          </a:prstGeom>
          <a:ln w="38100">
            <a:solidFill>
              <a:srgbClr val="F267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Multiplication 16"/>
          <p:cNvSpPr/>
          <p:nvPr/>
        </p:nvSpPr>
        <p:spPr>
          <a:xfrm>
            <a:off x="572375" y="2508236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Multiplication 17"/>
          <p:cNvSpPr/>
          <p:nvPr/>
        </p:nvSpPr>
        <p:spPr>
          <a:xfrm>
            <a:off x="795456" y="2612740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Multiplication 18"/>
          <p:cNvSpPr/>
          <p:nvPr/>
        </p:nvSpPr>
        <p:spPr>
          <a:xfrm>
            <a:off x="595390" y="2742688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/>
          <p:cNvSpPr/>
          <p:nvPr/>
        </p:nvSpPr>
        <p:spPr>
          <a:xfrm>
            <a:off x="953589" y="293548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Multiplication 25"/>
          <p:cNvSpPr/>
          <p:nvPr/>
        </p:nvSpPr>
        <p:spPr>
          <a:xfrm>
            <a:off x="974984" y="2529695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Connecteur 27"/>
          <p:cNvSpPr/>
          <p:nvPr/>
        </p:nvSpPr>
        <p:spPr>
          <a:xfrm>
            <a:off x="1105989" y="282662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Connecteur 28"/>
          <p:cNvSpPr/>
          <p:nvPr/>
        </p:nvSpPr>
        <p:spPr>
          <a:xfrm>
            <a:off x="923108" y="252618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rganigramme : Connecteur 29"/>
          <p:cNvSpPr/>
          <p:nvPr/>
        </p:nvSpPr>
        <p:spPr>
          <a:xfrm>
            <a:off x="648790" y="273518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Connecteur 34"/>
          <p:cNvSpPr/>
          <p:nvPr/>
        </p:nvSpPr>
        <p:spPr>
          <a:xfrm>
            <a:off x="701039" y="5752713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Multiplication 35"/>
          <p:cNvSpPr/>
          <p:nvPr/>
        </p:nvSpPr>
        <p:spPr>
          <a:xfrm>
            <a:off x="593589" y="6172973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955390" y="5555178"/>
            <a:ext cx="501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 d’intérêt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plus soluble dans 2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974984" y="6133286"/>
            <a:ext cx="4674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 produits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plus soluble dans 1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76160" y="3331612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Solvant 1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436234" y="3331612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Solvant 2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Multiplication 20"/>
          <p:cNvSpPr/>
          <p:nvPr/>
        </p:nvSpPr>
        <p:spPr>
          <a:xfrm>
            <a:off x="6430917" y="3126234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Multiplication 21"/>
          <p:cNvSpPr/>
          <p:nvPr/>
        </p:nvSpPr>
        <p:spPr>
          <a:xfrm>
            <a:off x="6744427" y="3178482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Multiplication 22"/>
          <p:cNvSpPr/>
          <p:nvPr/>
        </p:nvSpPr>
        <p:spPr>
          <a:xfrm>
            <a:off x="6613797" y="3439745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Multiplication 24"/>
          <p:cNvSpPr/>
          <p:nvPr/>
        </p:nvSpPr>
        <p:spPr>
          <a:xfrm>
            <a:off x="6940370" y="3217673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Multiplication 26"/>
          <p:cNvSpPr/>
          <p:nvPr/>
        </p:nvSpPr>
        <p:spPr>
          <a:xfrm>
            <a:off x="6835865" y="3609558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rganigramme : Connecteur 30"/>
          <p:cNvSpPr/>
          <p:nvPr/>
        </p:nvSpPr>
        <p:spPr>
          <a:xfrm>
            <a:off x="6574987" y="338397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Connecteur 31"/>
          <p:cNvSpPr/>
          <p:nvPr/>
        </p:nvSpPr>
        <p:spPr>
          <a:xfrm>
            <a:off x="6731739" y="3815052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Connecteur 32"/>
          <p:cNvSpPr/>
          <p:nvPr/>
        </p:nvSpPr>
        <p:spPr>
          <a:xfrm>
            <a:off x="6927682" y="390648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Connecteur 33"/>
          <p:cNvSpPr/>
          <p:nvPr/>
        </p:nvSpPr>
        <p:spPr>
          <a:xfrm>
            <a:off x="6783989" y="3997933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Organigramme : Connecteur 40"/>
          <p:cNvSpPr/>
          <p:nvPr/>
        </p:nvSpPr>
        <p:spPr>
          <a:xfrm>
            <a:off x="6914620" y="4102432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30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4141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de l’extraction liquide-liquide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708" y="1775869"/>
            <a:ext cx="4703990" cy="3824446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>
            <a:off x="679269" y="1789951"/>
            <a:ext cx="1724297" cy="1645579"/>
          </a:xfrm>
          <a:prstGeom prst="arc">
            <a:avLst>
              <a:gd name="adj1" fmla="val 13288058"/>
              <a:gd name="adj2" fmla="val 21301816"/>
            </a:avLst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/>
          <p:cNvSpPr/>
          <p:nvPr/>
        </p:nvSpPr>
        <p:spPr>
          <a:xfrm flipH="1">
            <a:off x="2603632" y="1793016"/>
            <a:ext cx="1724297" cy="1645579"/>
          </a:xfrm>
          <a:prstGeom prst="arc">
            <a:avLst>
              <a:gd name="adj1" fmla="val 13288058"/>
              <a:gd name="adj2" fmla="val 21301816"/>
            </a:avLst>
          </a:prstGeom>
          <a:ln w="38100">
            <a:solidFill>
              <a:srgbClr val="F267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Multiplication 16"/>
          <p:cNvSpPr/>
          <p:nvPr/>
        </p:nvSpPr>
        <p:spPr>
          <a:xfrm>
            <a:off x="572375" y="2508236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Multiplication 17"/>
          <p:cNvSpPr/>
          <p:nvPr/>
        </p:nvSpPr>
        <p:spPr>
          <a:xfrm>
            <a:off x="795456" y="2612740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Multiplication 18"/>
          <p:cNvSpPr/>
          <p:nvPr/>
        </p:nvSpPr>
        <p:spPr>
          <a:xfrm>
            <a:off x="595390" y="2742688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/>
          <p:cNvSpPr/>
          <p:nvPr/>
        </p:nvSpPr>
        <p:spPr>
          <a:xfrm>
            <a:off x="953589" y="293548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Multiplication 25"/>
          <p:cNvSpPr/>
          <p:nvPr/>
        </p:nvSpPr>
        <p:spPr>
          <a:xfrm>
            <a:off x="974984" y="2529695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Connecteur 27"/>
          <p:cNvSpPr/>
          <p:nvPr/>
        </p:nvSpPr>
        <p:spPr>
          <a:xfrm>
            <a:off x="1105989" y="282662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Connecteur 28"/>
          <p:cNvSpPr/>
          <p:nvPr/>
        </p:nvSpPr>
        <p:spPr>
          <a:xfrm>
            <a:off x="923108" y="252618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rganigramme : Connecteur 29"/>
          <p:cNvSpPr/>
          <p:nvPr/>
        </p:nvSpPr>
        <p:spPr>
          <a:xfrm>
            <a:off x="648790" y="273518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76160" y="3331612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Solvant 1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436234" y="3331612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Solvant 2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5457" y="1577542"/>
            <a:ext cx="2828925" cy="4955431"/>
          </a:xfrm>
          <a:prstGeom prst="rect">
            <a:avLst/>
          </a:prstGeom>
        </p:spPr>
      </p:pic>
      <p:sp>
        <p:nvSpPr>
          <p:cNvPr id="42" name="Multiplication 41"/>
          <p:cNvSpPr/>
          <p:nvPr/>
        </p:nvSpPr>
        <p:spPr>
          <a:xfrm>
            <a:off x="6535203" y="5875615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Organigramme : Connecteur 42"/>
          <p:cNvSpPr/>
          <p:nvPr/>
        </p:nvSpPr>
        <p:spPr>
          <a:xfrm>
            <a:off x="7154112" y="594865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Organigramme : Connecteur 43"/>
          <p:cNvSpPr/>
          <p:nvPr/>
        </p:nvSpPr>
        <p:spPr>
          <a:xfrm>
            <a:off x="7049607" y="6131538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Organigramme : Connecteur 44"/>
          <p:cNvSpPr/>
          <p:nvPr/>
        </p:nvSpPr>
        <p:spPr>
          <a:xfrm>
            <a:off x="6945102" y="597477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Organigramme : Connecteur 45"/>
          <p:cNvSpPr/>
          <p:nvPr/>
        </p:nvSpPr>
        <p:spPr>
          <a:xfrm>
            <a:off x="6801412" y="6157661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Organigramme : Connecteur 46"/>
          <p:cNvSpPr/>
          <p:nvPr/>
        </p:nvSpPr>
        <p:spPr>
          <a:xfrm>
            <a:off x="701039" y="5752713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Multiplication 47"/>
          <p:cNvSpPr/>
          <p:nvPr/>
        </p:nvSpPr>
        <p:spPr>
          <a:xfrm>
            <a:off x="593589" y="6172973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955390" y="5555178"/>
            <a:ext cx="501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 d’intérêt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plus soluble dans 2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974984" y="6133286"/>
            <a:ext cx="4674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 produits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plus soluble dans 1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Multiplication 50"/>
          <p:cNvSpPr/>
          <p:nvPr/>
        </p:nvSpPr>
        <p:spPr>
          <a:xfrm>
            <a:off x="6596308" y="3613277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Multiplication 51"/>
          <p:cNvSpPr/>
          <p:nvPr/>
        </p:nvSpPr>
        <p:spPr>
          <a:xfrm>
            <a:off x="6765102" y="3688092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Multiplication 52"/>
          <p:cNvSpPr/>
          <p:nvPr/>
        </p:nvSpPr>
        <p:spPr>
          <a:xfrm>
            <a:off x="6689919" y="3896029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Multiplication 53"/>
          <p:cNvSpPr/>
          <p:nvPr/>
        </p:nvSpPr>
        <p:spPr>
          <a:xfrm>
            <a:off x="6813900" y="3624863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Organigramme : Connecteur 54"/>
          <p:cNvSpPr/>
          <p:nvPr/>
        </p:nvSpPr>
        <p:spPr>
          <a:xfrm>
            <a:off x="6849309" y="4180812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30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4141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de l’extraction liquide-liquide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708" y="1775869"/>
            <a:ext cx="4703990" cy="38244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77" t="70720" r="20948" b="-1204"/>
          <a:stretch/>
        </p:blipFill>
        <p:spPr>
          <a:xfrm>
            <a:off x="10206647" y="5110784"/>
            <a:ext cx="1562987" cy="1552027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>
            <a:off x="679269" y="1789951"/>
            <a:ext cx="1724297" cy="1645579"/>
          </a:xfrm>
          <a:prstGeom prst="arc">
            <a:avLst>
              <a:gd name="adj1" fmla="val 13288058"/>
              <a:gd name="adj2" fmla="val 21301816"/>
            </a:avLst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/>
          <p:cNvSpPr/>
          <p:nvPr/>
        </p:nvSpPr>
        <p:spPr>
          <a:xfrm flipH="1">
            <a:off x="2603632" y="1793016"/>
            <a:ext cx="1724297" cy="1645579"/>
          </a:xfrm>
          <a:prstGeom prst="arc">
            <a:avLst>
              <a:gd name="adj1" fmla="val 13288058"/>
              <a:gd name="adj2" fmla="val 21301816"/>
            </a:avLst>
          </a:prstGeom>
          <a:ln w="38100">
            <a:solidFill>
              <a:srgbClr val="F267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Multiplication 16"/>
          <p:cNvSpPr/>
          <p:nvPr/>
        </p:nvSpPr>
        <p:spPr>
          <a:xfrm>
            <a:off x="572375" y="2508236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Multiplication 17"/>
          <p:cNvSpPr/>
          <p:nvPr/>
        </p:nvSpPr>
        <p:spPr>
          <a:xfrm>
            <a:off x="795456" y="2612740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Multiplication 18"/>
          <p:cNvSpPr/>
          <p:nvPr/>
        </p:nvSpPr>
        <p:spPr>
          <a:xfrm>
            <a:off x="595390" y="2742688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Multiplication 22"/>
          <p:cNvSpPr/>
          <p:nvPr/>
        </p:nvSpPr>
        <p:spPr>
          <a:xfrm>
            <a:off x="10584699" y="5914804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/>
          <p:cNvSpPr/>
          <p:nvPr/>
        </p:nvSpPr>
        <p:spPr>
          <a:xfrm>
            <a:off x="953589" y="293548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Multiplication 25"/>
          <p:cNvSpPr/>
          <p:nvPr/>
        </p:nvSpPr>
        <p:spPr>
          <a:xfrm>
            <a:off x="974984" y="2529695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Connecteur 27"/>
          <p:cNvSpPr/>
          <p:nvPr/>
        </p:nvSpPr>
        <p:spPr>
          <a:xfrm>
            <a:off x="1105989" y="282662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Connecteur 28"/>
          <p:cNvSpPr/>
          <p:nvPr/>
        </p:nvSpPr>
        <p:spPr>
          <a:xfrm>
            <a:off x="923108" y="252618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rganigramme : Connecteur 29"/>
          <p:cNvSpPr/>
          <p:nvPr/>
        </p:nvSpPr>
        <p:spPr>
          <a:xfrm>
            <a:off x="648790" y="273518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rganigramme : Connecteur 30"/>
          <p:cNvSpPr/>
          <p:nvPr/>
        </p:nvSpPr>
        <p:spPr>
          <a:xfrm>
            <a:off x="11203608" y="5987845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Connecteur 31"/>
          <p:cNvSpPr/>
          <p:nvPr/>
        </p:nvSpPr>
        <p:spPr>
          <a:xfrm>
            <a:off x="11099103" y="617072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Connecteur 32"/>
          <p:cNvSpPr/>
          <p:nvPr/>
        </p:nvSpPr>
        <p:spPr>
          <a:xfrm>
            <a:off x="10994598" y="6013965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Connecteur 33"/>
          <p:cNvSpPr/>
          <p:nvPr/>
        </p:nvSpPr>
        <p:spPr>
          <a:xfrm>
            <a:off x="10850908" y="6196850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76160" y="3331612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Solvant 1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436234" y="3331612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Solvant 2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028"/>
          <a:stretch/>
        </p:blipFill>
        <p:spPr>
          <a:xfrm>
            <a:off x="5455457" y="1577543"/>
            <a:ext cx="2828925" cy="3516972"/>
          </a:xfrm>
          <a:prstGeom prst="rect">
            <a:avLst/>
          </a:prstGeom>
        </p:spPr>
      </p:pic>
      <p:sp>
        <p:nvSpPr>
          <p:cNvPr id="42" name="Organigramme : Connecteur 41"/>
          <p:cNvSpPr/>
          <p:nvPr/>
        </p:nvSpPr>
        <p:spPr>
          <a:xfrm>
            <a:off x="701039" y="5752713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Multiplication 42"/>
          <p:cNvSpPr/>
          <p:nvPr/>
        </p:nvSpPr>
        <p:spPr>
          <a:xfrm>
            <a:off x="593589" y="6172973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955390" y="5555178"/>
            <a:ext cx="501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 d’intérêt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plus soluble dans 2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974984" y="6133286"/>
            <a:ext cx="4674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 produits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plus soluble dans 1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Multiplication 45"/>
          <p:cNvSpPr/>
          <p:nvPr/>
        </p:nvSpPr>
        <p:spPr>
          <a:xfrm>
            <a:off x="6596308" y="3613277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Multiplication 46"/>
          <p:cNvSpPr/>
          <p:nvPr/>
        </p:nvSpPr>
        <p:spPr>
          <a:xfrm>
            <a:off x="6765102" y="3688092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Multiplication 47"/>
          <p:cNvSpPr/>
          <p:nvPr/>
        </p:nvSpPr>
        <p:spPr>
          <a:xfrm>
            <a:off x="6689919" y="3896029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Multiplication 48"/>
          <p:cNvSpPr/>
          <p:nvPr/>
        </p:nvSpPr>
        <p:spPr>
          <a:xfrm>
            <a:off x="6813900" y="3624863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Organigramme : Connecteur 49"/>
          <p:cNvSpPr/>
          <p:nvPr/>
        </p:nvSpPr>
        <p:spPr>
          <a:xfrm>
            <a:off x="6849309" y="4180812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671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4141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de l’extraction liquide-liquide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708" y="1775869"/>
            <a:ext cx="4703990" cy="38244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77" t="70720" r="20948" b="-1204"/>
          <a:stretch/>
        </p:blipFill>
        <p:spPr>
          <a:xfrm>
            <a:off x="10206647" y="5110784"/>
            <a:ext cx="1562987" cy="155202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0010" y="1766890"/>
            <a:ext cx="2609730" cy="4718701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>
            <a:off x="679269" y="1789951"/>
            <a:ext cx="1724297" cy="1645579"/>
          </a:xfrm>
          <a:prstGeom prst="arc">
            <a:avLst>
              <a:gd name="adj1" fmla="val 13288058"/>
              <a:gd name="adj2" fmla="val 21301816"/>
            </a:avLst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/>
          <p:cNvSpPr/>
          <p:nvPr/>
        </p:nvSpPr>
        <p:spPr>
          <a:xfrm flipH="1">
            <a:off x="2603632" y="1793016"/>
            <a:ext cx="1724297" cy="1645579"/>
          </a:xfrm>
          <a:prstGeom prst="arc">
            <a:avLst>
              <a:gd name="adj1" fmla="val 13288058"/>
              <a:gd name="adj2" fmla="val 21301816"/>
            </a:avLst>
          </a:prstGeom>
          <a:ln w="38100">
            <a:solidFill>
              <a:srgbClr val="F267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Multiplication 16"/>
          <p:cNvSpPr/>
          <p:nvPr/>
        </p:nvSpPr>
        <p:spPr>
          <a:xfrm>
            <a:off x="572375" y="2508236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Multiplication 17"/>
          <p:cNvSpPr/>
          <p:nvPr/>
        </p:nvSpPr>
        <p:spPr>
          <a:xfrm>
            <a:off x="795456" y="2612740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Multiplication 18"/>
          <p:cNvSpPr/>
          <p:nvPr/>
        </p:nvSpPr>
        <p:spPr>
          <a:xfrm>
            <a:off x="595390" y="2742688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Multiplication 22"/>
          <p:cNvSpPr/>
          <p:nvPr/>
        </p:nvSpPr>
        <p:spPr>
          <a:xfrm>
            <a:off x="10584699" y="5914804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/>
          <p:cNvSpPr/>
          <p:nvPr/>
        </p:nvSpPr>
        <p:spPr>
          <a:xfrm>
            <a:off x="953589" y="293548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Multiplication 25"/>
          <p:cNvSpPr/>
          <p:nvPr/>
        </p:nvSpPr>
        <p:spPr>
          <a:xfrm>
            <a:off x="974984" y="2529695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Connecteur 27"/>
          <p:cNvSpPr/>
          <p:nvPr/>
        </p:nvSpPr>
        <p:spPr>
          <a:xfrm>
            <a:off x="1105989" y="282662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Connecteur 28"/>
          <p:cNvSpPr/>
          <p:nvPr/>
        </p:nvSpPr>
        <p:spPr>
          <a:xfrm>
            <a:off x="923108" y="252618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rganigramme : Connecteur 29"/>
          <p:cNvSpPr/>
          <p:nvPr/>
        </p:nvSpPr>
        <p:spPr>
          <a:xfrm>
            <a:off x="648790" y="273518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rganigramme : Connecteur 30"/>
          <p:cNvSpPr/>
          <p:nvPr/>
        </p:nvSpPr>
        <p:spPr>
          <a:xfrm>
            <a:off x="11203608" y="5987845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Connecteur 31"/>
          <p:cNvSpPr/>
          <p:nvPr/>
        </p:nvSpPr>
        <p:spPr>
          <a:xfrm>
            <a:off x="11099103" y="617072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Connecteur 32"/>
          <p:cNvSpPr/>
          <p:nvPr/>
        </p:nvSpPr>
        <p:spPr>
          <a:xfrm>
            <a:off x="10994598" y="6013965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Connecteur 33"/>
          <p:cNvSpPr/>
          <p:nvPr/>
        </p:nvSpPr>
        <p:spPr>
          <a:xfrm>
            <a:off x="10850908" y="6196850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76160" y="3331612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Solvant 1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436234" y="3331612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Solvant 2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Multiplication 40"/>
          <p:cNvSpPr/>
          <p:nvPr/>
        </p:nvSpPr>
        <p:spPr>
          <a:xfrm>
            <a:off x="6498900" y="5834545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Multiplication 41"/>
          <p:cNvSpPr/>
          <p:nvPr/>
        </p:nvSpPr>
        <p:spPr>
          <a:xfrm>
            <a:off x="6718095" y="5977633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Multiplication 42"/>
          <p:cNvSpPr/>
          <p:nvPr/>
        </p:nvSpPr>
        <p:spPr>
          <a:xfrm>
            <a:off x="6970789" y="5862552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Organigramme : Connecteur 43"/>
          <p:cNvSpPr/>
          <p:nvPr/>
        </p:nvSpPr>
        <p:spPr>
          <a:xfrm>
            <a:off x="6918976" y="594865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Organigramme : Connecteur 44"/>
          <p:cNvSpPr/>
          <p:nvPr/>
        </p:nvSpPr>
        <p:spPr>
          <a:xfrm>
            <a:off x="701039" y="5752713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Multiplication 45"/>
          <p:cNvSpPr/>
          <p:nvPr/>
        </p:nvSpPr>
        <p:spPr>
          <a:xfrm>
            <a:off x="593589" y="6172973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955390" y="5555178"/>
            <a:ext cx="501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 d’intérêt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plus soluble dans 2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974984" y="6133286"/>
            <a:ext cx="4674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 produits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plus soluble dans 1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5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4141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de l’extraction liquide-liquide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708" y="1775869"/>
            <a:ext cx="4703990" cy="38244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77" t="70720" r="20948" b="-1204"/>
          <a:stretch/>
        </p:blipFill>
        <p:spPr>
          <a:xfrm>
            <a:off x="10206647" y="5110784"/>
            <a:ext cx="1562987" cy="155202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48" t="70951" r="18390"/>
          <a:stretch/>
        </p:blipFill>
        <p:spPr>
          <a:xfrm>
            <a:off x="8730544" y="5162246"/>
            <a:ext cx="1476103" cy="1370727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>
            <a:off x="679269" y="1789951"/>
            <a:ext cx="1724297" cy="1645579"/>
          </a:xfrm>
          <a:prstGeom prst="arc">
            <a:avLst>
              <a:gd name="adj1" fmla="val 13288058"/>
              <a:gd name="adj2" fmla="val 21301816"/>
            </a:avLst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/>
          <p:cNvSpPr/>
          <p:nvPr/>
        </p:nvSpPr>
        <p:spPr>
          <a:xfrm flipH="1">
            <a:off x="2603632" y="1793016"/>
            <a:ext cx="1724297" cy="1645579"/>
          </a:xfrm>
          <a:prstGeom prst="arc">
            <a:avLst>
              <a:gd name="adj1" fmla="val 13288058"/>
              <a:gd name="adj2" fmla="val 21301816"/>
            </a:avLst>
          </a:prstGeom>
          <a:ln w="38100">
            <a:solidFill>
              <a:srgbClr val="F267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Multiplication 16"/>
          <p:cNvSpPr/>
          <p:nvPr/>
        </p:nvSpPr>
        <p:spPr>
          <a:xfrm>
            <a:off x="572375" y="2508236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Multiplication 17"/>
          <p:cNvSpPr/>
          <p:nvPr/>
        </p:nvSpPr>
        <p:spPr>
          <a:xfrm>
            <a:off x="795456" y="2612740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Multiplication 18"/>
          <p:cNvSpPr/>
          <p:nvPr/>
        </p:nvSpPr>
        <p:spPr>
          <a:xfrm>
            <a:off x="595390" y="2742688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Multiplication 19"/>
          <p:cNvSpPr/>
          <p:nvPr/>
        </p:nvSpPr>
        <p:spPr>
          <a:xfrm>
            <a:off x="8928596" y="5886797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Multiplication 20"/>
          <p:cNvSpPr/>
          <p:nvPr/>
        </p:nvSpPr>
        <p:spPr>
          <a:xfrm>
            <a:off x="9147791" y="6029885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Multiplication 21"/>
          <p:cNvSpPr/>
          <p:nvPr/>
        </p:nvSpPr>
        <p:spPr>
          <a:xfrm>
            <a:off x="9400485" y="5914804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Multiplication 22"/>
          <p:cNvSpPr/>
          <p:nvPr/>
        </p:nvSpPr>
        <p:spPr>
          <a:xfrm>
            <a:off x="10584699" y="5914804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/>
          <p:cNvSpPr/>
          <p:nvPr/>
        </p:nvSpPr>
        <p:spPr>
          <a:xfrm>
            <a:off x="953589" y="293548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Multiplication 25"/>
          <p:cNvSpPr/>
          <p:nvPr/>
        </p:nvSpPr>
        <p:spPr>
          <a:xfrm>
            <a:off x="974984" y="2529695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Connecteur 26"/>
          <p:cNvSpPr/>
          <p:nvPr/>
        </p:nvSpPr>
        <p:spPr>
          <a:xfrm>
            <a:off x="9348672" y="6000908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Connecteur 27"/>
          <p:cNvSpPr/>
          <p:nvPr/>
        </p:nvSpPr>
        <p:spPr>
          <a:xfrm>
            <a:off x="1105989" y="282662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Connecteur 28"/>
          <p:cNvSpPr/>
          <p:nvPr/>
        </p:nvSpPr>
        <p:spPr>
          <a:xfrm>
            <a:off x="923108" y="252618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rganigramme : Connecteur 29"/>
          <p:cNvSpPr/>
          <p:nvPr/>
        </p:nvSpPr>
        <p:spPr>
          <a:xfrm>
            <a:off x="648790" y="273518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rganigramme : Connecteur 30"/>
          <p:cNvSpPr/>
          <p:nvPr/>
        </p:nvSpPr>
        <p:spPr>
          <a:xfrm>
            <a:off x="11203608" y="5987845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Connecteur 31"/>
          <p:cNvSpPr/>
          <p:nvPr/>
        </p:nvSpPr>
        <p:spPr>
          <a:xfrm>
            <a:off x="11099103" y="617072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Connecteur 32"/>
          <p:cNvSpPr/>
          <p:nvPr/>
        </p:nvSpPr>
        <p:spPr>
          <a:xfrm>
            <a:off x="10994598" y="6013965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Connecteur 33"/>
          <p:cNvSpPr/>
          <p:nvPr/>
        </p:nvSpPr>
        <p:spPr>
          <a:xfrm>
            <a:off x="10850908" y="6196850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76160" y="3331612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Solvant 1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436234" y="3331612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Solvant 2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927"/>
          <a:stretch/>
        </p:blipFill>
        <p:spPr>
          <a:xfrm>
            <a:off x="5620010" y="1766891"/>
            <a:ext cx="2609730" cy="3353750"/>
          </a:xfrm>
          <a:prstGeom prst="rect">
            <a:avLst/>
          </a:prstGeom>
        </p:spPr>
      </p:pic>
      <p:sp>
        <p:nvSpPr>
          <p:cNvPr id="42" name="Organigramme : Connecteur 41"/>
          <p:cNvSpPr/>
          <p:nvPr/>
        </p:nvSpPr>
        <p:spPr>
          <a:xfrm>
            <a:off x="701039" y="5752713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Multiplication 42"/>
          <p:cNvSpPr/>
          <p:nvPr/>
        </p:nvSpPr>
        <p:spPr>
          <a:xfrm>
            <a:off x="593589" y="6172973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955390" y="5555178"/>
            <a:ext cx="501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 d’intérêt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plus soluble dans 2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974984" y="6133286"/>
            <a:ext cx="4674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 produits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plus soluble dans 1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58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1707"/>
            <a:ext cx="12192000" cy="1615423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fr-FR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Liquide-liquide : gestes techniques</a:t>
            </a:r>
            <a:endParaRPr lang="fr-FR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2" r="46741" b="3318"/>
          <a:stretch/>
        </p:blipFill>
        <p:spPr>
          <a:xfrm>
            <a:off x="168813" y="1603717"/>
            <a:ext cx="1744393" cy="49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1707"/>
            <a:ext cx="12192000" cy="1615423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fr-FR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Liquide-liquide : gestes techniques</a:t>
            </a:r>
            <a:endParaRPr lang="fr-FR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2" b="3318"/>
          <a:stretch/>
        </p:blipFill>
        <p:spPr>
          <a:xfrm>
            <a:off x="168813" y="1603717"/>
            <a:ext cx="3426988" cy="49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1707"/>
            <a:ext cx="12192000" cy="1615423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fr-FR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Liquide-liquide : gestes techniques</a:t>
            </a:r>
            <a:endParaRPr lang="fr-FR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2" b="3318"/>
          <a:stretch/>
        </p:blipFill>
        <p:spPr>
          <a:xfrm>
            <a:off x="168813" y="1603717"/>
            <a:ext cx="3426988" cy="49846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26792">
            <a:off x="3329850" y="3055546"/>
            <a:ext cx="4995469" cy="291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1707"/>
            <a:ext cx="12192000" cy="1615423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fr-FR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Liquide-liquide : gestes techniques</a:t>
            </a:r>
            <a:endParaRPr lang="fr-FR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2" b="3318"/>
          <a:stretch/>
        </p:blipFill>
        <p:spPr>
          <a:xfrm>
            <a:off x="168813" y="1603717"/>
            <a:ext cx="3426988" cy="49846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26792">
            <a:off x="3329850" y="3055546"/>
            <a:ext cx="4995469" cy="29192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2"/>
          <a:stretch/>
        </p:blipFill>
        <p:spPr>
          <a:xfrm>
            <a:off x="7906044" y="2079750"/>
            <a:ext cx="2110153" cy="4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210 - Acide benzoï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66" y="808356"/>
            <a:ext cx="10210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e:Benzoic acid 200.svg - Wikimedia 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775" y="2981371"/>
            <a:ext cx="3986241" cy="3155775"/>
          </a:xfrm>
          <a:prstGeom prst="rect">
            <a:avLst/>
          </a:prstGeom>
          <a:noFill/>
        </p:spPr>
      </p:pic>
      <p:sp>
        <p:nvSpPr>
          <p:cNvPr id="2" name="Ellipse 1"/>
          <p:cNvSpPr/>
          <p:nvPr/>
        </p:nvSpPr>
        <p:spPr>
          <a:xfrm>
            <a:off x="2181497" y="1589406"/>
            <a:ext cx="1468535" cy="78105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>
            <a:stCxn id="2" idx="4"/>
          </p:cNvCxnSpPr>
          <p:nvPr/>
        </p:nvCxnSpPr>
        <p:spPr>
          <a:xfrm flipH="1">
            <a:off x="2915764" y="2370456"/>
            <a:ext cx="1" cy="122183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904096" y="6137146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 benzoïque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8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1707"/>
            <a:ext cx="12192000" cy="1615423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fr-FR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Liquide-liquide : gestes techniques</a:t>
            </a:r>
            <a:endParaRPr lang="fr-FR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2" b="3318"/>
          <a:stretch/>
        </p:blipFill>
        <p:spPr>
          <a:xfrm>
            <a:off x="168813" y="1603717"/>
            <a:ext cx="3426988" cy="49846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26792">
            <a:off x="3329850" y="3055546"/>
            <a:ext cx="4995469" cy="29192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44" y="2079750"/>
            <a:ext cx="4149968" cy="4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1706"/>
            <a:ext cx="12192000" cy="1417944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fr-FR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Liquide-liquide : cas de Cannizzaro</a:t>
            </a:r>
            <a:endParaRPr lang="fr-FR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7" r="31200" b="30044"/>
          <a:stretch/>
        </p:blipFill>
        <p:spPr>
          <a:xfrm rot="5400000">
            <a:off x="3511250" y="3053440"/>
            <a:ext cx="5169501" cy="20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1706"/>
            <a:ext cx="12192000" cy="1417944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fr-FR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Liquide-liquide : cas de Cannizzaro</a:t>
            </a:r>
            <a:endParaRPr lang="fr-FR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7" r="31200" b="30044"/>
          <a:stretch/>
        </p:blipFill>
        <p:spPr>
          <a:xfrm rot="5400000">
            <a:off x="3511250" y="3053440"/>
            <a:ext cx="5169501" cy="204788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182881" y="3655896"/>
            <a:ext cx="11717382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8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1706"/>
            <a:ext cx="12192000" cy="1417944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fr-FR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Liquide-liquide : cas de Cannizzaro</a:t>
            </a:r>
            <a:endParaRPr lang="fr-FR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7" r="31200" b="30044"/>
          <a:stretch/>
        </p:blipFill>
        <p:spPr>
          <a:xfrm rot="5400000">
            <a:off x="3511250" y="3053440"/>
            <a:ext cx="5169501" cy="20478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81" y="3655896"/>
            <a:ext cx="11717382" cy="300623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90" y="4802767"/>
            <a:ext cx="1921624" cy="155208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625534" y="3725549"/>
            <a:ext cx="3769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Benzoate dans l’eau</a:t>
            </a:r>
          </a:p>
          <a:p>
            <a:pPr algn="ctr"/>
            <a:r>
              <a:rPr lang="fr-F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(phase aqueuse)</a:t>
            </a:r>
            <a:endParaRPr lang="fr-F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182881" y="3655896"/>
            <a:ext cx="11717382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1706"/>
            <a:ext cx="12192000" cy="1417944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fr-FR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Liquide-liquide : cas de Cannizzaro</a:t>
            </a:r>
            <a:endParaRPr lang="fr-FR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7" r="31200" b="30044"/>
          <a:stretch/>
        </p:blipFill>
        <p:spPr>
          <a:xfrm rot="5400000">
            <a:off x="3511250" y="3053440"/>
            <a:ext cx="5169501" cy="20478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81" y="3655896"/>
            <a:ext cx="11717382" cy="300623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90" y="4802767"/>
            <a:ext cx="1921624" cy="155208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625534" y="3725549"/>
            <a:ext cx="3769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Benzoate dans l’eau</a:t>
            </a:r>
          </a:p>
          <a:p>
            <a:pPr algn="ctr"/>
            <a:r>
              <a:rPr lang="fr-F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(phase aqueuse)</a:t>
            </a:r>
            <a:endParaRPr lang="fr-F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" y="1492630"/>
            <a:ext cx="11717382" cy="216326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91739" y="1585037"/>
            <a:ext cx="4617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Alcool benzylique dans l’éther </a:t>
            </a:r>
          </a:p>
          <a:p>
            <a:pPr algn="ctr"/>
            <a:r>
              <a:rPr lang="fr-F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(phase organique)</a:t>
            </a:r>
            <a:endParaRPr lang="fr-F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9207">
            <a:off x="1935296" y="2446889"/>
            <a:ext cx="1257001" cy="1301262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182881" y="3655896"/>
            <a:ext cx="11717382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7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/>
          <p:cNvCxnSpPr/>
          <p:nvPr/>
        </p:nvCxnSpPr>
        <p:spPr>
          <a:xfrm flipV="1">
            <a:off x="1392701" y="5022166"/>
            <a:ext cx="9228406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6006904" y="2518114"/>
            <a:ext cx="0" cy="25200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152357" y="2523480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 benzoïque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19293" y="2523480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Benzoate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35" y="3046700"/>
            <a:ext cx="2305669" cy="1862270"/>
          </a:xfrm>
          <a:prstGeom prst="rect">
            <a:avLst/>
          </a:prstGeom>
        </p:spPr>
      </p:pic>
      <p:pic>
        <p:nvPicPr>
          <p:cNvPr id="2050" name="Picture 2" descr="Acide benzoïque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34" y="3101126"/>
            <a:ext cx="3144244" cy="18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9983373" y="5135363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055009" y="5272585"/>
                <a:ext cx="1903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fr-FR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=4,2 </m:t>
                      </m:r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009" y="5272585"/>
                <a:ext cx="190379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0" y="0"/>
            <a:ext cx="12192000" cy="171625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Obtention de l’acide benzoïque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58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798827" y="2781160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 benzoïque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34086" y="2818902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Benzoate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8" y="3342122"/>
            <a:ext cx="2305669" cy="1862270"/>
          </a:xfrm>
          <a:prstGeom prst="rect">
            <a:avLst/>
          </a:prstGeom>
        </p:spPr>
      </p:pic>
      <p:pic>
        <p:nvPicPr>
          <p:cNvPr id="2050" name="Picture 2" descr="Acide benzoïque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04" y="3358806"/>
            <a:ext cx="3144244" cy="18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171625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Obtention de l’acide benzoïque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3305162" y="3969539"/>
                <a:ext cx="1876604" cy="5740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162" y="3969539"/>
                <a:ext cx="1876604" cy="574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9864653" y="3969539"/>
                <a:ext cx="1876604" cy="539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653" y="3969539"/>
                <a:ext cx="1876604" cy="539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avec flèche 4"/>
          <p:cNvCxnSpPr/>
          <p:nvPr/>
        </p:nvCxnSpPr>
        <p:spPr>
          <a:xfrm flipV="1">
            <a:off x="5472332" y="4149969"/>
            <a:ext cx="68138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305232" y="4818376"/>
                <a:ext cx="6873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232" y="4818376"/>
                <a:ext cx="687368" cy="369332"/>
              </a:xfrm>
              <a:prstGeom prst="rect">
                <a:avLst/>
              </a:prstGeom>
              <a:blipFill>
                <a:blip r:embed="rId6"/>
                <a:stretch>
                  <a:fillRect l="-14159" r="-14159" b="-36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9586960" y="4872802"/>
                <a:ext cx="4903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960" y="4872802"/>
                <a:ext cx="490391" cy="369332"/>
              </a:xfrm>
              <a:prstGeom prst="rect">
                <a:avLst/>
              </a:prstGeom>
              <a:blipFill>
                <a:blip r:embed="rId7"/>
                <a:stretch>
                  <a:fillRect l="-21250" r="-20000" b="-36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232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194"/>
          <a:stretch/>
        </p:blipFill>
        <p:spPr>
          <a:xfrm>
            <a:off x="3151163" y="1716259"/>
            <a:ext cx="7043737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71625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Essorage/Filtration sur Büchner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95026" y="1947314"/>
            <a:ext cx="417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Mélange solide-liquide à filtrer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44045" y="5703388"/>
            <a:ext cx="171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91066" y="3182700"/>
            <a:ext cx="295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Entonnoir Büchner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7160455" y="2236763"/>
            <a:ext cx="520504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6273651" y="3390421"/>
            <a:ext cx="1067595" cy="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7132319" y="2817390"/>
            <a:ext cx="520504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2504049" y="3446694"/>
            <a:ext cx="647114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02102" y="3215861"/>
            <a:ext cx="210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 la pompe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6766559" y="5228492"/>
            <a:ext cx="1856936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834769" y="4997659"/>
            <a:ext cx="171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Fiole à vide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420037" y="5821678"/>
            <a:ext cx="1613809" cy="50878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6273651" y="5934221"/>
            <a:ext cx="1856936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re 22"/>
          <p:cNvSpPr/>
          <p:nvPr/>
        </p:nvSpPr>
        <p:spPr>
          <a:xfrm>
            <a:off x="5880295" y="2817390"/>
            <a:ext cx="661182" cy="370335"/>
          </a:xfrm>
          <a:prstGeom prst="can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6206971" y="2236763"/>
            <a:ext cx="967552" cy="77372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6359371" y="2809794"/>
            <a:ext cx="780114" cy="353091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730173" y="2578961"/>
            <a:ext cx="295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Papier filtre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40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_0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3956" t="57240" r="27909" b="19992"/>
          <a:stretch/>
        </p:blipFill>
        <p:spPr>
          <a:xfrm>
            <a:off x="2970447" y="2220273"/>
            <a:ext cx="6251106" cy="41805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71625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Essorage/Filtration sur Büchner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26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2000" cy="9705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Rappels sur la CCM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5729" y="1927275"/>
            <a:ext cx="7864249" cy="46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34" y="2491546"/>
            <a:ext cx="11278191" cy="22029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54141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 de Cannizzaro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4434" y="5652758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Benzaldéhyde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86103" y="5652758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Alcool benzylique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767482" y="5308430"/>
            <a:ext cx="2997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Benzoate (</a:t>
            </a:r>
            <a:r>
              <a:rPr lang="fr-F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conjuguée de l’acide benzoïque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05749" y="5652758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Soude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93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91175" y="1386840"/>
            <a:ext cx="3305907" cy="4965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491175" y="5579013"/>
            <a:ext cx="33059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rganigramme : Connecteur 8"/>
          <p:cNvSpPr/>
          <p:nvPr/>
        </p:nvSpPr>
        <p:spPr>
          <a:xfrm>
            <a:off x="1784646" y="5410199"/>
            <a:ext cx="360000" cy="360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2379241" y="5410199"/>
            <a:ext cx="360000" cy="3600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2973836" y="5410199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3568431" y="5410199"/>
            <a:ext cx="360000" cy="360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4163026" y="5410199"/>
            <a:ext cx="360000" cy="360000"/>
          </a:xfrm>
          <a:prstGeom prst="flowChartConnector">
            <a:avLst/>
          </a:prstGeom>
          <a:solidFill>
            <a:srgbClr val="F26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569621" y="5891071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84251" y="589107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05463" y="589107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535542" y="589106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032105" y="5891069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12192000" cy="9705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Chromatographie sur Couche Mince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86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91175" y="1386840"/>
            <a:ext cx="3305907" cy="4965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491175" y="5579013"/>
            <a:ext cx="33059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rganigramme : Connecteur 8"/>
          <p:cNvSpPr/>
          <p:nvPr/>
        </p:nvSpPr>
        <p:spPr>
          <a:xfrm>
            <a:off x="1784646" y="5410199"/>
            <a:ext cx="360000" cy="360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2379241" y="5410199"/>
            <a:ext cx="360000" cy="3600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2973836" y="5410199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3568431" y="5410199"/>
            <a:ext cx="360000" cy="360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4163026" y="5410199"/>
            <a:ext cx="360000" cy="360000"/>
          </a:xfrm>
          <a:prstGeom prst="flowChartConnector">
            <a:avLst/>
          </a:prstGeom>
          <a:solidFill>
            <a:srgbClr val="F26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569621" y="5891071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84251" y="589107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05463" y="589107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535542" y="589106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032105" y="5891069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1491175" y="2045677"/>
            <a:ext cx="33059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rganigramme : Connecteur 20"/>
          <p:cNvSpPr/>
          <p:nvPr/>
        </p:nvSpPr>
        <p:spPr>
          <a:xfrm>
            <a:off x="1784646" y="2685869"/>
            <a:ext cx="360000" cy="360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/>
          <p:cNvSpPr/>
          <p:nvPr/>
        </p:nvSpPr>
        <p:spPr>
          <a:xfrm>
            <a:off x="2379241" y="3526301"/>
            <a:ext cx="360000" cy="3600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Connecteur 22"/>
          <p:cNvSpPr/>
          <p:nvPr/>
        </p:nvSpPr>
        <p:spPr>
          <a:xfrm>
            <a:off x="2970091" y="4163022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/>
          <p:cNvSpPr/>
          <p:nvPr/>
        </p:nvSpPr>
        <p:spPr>
          <a:xfrm>
            <a:off x="3549155" y="4163022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24"/>
          <p:cNvSpPr/>
          <p:nvPr/>
        </p:nvSpPr>
        <p:spPr>
          <a:xfrm>
            <a:off x="4128219" y="4163022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Connecteur 25"/>
          <p:cNvSpPr/>
          <p:nvPr/>
        </p:nvSpPr>
        <p:spPr>
          <a:xfrm>
            <a:off x="4132448" y="3526301"/>
            <a:ext cx="360000" cy="3600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Connecteur 26"/>
          <p:cNvSpPr/>
          <p:nvPr/>
        </p:nvSpPr>
        <p:spPr>
          <a:xfrm>
            <a:off x="3639155" y="3616301"/>
            <a:ext cx="180000" cy="1800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Connecteur 27"/>
          <p:cNvSpPr/>
          <p:nvPr/>
        </p:nvSpPr>
        <p:spPr>
          <a:xfrm>
            <a:off x="3639155" y="2775869"/>
            <a:ext cx="180000" cy="180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Connecteur 28"/>
          <p:cNvSpPr/>
          <p:nvPr/>
        </p:nvSpPr>
        <p:spPr>
          <a:xfrm>
            <a:off x="4128118" y="2685869"/>
            <a:ext cx="360000" cy="360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4937760" y="2045677"/>
            <a:ext cx="206795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146388" y="1814844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 de l’éluant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12192000" cy="9705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Chromatographie sur Couche Mince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41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91175" y="1386840"/>
            <a:ext cx="3305907" cy="4965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491175" y="5579013"/>
            <a:ext cx="33059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rganigramme : Connecteur 8"/>
          <p:cNvSpPr/>
          <p:nvPr/>
        </p:nvSpPr>
        <p:spPr>
          <a:xfrm>
            <a:off x="1784646" y="5410199"/>
            <a:ext cx="360000" cy="360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2379241" y="5410199"/>
            <a:ext cx="360000" cy="3600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2973836" y="5410199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3568431" y="5410199"/>
            <a:ext cx="360000" cy="360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4163026" y="5410199"/>
            <a:ext cx="360000" cy="360000"/>
          </a:xfrm>
          <a:prstGeom prst="flowChartConnector">
            <a:avLst/>
          </a:prstGeom>
          <a:solidFill>
            <a:srgbClr val="F26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569621" y="5891071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84251" y="589107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05463" y="589107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535542" y="589106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032105" y="5891069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1491175" y="2045677"/>
            <a:ext cx="33059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rganigramme : Connecteur 20"/>
          <p:cNvSpPr/>
          <p:nvPr/>
        </p:nvSpPr>
        <p:spPr>
          <a:xfrm>
            <a:off x="1784646" y="2685869"/>
            <a:ext cx="360000" cy="360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/>
          <p:cNvSpPr/>
          <p:nvPr/>
        </p:nvSpPr>
        <p:spPr>
          <a:xfrm>
            <a:off x="2379241" y="3526301"/>
            <a:ext cx="360000" cy="3600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Connecteur 22"/>
          <p:cNvSpPr/>
          <p:nvPr/>
        </p:nvSpPr>
        <p:spPr>
          <a:xfrm>
            <a:off x="2970091" y="4163022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/>
          <p:cNvSpPr/>
          <p:nvPr/>
        </p:nvSpPr>
        <p:spPr>
          <a:xfrm>
            <a:off x="3549155" y="4163022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24"/>
          <p:cNvSpPr/>
          <p:nvPr/>
        </p:nvSpPr>
        <p:spPr>
          <a:xfrm>
            <a:off x="4128219" y="4163022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Connecteur 25"/>
          <p:cNvSpPr/>
          <p:nvPr/>
        </p:nvSpPr>
        <p:spPr>
          <a:xfrm>
            <a:off x="4132448" y="3526301"/>
            <a:ext cx="360000" cy="3600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Connecteur 26"/>
          <p:cNvSpPr/>
          <p:nvPr/>
        </p:nvSpPr>
        <p:spPr>
          <a:xfrm>
            <a:off x="3639155" y="3616301"/>
            <a:ext cx="180000" cy="1800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Connecteur 27"/>
          <p:cNvSpPr/>
          <p:nvPr/>
        </p:nvSpPr>
        <p:spPr>
          <a:xfrm>
            <a:off x="3639155" y="2775869"/>
            <a:ext cx="180000" cy="180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Connecteur 28"/>
          <p:cNvSpPr/>
          <p:nvPr/>
        </p:nvSpPr>
        <p:spPr>
          <a:xfrm>
            <a:off x="4128118" y="2685869"/>
            <a:ext cx="360000" cy="360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4937760" y="2045677"/>
            <a:ext cx="206795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146388" y="1814844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 de l’éluant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12192000" cy="9705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Chromatographie sur Couche Mince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3421066" y="2518117"/>
            <a:ext cx="582904" cy="15052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809313" y="4023360"/>
            <a:ext cx="5247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reste des sous-produits </a:t>
            </a:r>
          </a:p>
          <a:p>
            <a:pPr algn="ctr"/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 solide obtenu est impur 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!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5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705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Spectre infrarouge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28731" y="1433351"/>
            <a:ext cx="4597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Spectre IR de l’acide benzoïque pur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File:Benzoic acid 200.svg - Wikimedia 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5178" y="2939143"/>
            <a:ext cx="2983553" cy="2361980"/>
          </a:xfrm>
          <a:prstGeom prst="rect">
            <a:avLst/>
          </a:prstGeom>
          <a:noFill/>
        </p:spPr>
      </p:pic>
      <p:pic>
        <p:nvPicPr>
          <p:cNvPr id="1030" name="Picture 6" descr="ACIDE BENZO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0" y="2357795"/>
            <a:ext cx="7891796" cy="38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63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ACIDE BENZOIQ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878"/>
          <a:stretch/>
        </p:blipFill>
        <p:spPr bwMode="auto">
          <a:xfrm>
            <a:off x="-37191" y="1722917"/>
            <a:ext cx="7304031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r="38150"/>
          <a:stretch>
            <a:fillRect/>
          </a:stretch>
        </p:blipFill>
        <p:spPr>
          <a:xfrm>
            <a:off x="7527348" y="1324007"/>
            <a:ext cx="4390576" cy="384628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Ovale"/>
          <p:cNvSpPr/>
          <p:nvPr/>
        </p:nvSpPr>
        <p:spPr>
          <a:xfrm>
            <a:off x="4389296" y="2076994"/>
            <a:ext cx="391709" cy="3660239"/>
          </a:xfrm>
          <a:prstGeom prst="ellipse">
            <a:avLst/>
          </a:prstGeom>
          <a:ln w="38100">
            <a:solidFill>
              <a:srgbClr val="0070C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rgbClr val="0070C0"/>
              </a:solidFill>
            </a:endParaRPr>
          </a:p>
        </p:txBody>
      </p:sp>
      <p:sp>
        <p:nvSpPr>
          <p:cNvPr id="199" name="Ovale"/>
          <p:cNvSpPr/>
          <p:nvPr/>
        </p:nvSpPr>
        <p:spPr>
          <a:xfrm>
            <a:off x="1856013" y="2892973"/>
            <a:ext cx="640080" cy="928240"/>
          </a:xfrm>
          <a:prstGeom prst="ellipse">
            <a:avLst/>
          </a:prstGeom>
          <a:ln w="28575">
            <a:solidFill>
              <a:srgbClr val="C0000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0" name="O-H"/>
          <p:cNvSpPr txBox="1"/>
          <p:nvPr/>
        </p:nvSpPr>
        <p:spPr>
          <a:xfrm>
            <a:off x="1875730" y="3917477"/>
            <a:ext cx="620363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O-H</a:t>
            </a:r>
          </a:p>
        </p:txBody>
      </p:sp>
      <p:sp>
        <p:nvSpPr>
          <p:cNvPr id="201" name="Rectangle"/>
          <p:cNvSpPr/>
          <p:nvPr/>
        </p:nvSpPr>
        <p:spPr>
          <a:xfrm>
            <a:off x="7568623" y="4608716"/>
            <a:ext cx="4358879" cy="523506"/>
          </a:xfrm>
          <a:prstGeom prst="rect">
            <a:avLst/>
          </a:prstGeom>
          <a:ln w="57150">
            <a:solidFill>
              <a:srgbClr val="0070C0"/>
            </a:solidFill>
            <a:prstDash val="dash"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2" name="C=O"/>
          <p:cNvSpPr txBox="1"/>
          <p:nvPr/>
        </p:nvSpPr>
        <p:spPr>
          <a:xfrm>
            <a:off x="1988199" y="4775310"/>
            <a:ext cx="2380460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 algn="ctr"/>
            <a:r>
              <a:rPr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C=O</a:t>
            </a:r>
            <a:endParaRPr lang="fr-FR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cide carboxylique</a:t>
            </a:r>
            <a:endParaRPr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Rectangle"/>
          <p:cNvSpPr/>
          <p:nvPr/>
        </p:nvSpPr>
        <p:spPr>
          <a:xfrm>
            <a:off x="7574973" y="2840816"/>
            <a:ext cx="4358879" cy="454661"/>
          </a:xfrm>
          <a:prstGeom prst="rect">
            <a:avLst/>
          </a:prstGeom>
          <a:ln w="57150">
            <a:solidFill>
              <a:srgbClr val="C00000"/>
            </a:solidFill>
            <a:prstDash val="dash"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9705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Spectre infrarouge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e"/>
          <p:cNvSpPr/>
          <p:nvPr/>
        </p:nvSpPr>
        <p:spPr>
          <a:xfrm>
            <a:off x="4781005" y="2389526"/>
            <a:ext cx="391709" cy="1409491"/>
          </a:xfrm>
          <a:prstGeom prst="ellipse">
            <a:avLst/>
          </a:prstGeom>
          <a:ln w="38100">
            <a:solidFill>
              <a:srgbClr val="00B05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rgbClr val="0070C0"/>
              </a:solidFill>
            </a:endParaRPr>
          </a:p>
        </p:txBody>
      </p:sp>
      <p:sp>
        <p:nvSpPr>
          <p:cNvPr id="17" name="C=O"/>
          <p:cNvSpPr txBox="1"/>
          <p:nvPr/>
        </p:nvSpPr>
        <p:spPr>
          <a:xfrm>
            <a:off x="4937935" y="4838139"/>
            <a:ext cx="2157642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 algn="ctr"/>
            <a:r>
              <a:rPr lang="fr-FR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C=C </a:t>
            </a:r>
          </a:p>
          <a:p>
            <a:pPr algn="ctr"/>
            <a:r>
              <a:rPr lang="fr-FR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aromatique</a:t>
            </a:r>
            <a:endParaRPr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"/>
          <p:cNvSpPr/>
          <p:nvPr/>
        </p:nvSpPr>
        <p:spPr>
          <a:xfrm>
            <a:off x="7574973" y="4032717"/>
            <a:ext cx="4358879" cy="523506"/>
          </a:xfrm>
          <a:prstGeom prst="rect">
            <a:avLst/>
          </a:prstGeom>
          <a:ln w="57150">
            <a:solidFill>
              <a:srgbClr val="00B050"/>
            </a:solidFill>
            <a:prstDash val="dash"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9" name="Picture 2" descr="File:Benzoic acid 200.svg - Wikimedia Comm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5146" y="5222783"/>
            <a:ext cx="1947019" cy="1541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22433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705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Spectre infrarouge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313270" y="2202149"/>
            <a:ext cx="4110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Spectre IR de l’acide benzoïque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ACIDE BENZO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6" y="1214845"/>
            <a:ext cx="5944780" cy="289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602612" y="5006309"/>
            <a:ext cx="353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Spectre IR de notre produit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70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705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Spectre infrarouge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313270" y="2202149"/>
            <a:ext cx="429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Spectre IR de l’alcool benzylique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02612" y="5006309"/>
            <a:ext cx="353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Spectre IR de notre produit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pectre IR de l'acide benzoï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0" y="1268781"/>
            <a:ext cx="5769099" cy="279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570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705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de la recristallisation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8" y="3348634"/>
            <a:ext cx="2307034" cy="25648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2567" y="5913437"/>
            <a:ext cx="273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solide d’intérêt renferme des impuretés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rganigramme : Préparation 7"/>
          <p:cNvSpPr/>
          <p:nvPr/>
        </p:nvSpPr>
        <p:spPr>
          <a:xfrm>
            <a:off x="767561" y="4965700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Préparation 9"/>
          <p:cNvSpPr/>
          <p:nvPr/>
        </p:nvSpPr>
        <p:spPr>
          <a:xfrm rot="1298601">
            <a:off x="1358355" y="4847771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Préparation 10"/>
          <p:cNvSpPr/>
          <p:nvPr/>
        </p:nvSpPr>
        <p:spPr>
          <a:xfrm rot="20781777">
            <a:off x="1110461" y="5190125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cation 11"/>
          <p:cNvSpPr/>
          <p:nvPr/>
        </p:nvSpPr>
        <p:spPr>
          <a:xfrm>
            <a:off x="818361" y="4974000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ultiplication 12"/>
          <p:cNvSpPr/>
          <p:nvPr/>
        </p:nvSpPr>
        <p:spPr>
          <a:xfrm>
            <a:off x="1313661" y="5202600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403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705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de la recristallisation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8" y="3348634"/>
            <a:ext cx="2307034" cy="25648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2567" y="5913437"/>
            <a:ext cx="273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solide d’intérêt renferme des impuretés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rganigramme : Préparation 7"/>
          <p:cNvSpPr/>
          <p:nvPr/>
        </p:nvSpPr>
        <p:spPr>
          <a:xfrm>
            <a:off x="767561" y="4965700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Préparation 9"/>
          <p:cNvSpPr/>
          <p:nvPr/>
        </p:nvSpPr>
        <p:spPr>
          <a:xfrm rot="1298601">
            <a:off x="1358355" y="4847771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Préparation 10"/>
          <p:cNvSpPr/>
          <p:nvPr/>
        </p:nvSpPr>
        <p:spPr>
          <a:xfrm rot="20781777">
            <a:off x="1110461" y="5190125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cation 11"/>
          <p:cNvSpPr/>
          <p:nvPr/>
        </p:nvSpPr>
        <p:spPr>
          <a:xfrm>
            <a:off x="818361" y="4974000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ultiplication 12"/>
          <p:cNvSpPr/>
          <p:nvPr/>
        </p:nvSpPr>
        <p:spPr>
          <a:xfrm>
            <a:off x="1313661" y="5202600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43332" y="2252683"/>
            <a:ext cx="285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Ajout goutte à goutte du minimum de solvant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9828" y="480241"/>
            <a:ext cx="4898762" cy="6025040"/>
          </a:xfrm>
          <a:prstGeom prst="rect">
            <a:avLst/>
          </a:prstGeom>
        </p:spPr>
      </p:pic>
      <p:sp>
        <p:nvSpPr>
          <p:cNvPr id="16" name="Multiplication 15"/>
          <p:cNvSpPr/>
          <p:nvPr/>
        </p:nvSpPr>
        <p:spPr>
          <a:xfrm>
            <a:off x="4018257" y="4712269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Multiplication 16"/>
          <p:cNvSpPr/>
          <p:nvPr/>
        </p:nvSpPr>
        <p:spPr>
          <a:xfrm>
            <a:off x="4579209" y="4755844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147301" y="6148878"/>
            <a:ext cx="273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Solide ET impuretés solubles à chaud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2628900" y="2662924"/>
            <a:ext cx="889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512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705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de la recristallisation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8" y="3348634"/>
            <a:ext cx="2307034" cy="25648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2567" y="5913437"/>
            <a:ext cx="273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solide d’intérêt renferme des impuretés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rganigramme : Préparation 7"/>
          <p:cNvSpPr/>
          <p:nvPr/>
        </p:nvSpPr>
        <p:spPr>
          <a:xfrm>
            <a:off x="767561" y="4965700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Préparation 9"/>
          <p:cNvSpPr/>
          <p:nvPr/>
        </p:nvSpPr>
        <p:spPr>
          <a:xfrm rot="1298601">
            <a:off x="1358355" y="4847771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Préparation 10"/>
          <p:cNvSpPr/>
          <p:nvPr/>
        </p:nvSpPr>
        <p:spPr>
          <a:xfrm rot="20781777">
            <a:off x="1110461" y="5190125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cation 11"/>
          <p:cNvSpPr/>
          <p:nvPr/>
        </p:nvSpPr>
        <p:spPr>
          <a:xfrm>
            <a:off x="818361" y="4974000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ultiplication 12"/>
          <p:cNvSpPr/>
          <p:nvPr/>
        </p:nvSpPr>
        <p:spPr>
          <a:xfrm>
            <a:off x="1313661" y="5202600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43332" y="2252683"/>
            <a:ext cx="285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Ajout goutte à goutte du minimum de solvant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9828" y="480241"/>
            <a:ext cx="4898762" cy="6025040"/>
          </a:xfrm>
          <a:prstGeom prst="rect">
            <a:avLst/>
          </a:prstGeom>
        </p:spPr>
      </p:pic>
      <p:sp>
        <p:nvSpPr>
          <p:cNvPr id="16" name="Multiplication 15"/>
          <p:cNvSpPr/>
          <p:nvPr/>
        </p:nvSpPr>
        <p:spPr>
          <a:xfrm>
            <a:off x="4018257" y="4712269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Multiplication 16"/>
          <p:cNvSpPr/>
          <p:nvPr/>
        </p:nvSpPr>
        <p:spPr>
          <a:xfrm>
            <a:off x="4579209" y="4755844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147301" y="6148878"/>
            <a:ext cx="273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Solide ET impuretés solubles à chaud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3680" y="3280265"/>
            <a:ext cx="2194310" cy="2633172"/>
          </a:xfrm>
          <a:prstGeom prst="rect">
            <a:avLst/>
          </a:prstGeom>
        </p:spPr>
      </p:pic>
      <p:sp>
        <p:nvSpPr>
          <p:cNvPr id="25" name="Multiplication 24"/>
          <p:cNvSpPr/>
          <p:nvPr/>
        </p:nvSpPr>
        <p:spPr>
          <a:xfrm>
            <a:off x="7487947" y="5125901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Multiplication 25"/>
          <p:cNvSpPr/>
          <p:nvPr/>
        </p:nvSpPr>
        <p:spPr>
          <a:xfrm>
            <a:off x="7914208" y="5255683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2628900" y="2662924"/>
            <a:ext cx="889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95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34" y="2491546"/>
            <a:ext cx="11278191" cy="22029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54141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 de Cannizzaro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4434" y="5652758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Benzaldéhyde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86103" y="5652758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Alcool benzylique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767482" y="5308430"/>
            <a:ext cx="2997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Benzoate (</a:t>
            </a:r>
            <a:r>
              <a:rPr lang="fr-F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conjuguée de l’acide benzoïque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22978" y="2491546"/>
            <a:ext cx="2931458" cy="2470418"/>
          </a:xfrm>
          <a:prstGeom prst="rect">
            <a:avLst/>
          </a:prstGeom>
          <a:noFill/>
          <a:ln w="762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217479" y="1795093"/>
            <a:ext cx="2547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 d’intérêt</a:t>
            </a:r>
            <a:endParaRPr lang="fr-FR" sz="2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05749" y="5652758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Soude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44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705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de la recristallisation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8" y="3348634"/>
            <a:ext cx="2307034" cy="25648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2567" y="5913437"/>
            <a:ext cx="273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solide d’intérêt renferme des impuretés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rganigramme : Préparation 7"/>
          <p:cNvSpPr/>
          <p:nvPr/>
        </p:nvSpPr>
        <p:spPr>
          <a:xfrm>
            <a:off x="767561" y="4965700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Préparation 9"/>
          <p:cNvSpPr/>
          <p:nvPr/>
        </p:nvSpPr>
        <p:spPr>
          <a:xfrm rot="1298601">
            <a:off x="1358355" y="4847771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Préparation 10"/>
          <p:cNvSpPr/>
          <p:nvPr/>
        </p:nvSpPr>
        <p:spPr>
          <a:xfrm rot="20781777">
            <a:off x="1110461" y="5190125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cation 11"/>
          <p:cNvSpPr/>
          <p:nvPr/>
        </p:nvSpPr>
        <p:spPr>
          <a:xfrm>
            <a:off x="818361" y="4974000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ultiplication 12"/>
          <p:cNvSpPr/>
          <p:nvPr/>
        </p:nvSpPr>
        <p:spPr>
          <a:xfrm>
            <a:off x="1313661" y="5202600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43332" y="2252683"/>
            <a:ext cx="285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Ajout goutte à goutte du minimum de solvant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9828" y="480241"/>
            <a:ext cx="4898762" cy="6025040"/>
          </a:xfrm>
          <a:prstGeom prst="rect">
            <a:avLst/>
          </a:prstGeom>
        </p:spPr>
      </p:pic>
      <p:sp>
        <p:nvSpPr>
          <p:cNvPr id="16" name="Multiplication 15"/>
          <p:cNvSpPr/>
          <p:nvPr/>
        </p:nvSpPr>
        <p:spPr>
          <a:xfrm>
            <a:off x="4018257" y="4712269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Multiplication 16"/>
          <p:cNvSpPr/>
          <p:nvPr/>
        </p:nvSpPr>
        <p:spPr>
          <a:xfrm>
            <a:off x="4579209" y="4755844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147301" y="6148878"/>
            <a:ext cx="273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Solide ET impuretés solubles à chaud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3680" y="3280265"/>
            <a:ext cx="2194310" cy="2633172"/>
          </a:xfrm>
          <a:prstGeom prst="rect">
            <a:avLst/>
          </a:prstGeom>
        </p:spPr>
      </p:pic>
      <p:sp>
        <p:nvSpPr>
          <p:cNvPr id="25" name="Multiplication 24"/>
          <p:cNvSpPr/>
          <p:nvPr/>
        </p:nvSpPr>
        <p:spPr>
          <a:xfrm>
            <a:off x="7487947" y="5125901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Multiplication 25"/>
          <p:cNvSpPr/>
          <p:nvPr/>
        </p:nvSpPr>
        <p:spPr>
          <a:xfrm>
            <a:off x="7914208" y="5255683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785541" y="3423357"/>
            <a:ext cx="273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laisse refroidir LENTEMENT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lèche droite 27"/>
          <p:cNvSpPr/>
          <p:nvPr/>
        </p:nvSpPr>
        <p:spPr>
          <a:xfrm>
            <a:off x="8749413" y="4338368"/>
            <a:ext cx="1231900" cy="5539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2628900" y="2662924"/>
            <a:ext cx="889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41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705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de la recristallisation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8" y="3348634"/>
            <a:ext cx="2307034" cy="25648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2567" y="5913437"/>
            <a:ext cx="273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solide d’intérêt renferme des impuretés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rganigramme : Préparation 7"/>
          <p:cNvSpPr/>
          <p:nvPr/>
        </p:nvSpPr>
        <p:spPr>
          <a:xfrm>
            <a:off x="767561" y="4965700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Préparation 9"/>
          <p:cNvSpPr/>
          <p:nvPr/>
        </p:nvSpPr>
        <p:spPr>
          <a:xfrm rot="1298601">
            <a:off x="1358355" y="4847771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Préparation 10"/>
          <p:cNvSpPr/>
          <p:nvPr/>
        </p:nvSpPr>
        <p:spPr>
          <a:xfrm rot="20781777">
            <a:off x="1110461" y="5190125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cation 11"/>
          <p:cNvSpPr/>
          <p:nvPr/>
        </p:nvSpPr>
        <p:spPr>
          <a:xfrm>
            <a:off x="818361" y="4974000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ultiplication 12"/>
          <p:cNvSpPr/>
          <p:nvPr/>
        </p:nvSpPr>
        <p:spPr>
          <a:xfrm>
            <a:off x="1313661" y="5202600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43332" y="2252683"/>
            <a:ext cx="285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Ajout goutte à goutte du minimum de solvant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9828" y="480241"/>
            <a:ext cx="4898762" cy="6025040"/>
          </a:xfrm>
          <a:prstGeom prst="rect">
            <a:avLst/>
          </a:prstGeom>
        </p:spPr>
      </p:pic>
      <p:sp>
        <p:nvSpPr>
          <p:cNvPr id="16" name="Multiplication 15"/>
          <p:cNvSpPr/>
          <p:nvPr/>
        </p:nvSpPr>
        <p:spPr>
          <a:xfrm>
            <a:off x="4018257" y="4712269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Multiplication 16"/>
          <p:cNvSpPr/>
          <p:nvPr/>
        </p:nvSpPr>
        <p:spPr>
          <a:xfrm>
            <a:off x="4579209" y="4755844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147301" y="6148878"/>
            <a:ext cx="273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Solide ET impuretés solubles à chaud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3680" y="3280265"/>
            <a:ext cx="2194310" cy="263317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4385" y="3155362"/>
            <a:ext cx="2717615" cy="2993516"/>
          </a:xfrm>
          <a:prstGeom prst="rect">
            <a:avLst/>
          </a:prstGeom>
        </p:spPr>
      </p:pic>
      <p:sp>
        <p:nvSpPr>
          <p:cNvPr id="21" name="Organigramme : Préparation 20"/>
          <p:cNvSpPr/>
          <p:nvPr/>
        </p:nvSpPr>
        <p:spPr>
          <a:xfrm rot="1298601">
            <a:off x="10922835" y="4950130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Préparation 21"/>
          <p:cNvSpPr/>
          <p:nvPr/>
        </p:nvSpPr>
        <p:spPr>
          <a:xfrm rot="20329112">
            <a:off x="10343263" y="4951605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Multiplication 22"/>
          <p:cNvSpPr/>
          <p:nvPr/>
        </p:nvSpPr>
        <p:spPr>
          <a:xfrm>
            <a:off x="10979477" y="5246053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Multiplication 23"/>
          <p:cNvSpPr/>
          <p:nvPr/>
        </p:nvSpPr>
        <p:spPr>
          <a:xfrm>
            <a:off x="10753176" y="5195835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Multiplication 24"/>
          <p:cNvSpPr/>
          <p:nvPr/>
        </p:nvSpPr>
        <p:spPr>
          <a:xfrm>
            <a:off x="7487947" y="5125901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Multiplication 25"/>
          <p:cNvSpPr/>
          <p:nvPr/>
        </p:nvSpPr>
        <p:spPr>
          <a:xfrm>
            <a:off x="7914208" y="5255683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785541" y="3423357"/>
            <a:ext cx="273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laisse refroidir LENTEMENT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lèche droite 27"/>
          <p:cNvSpPr/>
          <p:nvPr/>
        </p:nvSpPr>
        <p:spPr>
          <a:xfrm>
            <a:off x="8749413" y="4338368"/>
            <a:ext cx="1231900" cy="5539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7753066" y="5701783"/>
            <a:ext cx="4238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Solide d’intérêt peu soluble à froid </a:t>
            </a:r>
          </a:p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 Impuretés solubles à froid </a:t>
            </a:r>
          </a:p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Seul le produit d’intérêt recristallise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2628900" y="2662924"/>
            <a:ext cx="889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9644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705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de la recristallisation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8725" y="2174818"/>
            <a:ext cx="2717615" cy="2993516"/>
          </a:xfrm>
          <a:prstGeom prst="rect">
            <a:avLst/>
          </a:prstGeom>
        </p:spPr>
      </p:pic>
      <p:sp>
        <p:nvSpPr>
          <p:cNvPr id="21" name="Organigramme : Préparation 20"/>
          <p:cNvSpPr/>
          <p:nvPr/>
        </p:nvSpPr>
        <p:spPr>
          <a:xfrm rot="1298601">
            <a:off x="3187175" y="3969586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Préparation 21"/>
          <p:cNvSpPr/>
          <p:nvPr/>
        </p:nvSpPr>
        <p:spPr>
          <a:xfrm rot="20329112">
            <a:off x="2607603" y="3971061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Multiplication 22"/>
          <p:cNvSpPr/>
          <p:nvPr/>
        </p:nvSpPr>
        <p:spPr>
          <a:xfrm>
            <a:off x="3243817" y="4265509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Multiplication 23"/>
          <p:cNvSpPr/>
          <p:nvPr/>
        </p:nvSpPr>
        <p:spPr>
          <a:xfrm>
            <a:off x="3017516" y="4215291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898068" y="5311405"/>
            <a:ext cx="4238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Solide d’intérêt peu soluble à froid </a:t>
            </a:r>
          </a:p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Impuretés solubles à froid </a:t>
            </a:r>
          </a:p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Seul le produit d’intérêt recristallise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2073" y="1768105"/>
            <a:ext cx="2552700" cy="3543300"/>
          </a:xfrm>
          <a:prstGeom prst="rect">
            <a:avLst/>
          </a:prstGeom>
        </p:spPr>
      </p:pic>
      <p:sp>
        <p:nvSpPr>
          <p:cNvPr id="30" name="Multiplication 29"/>
          <p:cNvSpPr/>
          <p:nvPr/>
        </p:nvSpPr>
        <p:spPr>
          <a:xfrm>
            <a:off x="7538716" y="4373044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Multiplication 31"/>
          <p:cNvSpPr/>
          <p:nvPr/>
        </p:nvSpPr>
        <p:spPr>
          <a:xfrm>
            <a:off x="7811040" y="4345071"/>
            <a:ext cx="180000" cy="180000"/>
          </a:xfrm>
          <a:prstGeom prst="mathMultiply">
            <a:avLst>
              <a:gd name="adj1" fmla="val 3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Préparation 32"/>
          <p:cNvSpPr/>
          <p:nvPr/>
        </p:nvSpPr>
        <p:spPr>
          <a:xfrm rot="206381">
            <a:off x="7557040" y="2372503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Préparation 33"/>
          <p:cNvSpPr/>
          <p:nvPr/>
        </p:nvSpPr>
        <p:spPr>
          <a:xfrm rot="20172358">
            <a:off x="7819346" y="2372503"/>
            <a:ext cx="508000" cy="2921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apèze 3"/>
          <p:cNvSpPr/>
          <p:nvPr/>
        </p:nvSpPr>
        <p:spPr>
          <a:xfrm rot="10800000">
            <a:off x="7650543" y="2726836"/>
            <a:ext cx="619560" cy="432819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8270103" y="3185055"/>
            <a:ext cx="556397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8921734" y="298500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Pompe</a:t>
            </a:r>
            <a:endParaRPr lang="fr-FR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4927600" y="3385110"/>
            <a:ext cx="1930400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735252" y="2629697"/>
            <a:ext cx="4238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Solide-Liquide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8105616" y="2301326"/>
            <a:ext cx="4238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Solide pur !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8293100" y="4182643"/>
            <a:ext cx="4238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Solvant + impuretés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8293100" y="4395291"/>
            <a:ext cx="889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8270103" y="2515691"/>
            <a:ext cx="1080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368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4337" y="1092884"/>
            <a:ext cx="3743325" cy="5600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9705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Recristallisation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6006906" y="2250831"/>
            <a:ext cx="154745" cy="15474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004559" y="2473570"/>
            <a:ext cx="154745" cy="15474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330461" y="2363375"/>
            <a:ext cx="154745" cy="15474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2270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4728" y="1088560"/>
            <a:ext cx="7667625" cy="5553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9705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Evaporateur rotatif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00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/>
          <a:stretch>
            <a:fillRect/>
          </a:stretch>
        </p:blipFill>
        <p:spPr>
          <a:xfrm>
            <a:off x="1174627" y="1617154"/>
            <a:ext cx="10255371" cy="49109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9705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Evaporateur rotatif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3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25511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 de Cannizzaro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7714" y="1441818"/>
            <a:ext cx="3687575" cy="516798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572537" y="456009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Benzaldéhyde + Soude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60649" y="2405909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Réfrigérant à eau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559090" y="5343198"/>
            <a:ext cx="522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chauffant + agitateur magnétique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60649" y="1827424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Pince 3 doigts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72537" y="3957831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Pince 2 doigts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Connecteur droit 19"/>
          <p:cNvCxnSpPr>
            <a:endCxn id="17" idx="1"/>
          </p:cNvCxnSpPr>
          <p:nvPr/>
        </p:nvCxnSpPr>
        <p:spPr>
          <a:xfrm>
            <a:off x="5741125" y="2058256"/>
            <a:ext cx="719524" cy="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5748916" y="2642758"/>
            <a:ext cx="719524" cy="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853013" y="4193328"/>
            <a:ext cx="719524" cy="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839566" y="4796880"/>
            <a:ext cx="719524" cy="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5853013" y="5758697"/>
            <a:ext cx="719524" cy="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4381798" y="2058256"/>
            <a:ext cx="1359327" cy="87513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4275396" y="2636741"/>
            <a:ext cx="1486967" cy="91308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4381798" y="4188663"/>
            <a:ext cx="1471215" cy="37142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4388522" y="4790922"/>
            <a:ext cx="1464491" cy="59267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4635158" y="5760980"/>
            <a:ext cx="1217855" cy="22775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4540335" y="2221854"/>
            <a:ext cx="521126" cy="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4540335" y="3984725"/>
            <a:ext cx="521126" cy="0"/>
          </a:xfrm>
          <a:prstGeom prst="straightConnector1">
            <a:avLst/>
          </a:prstGeom>
          <a:ln w="762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64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4141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Obtention du brut réactionnel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30606" r="49456" b="30137"/>
          <a:stretch/>
        </p:blipFill>
        <p:spPr>
          <a:xfrm rot="5400000">
            <a:off x="3432341" y="2624811"/>
            <a:ext cx="4726426" cy="3119438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V="1">
            <a:off x="6701245" y="3349671"/>
            <a:ext cx="1306286" cy="2202046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667" y="2664047"/>
            <a:ext cx="1697736" cy="137124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446861" y="2056369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Benzoate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07531" y="1903381"/>
            <a:ext cx="2194560" cy="2368174"/>
          </a:xfrm>
          <a:prstGeom prst="rect">
            <a:avLst/>
          </a:prstGeom>
          <a:noFill/>
          <a:ln w="762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23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4141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Obtention du brut réactionnel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30606" r="49456" b="30137"/>
          <a:stretch/>
        </p:blipFill>
        <p:spPr>
          <a:xfrm rot="5400000">
            <a:off x="3432341" y="2624811"/>
            <a:ext cx="4726426" cy="3119438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V="1">
            <a:off x="6701245" y="3349671"/>
            <a:ext cx="1306286" cy="2202046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6561024" y="5792426"/>
            <a:ext cx="2112127" cy="70037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667" y="2664047"/>
            <a:ext cx="1697736" cy="137124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446861" y="2056369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Benzoate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5118735"/>
            <a:ext cx="1436863" cy="148745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007531" y="1903381"/>
            <a:ext cx="2194560" cy="2368174"/>
          </a:xfrm>
          <a:prstGeom prst="rect">
            <a:avLst/>
          </a:prstGeom>
          <a:noFill/>
          <a:ln w="762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8673151" y="4585473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Alcool benzylique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5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4141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Obtention du brut réactionnel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30606" r="49456" b="30137"/>
          <a:stretch/>
        </p:blipFill>
        <p:spPr>
          <a:xfrm rot="5400000">
            <a:off x="3432341" y="2624811"/>
            <a:ext cx="4726426" cy="3119438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V="1">
            <a:off x="6701245" y="3349671"/>
            <a:ext cx="1306286" cy="2202046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 flipV="1">
            <a:off x="3521985" y="4450694"/>
            <a:ext cx="2103751" cy="1344863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6561024" y="5792426"/>
            <a:ext cx="2112127" cy="70037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667" y="2664047"/>
            <a:ext cx="1697736" cy="137124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446861" y="2056369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Benzoate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5118735"/>
            <a:ext cx="1436863" cy="148745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007531" y="1903381"/>
            <a:ext cx="2194560" cy="2368174"/>
          </a:xfrm>
          <a:prstGeom prst="rect">
            <a:avLst/>
          </a:prstGeom>
          <a:noFill/>
          <a:ln w="762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8673151" y="4585473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Alcool benzylique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8" y="4140985"/>
            <a:ext cx="1377876" cy="155806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  <p:sp>
        <p:nvSpPr>
          <p:cNvPr id="22" name="ZoneTexte 21"/>
          <p:cNvSpPr txBox="1"/>
          <p:nvPr/>
        </p:nvSpPr>
        <p:spPr>
          <a:xfrm>
            <a:off x="829368" y="3349671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peu de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Benzoate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9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4141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de l’extraction liquide-liquide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708" y="1775869"/>
            <a:ext cx="4703990" cy="3824446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>
            <a:off x="679269" y="1789951"/>
            <a:ext cx="1724297" cy="1645579"/>
          </a:xfrm>
          <a:prstGeom prst="arc">
            <a:avLst>
              <a:gd name="adj1" fmla="val 13288058"/>
              <a:gd name="adj2" fmla="val 21301816"/>
            </a:avLst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/>
          <p:cNvSpPr/>
          <p:nvPr/>
        </p:nvSpPr>
        <p:spPr>
          <a:xfrm flipH="1">
            <a:off x="2603632" y="1793016"/>
            <a:ext cx="1724297" cy="1645579"/>
          </a:xfrm>
          <a:prstGeom prst="arc">
            <a:avLst>
              <a:gd name="adj1" fmla="val 13288058"/>
              <a:gd name="adj2" fmla="val 21301816"/>
            </a:avLst>
          </a:prstGeom>
          <a:ln w="38100">
            <a:solidFill>
              <a:srgbClr val="F267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Multiplication 16"/>
          <p:cNvSpPr/>
          <p:nvPr/>
        </p:nvSpPr>
        <p:spPr>
          <a:xfrm>
            <a:off x="572375" y="2508236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Multiplication 17"/>
          <p:cNvSpPr/>
          <p:nvPr/>
        </p:nvSpPr>
        <p:spPr>
          <a:xfrm>
            <a:off x="795456" y="2612740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Multiplication 18"/>
          <p:cNvSpPr/>
          <p:nvPr/>
        </p:nvSpPr>
        <p:spPr>
          <a:xfrm>
            <a:off x="595390" y="2742688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/>
          <p:cNvSpPr/>
          <p:nvPr/>
        </p:nvSpPr>
        <p:spPr>
          <a:xfrm>
            <a:off x="953589" y="293548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Multiplication 25"/>
          <p:cNvSpPr/>
          <p:nvPr/>
        </p:nvSpPr>
        <p:spPr>
          <a:xfrm>
            <a:off x="974984" y="2529695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Connecteur 27"/>
          <p:cNvSpPr/>
          <p:nvPr/>
        </p:nvSpPr>
        <p:spPr>
          <a:xfrm>
            <a:off x="1105989" y="2826626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Connecteur 28"/>
          <p:cNvSpPr/>
          <p:nvPr/>
        </p:nvSpPr>
        <p:spPr>
          <a:xfrm>
            <a:off x="923108" y="252618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rganigramme : Connecteur 29"/>
          <p:cNvSpPr/>
          <p:nvPr/>
        </p:nvSpPr>
        <p:spPr>
          <a:xfrm>
            <a:off x="648790" y="2735187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76160" y="3331612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Solvant 1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436234" y="3331612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Solvant 2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rganigramme : Connecteur 40"/>
          <p:cNvSpPr/>
          <p:nvPr/>
        </p:nvSpPr>
        <p:spPr>
          <a:xfrm>
            <a:off x="701039" y="5752713"/>
            <a:ext cx="108000" cy="108000"/>
          </a:xfrm>
          <a:prstGeom prst="flowChartConnector">
            <a:avLst/>
          </a:prstGeom>
          <a:solidFill>
            <a:srgbClr val="F26775"/>
          </a:solidFill>
          <a:ln>
            <a:solidFill>
              <a:srgbClr val="F26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Multiplication 41"/>
          <p:cNvSpPr/>
          <p:nvPr/>
        </p:nvSpPr>
        <p:spPr>
          <a:xfrm>
            <a:off x="593589" y="6172973"/>
            <a:ext cx="360000" cy="360000"/>
          </a:xfrm>
          <a:prstGeom prst="mathMultiply">
            <a:avLst>
              <a:gd name="adj1" fmla="val 32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955390" y="5555178"/>
            <a:ext cx="501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 d’intérêt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plus soluble dans 2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74984" y="6133286"/>
            <a:ext cx="4674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 produits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plus soluble dans 1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8136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728</TotalTime>
  <Words>628</Words>
  <Application>Microsoft Office PowerPoint</Application>
  <PresentationFormat>Grand écran</PresentationFormat>
  <Paragraphs>176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2" baseType="lpstr">
      <vt:lpstr>Arial</vt:lpstr>
      <vt:lpstr>Cambria Math</vt:lpstr>
      <vt:lpstr>Gill Sans MT</vt:lpstr>
      <vt:lpstr>Helvetica Neue Medium</vt:lpstr>
      <vt:lpstr>Times New Roman</vt:lpstr>
      <vt:lpstr>Wingdings</vt:lpstr>
      <vt:lpstr>Parcel</vt:lpstr>
      <vt:lpstr>Séparation Purification et Contrôle de Pureté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Extraction Liquide-liquide : gestes techniques</vt:lpstr>
      <vt:lpstr>Extraction Liquide-liquide : gestes techniques</vt:lpstr>
      <vt:lpstr>Extraction Liquide-liquide : gestes techniques</vt:lpstr>
      <vt:lpstr>Extraction Liquide-liquide : gestes techniques</vt:lpstr>
      <vt:lpstr>Extraction Liquide-liquide : gestes techniques</vt:lpstr>
      <vt:lpstr>Extraction Liquide-liquide : cas de Cannizzaro</vt:lpstr>
      <vt:lpstr>Extraction Liquide-liquide : cas de Cannizzaro</vt:lpstr>
      <vt:lpstr>Extraction Liquide-liquide : cas de Cannizzaro</vt:lpstr>
      <vt:lpstr>Extraction Liquide-liquide : cas de Cannizzaro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Séparation Purification et Contrôle de Pureté</dc:title>
  <dc:creator>DIHYA</dc:creator>
  <cp:lastModifiedBy>Elio Thellier</cp:lastModifiedBy>
  <cp:revision>42</cp:revision>
  <dcterms:created xsi:type="dcterms:W3CDTF">2021-05-09T12:14:54Z</dcterms:created>
  <dcterms:modified xsi:type="dcterms:W3CDTF">2021-06-15T13:43:20Z</dcterms:modified>
</cp:coreProperties>
</file>