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2" r:id="rId11"/>
    <p:sldId id="265" r:id="rId12"/>
    <p:sldId id="267" r:id="rId13"/>
    <p:sldId id="273" r:id="rId14"/>
    <p:sldId id="266" r:id="rId15"/>
    <p:sldId id="272" r:id="rId16"/>
    <p:sldId id="275" r:id="rId17"/>
    <p:sldId id="277" r:id="rId18"/>
    <p:sldId id="276" r:id="rId19"/>
    <p:sldId id="279" r:id="rId20"/>
    <p:sldId id="278" r:id="rId21"/>
    <p:sldId id="281" r:id="rId22"/>
    <p:sldId id="274" r:id="rId23"/>
    <p:sldId id="280" r:id="rId24"/>
    <p:sldId id="283" r:id="rId25"/>
    <p:sldId id="285" r:id="rId26"/>
    <p:sldId id="286" r:id="rId27"/>
    <p:sldId id="287" r:id="rId28"/>
    <p:sldId id="282" r:id="rId29"/>
    <p:sldId id="288" r:id="rId30"/>
    <p:sldId id="269" r:id="rId31"/>
    <p:sldId id="270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EBE56-5D0A-4E93-B634-5D8A4DFA4FFC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A135-6590-4DCB-9A34-CF8C8B12E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24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140D-1F36-4BF1-8626-4EF234E93F2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D393-BE29-4C32-90FD-C74BA73BCD9E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13C-E2FB-4BB3-ABAE-8C32065EB054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F557-C7D8-4C43-BD82-277585AA4ED5}" type="datetime1">
              <a:rPr lang="en-US" smtClean="0"/>
              <a:t>6/15/2021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4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9CD-344F-45E7-BB2C-0F9C06424A6F}" type="datetime1">
              <a:rPr lang="en-US" smtClean="0"/>
              <a:t>6/15/2021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4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4E3-4FC7-4EA7-9CEE-B9F724F3A6CA}" type="datetime1">
              <a:rPr lang="en-US" smtClean="0"/>
              <a:t>6/15/2021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1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255-30F0-4F84-8813-E7ADCE327E59}" type="datetime1">
              <a:rPr lang="en-US" smtClean="0"/>
              <a:t>6/15/2021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8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276A-E2D7-4B7C-9226-7FE44D1F4AC9}" type="datetime1">
              <a:rPr lang="en-US" smtClean="0"/>
              <a:t>6/15/2021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4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886B-871D-4870-BE97-67C8EB325182}" type="datetime1">
              <a:rPr lang="en-US" smtClean="0"/>
              <a:t>6/15/2021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2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B6D5-3DDF-47C3-941E-AEAF1DED7C47}" type="datetime1">
              <a:rPr lang="en-US" smtClean="0"/>
              <a:t>6/15/2021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8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F976-18FF-4585-848E-F2E435C30030}" type="datetime1">
              <a:rPr lang="en-US" smtClean="0"/>
              <a:t>6/15/2021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8D71-3D91-4DBA-84B2-A94738076F7F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F84-9F74-4A2B-A9EC-C3B75F1854EE}" type="datetime1">
              <a:rPr lang="en-US" smtClean="0"/>
              <a:t>6/15/2021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99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C58F-FE5E-41B1-84C3-81439ED4F3BB}" type="datetime1">
              <a:rPr lang="en-US" smtClean="0"/>
              <a:t>6/15/2021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71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2BF7-FD5B-4FEF-865E-7E9F126BDBFF}" type="datetime1">
              <a:rPr lang="en-US" smtClean="0"/>
              <a:t>6/15/2021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5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E2F7-3FDC-4231-BAA1-61C2F126BB7E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BF28-01EE-452A-93BB-4DA7174AD7E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8C65-058F-4A71-B92B-48BDDD1BD7C5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506-F568-4572-871A-5C8FA519DC7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F544-5646-4E01-B350-0506C93CD4D7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1D3B-7940-4896-96F6-3472BD73DFEC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CA4BB0F-ECA8-4777-B87A-0AA6A3F3B17E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D0D79C1-D410-4F3C-B4F7-83A2BC800875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3395-C623-4319-8C1B-22F98025E46B}" type="datetime1">
              <a:rPr lang="en-US" smtClean="0"/>
              <a:t>6/15/2021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C9B6-09CC-4CD1-AC83-973E35995D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9.xml"/><Relationship Id="rId16" Type="http://schemas.openxmlformats.org/officeDocument/2006/relationships/image" Target="../media/image3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9.png"/><Relationship Id="rId5" Type="http://schemas.openxmlformats.org/officeDocument/2006/relationships/tags" Target="../tags/tag32.xml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tags" Target="../tags/tag31.xml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7.xml"/><Relationship Id="rId7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40.xml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4.png"/><Relationship Id="rId5" Type="http://schemas.openxmlformats.org/officeDocument/2006/relationships/tags" Target="../tags/tag42.xml"/><Relationship Id="rId10" Type="http://schemas.openxmlformats.org/officeDocument/2006/relationships/image" Target="../media/image50.png"/><Relationship Id="rId4" Type="http://schemas.openxmlformats.org/officeDocument/2006/relationships/tags" Target="../tags/tag41.xml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45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0.png"/><Relationship Id="rId5" Type="http://schemas.openxmlformats.org/officeDocument/2006/relationships/tags" Target="../tags/tag47.xml"/><Relationship Id="rId10" Type="http://schemas.openxmlformats.org/officeDocument/2006/relationships/image" Target="../media/image59.png"/><Relationship Id="rId4" Type="http://schemas.openxmlformats.org/officeDocument/2006/relationships/tags" Target="../tags/tag46.xml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3.svg"/><Relationship Id="rId7" Type="http://schemas.openxmlformats.org/officeDocument/2006/relationships/image" Target="../media/image10.png"/><Relationship Id="rId25" Type="http://schemas.openxmlformats.org/officeDocument/2006/relationships/image" Target="../media/image37.svg"/><Relationship Id="rId2" Type="http://schemas.openxmlformats.org/officeDocument/2006/relationships/tags" Target="../tags/tag6.xml"/><Relationship Id="rId20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24" Type="http://schemas.openxmlformats.org/officeDocument/2006/relationships/image" Target="../media/image13.png"/><Relationship Id="rId5" Type="http://schemas.openxmlformats.org/officeDocument/2006/relationships/image" Target="../media/image7.png"/><Relationship Id="rId23" Type="http://schemas.openxmlformats.org/officeDocument/2006/relationships/image" Target="../media/image35.svg"/><Relationship Id="rId19" Type="http://schemas.openxmlformats.org/officeDocument/2006/relationships/image" Target="../media/image31.svg"/><Relationship Id="rId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openxmlformats.org/officeDocument/2006/relationships/image" Target="../media/image15.png"/><Relationship Id="rId3" Type="http://schemas.openxmlformats.org/officeDocument/2006/relationships/tags" Target="../tags/tag11.xml"/><Relationship Id="rId21" Type="http://schemas.openxmlformats.org/officeDocument/2006/relationships/image" Target="../media/image33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5" Type="http://schemas.openxmlformats.org/officeDocument/2006/relationships/image" Target="../media/image37.svg"/><Relationship Id="rId2" Type="http://schemas.openxmlformats.org/officeDocument/2006/relationships/tags" Target="../tags/tag10.xml"/><Relationship Id="rId20" Type="http://schemas.openxmlformats.org/officeDocument/2006/relationships/image" Target="../media/image11.png"/><Relationship Id="rId29" Type="http://schemas.openxmlformats.org/officeDocument/2006/relationships/image" Target="../media/image18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9.png"/><Relationship Id="rId24" Type="http://schemas.openxmlformats.org/officeDocument/2006/relationships/image" Target="../media/image13.png"/><Relationship Id="rId5" Type="http://schemas.openxmlformats.org/officeDocument/2006/relationships/tags" Target="../tags/tag13.xml"/><Relationship Id="rId23" Type="http://schemas.openxmlformats.org/officeDocument/2006/relationships/image" Target="../media/image35.svg"/><Relationship Id="rId28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31.svg"/><Relationship Id="rId4" Type="http://schemas.openxmlformats.org/officeDocument/2006/relationships/tags" Target="../tags/tag12.xml"/><Relationship Id="rId9" Type="http://schemas.openxmlformats.org/officeDocument/2006/relationships/image" Target="../media/image7.png"/><Relationship Id="rId22" Type="http://schemas.openxmlformats.org/officeDocument/2006/relationships/image" Target="../media/image12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6.png"/><Relationship Id="rId18" Type="http://schemas.openxmlformats.org/officeDocument/2006/relationships/image" Target="../media/image43.svg"/><Relationship Id="rId3" Type="http://schemas.openxmlformats.org/officeDocument/2006/relationships/tags" Target="../tags/tag17.xml"/><Relationship Id="rId21" Type="http://schemas.openxmlformats.org/officeDocument/2006/relationships/image" Target="../media/image24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1.png"/><Relationship Id="rId25" Type="http://schemas.openxmlformats.org/officeDocument/2006/relationships/image" Target="../media/image27.png"/><Relationship Id="rId2" Type="http://schemas.openxmlformats.org/officeDocument/2006/relationships/tags" Target="../tags/tag16.xml"/><Relationship Id="rId16" Type="http://schemas.openxmlformats.org/officeDocument/2006/relationships/image" Target="../media/image9.png"/><Relationship Id="rId20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45.svg"/><Relationship Id="rId5" Type="http://schemas.openxmlformats.org/officeDocument/2006/relationships/tags" Target="../tags/tag19.xml"/><Relationship Id="rId15" Type="http://schemas.openxmlformats.org/officeDocument/2006/relationships/image" Target="../media/image20.png"/><Relationship Id="rId23" Type="http://schemas.openxmlformats.org/officeDocument/2006/relationships/image" Target="../media/image26.png"/><Relationship Id="rId10" Type="http://schemas.openxmlformats.org/officeDocument/2006/relationships/tags" Target="../tags/tag24.xml"/><Relationship Id="rId19" Type="http://schemas.openxmlformats.org/officeDocument/2006/relationships/image" Target="../media/image22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81353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4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 analytique quantitative et fiabilité</a:t>
            </a:r>
            <a:endParaRPr lang="fr-FR" sz="4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3039626"/>
            <a:ext cx="6801612" cy="280851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</a:t>
            </a:r>
          </a:p>
          <a:p>
            <a:endParaRPr lang="fr-F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Réactions acido-basiques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 de pH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 de dosage et de titrage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Absorbance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017" y="2067801"/>
            <a:ext cx="98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l’échelle des solutions étalons et de l’échelle de teinte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7016" y="2711249"/>
            <a:ext cx="537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Tracé de la courbe d’étalonnage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7016" y="3354698"/>
            <a:ext cx="887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de l’absorbance de l’échantillon préparé de vin blanc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7016" y="3998146"/>
            <a:ext cx="683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4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la concentration inconnue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3) Incertitudes de type 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EEBEF4-CF1E-464D-A8A1-2AF5EA7DE7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03" y="5193229"/>
            <a:ext cx="4616575" cy="8116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7FBBC42-2C29-4CB2-8A72-8CAD61BB93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954" t="13016" r="17431" b="21907"/>
          <a:stretch/>
        </p:blipFill>
        <p:spPr>
          <a:xfrm>
            <a:off x="679544" y="1201783"/>
            <a:ext cx="5679346" cy="307470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3981AEC9-52D6-4AA8-989C-D3B3A4D4C7A0}"/>
              </a:ext>
            </a:extLst>
          </p:cNvPr>
          <p:cNvGrpSpPr/>
          <p:nvPr/>
        </p:nvGrpSpPr>
        <p:grpSpPr>
          <a:xfrm>
            <a:off x="4419964" y="1826943"/>
            <a:ext cx="1319424" cy="1345696"/>
            <a:chOff x="7205074" y="2692904"/>
            <a:chExt cx="1319424" cy="134569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2F65D642-3455-4075-BA85-ED50D234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074" y="2692904"/>
              <a:ext cx="1319424" cy="134569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84609679-F891-40FC-A17F-5D8475E3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005314"/>
              <a:ext cx="616743" cy="183179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72BE0D2-0C4E-45D4-B9F8-2A5F58F7BB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72" y="2037647"/>
            <a:ext cx="1613333" cy="2342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DC86DD8-0468-4BD3-AEB4-E2E79BD09EC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71" y="2569301"/>
            <a:ext cx="2196904" cy="3195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A63672E-0C59-4E00-A010-679536965B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0" y="3150414"/>
            <a:ext cx="851429" cy="2342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6B77801-267F-4E9F-95C2-C64EC44BDA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63" y="3384700"/>
            <a:ext cx="3109319" cy="3463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1FE056C-9571-4DD6-9CA2-841553F0F35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72" y="5599033"/>
            <a:ext cx="1566763" cy="2567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07847CD-AC8E-42DE-907A-F111C0D3CF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00" y="5121866"/>
            <a:ext cx="3294476" cy="225524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1) Rappels sur les titrages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9" y="1500471"/>
            <a:ext cx="2901153" cy="50400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3522082" y="5477482"/>
            <a:ext cx="180000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3162082" y="2464652"/>
            <a:ext cx="216000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522082" y="5629882"/>
            <a:ext cx="1800000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348989" y="5168217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titrée de concentration inconnue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48989" y="5477482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Agitateur magnétique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48989" y="2233819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titrante de concentration connue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342082" y="3443683"/>
            <a:ext cx="200690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348989" y="3212851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Burette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pharma-gdd.com/images/catalog/pictures/thumbnails/600/meda-pharma-betadine-dermique-1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-1" r="29565" b="1377"/>
          <a:stretch/>
        </p:blipFill>
        <p:spPr bwMode="auto">
          <a:xfrm>
            <a:off x="691986" y="1358538"/>
            <a:ext cx="2364377" cy="54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68086" y="5656217"/>
            <a:ext cx="314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Polyvidone iodée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3792" y="2316504"/>
            <a:ext cx="7858651" cy="31254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85602" y="1803480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Diiode I2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>
            <a:stCxn id="9" idx="1"/>
          </p:cNvCxnSpPr>
          <p:nvPr/>
        </p:nvCxnSpPr>
        <p:spPr>
          <a:xfrm flipH="1">
            <a:off x="5686362" y="2034313"/>
            <a:ext cx="1199240" cy="2821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9" idx="3"/>
          </p:cNvCxnSpPr>
          <p:nvPr/>
        </p:nvCxnSpPr>
        <p:spPr>
          <a:xfrm>
            <a:off x="8240460" y="2034313"/>
            <a:ext cx="1495387" cy="4668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354" y="2326338"/>
                <a:ext cx="11732455" cy="814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26338"/>
                <a:ext cx="11732455" cy="814838"/>
              </a:xfrm>
              <a:prstGeom prst="rect">
                <a:avLst/>
              </a:prstGeom>
              <a:blipFill>
                <a:blip r:embed="rId2"/>
                <a:stretch>
                  <a:fillRect l="-675" t="-63910" b="-5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  <a:blipFill>
                <a:blip r:embed="rId2"/>
                <a:stretch>
                  <a:fillRect l="-675" t="-42500" b="-61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  <a:blipFill>
                <a:blip r:embed="rId2"/>
                <a:stretch>
                  <a:fillRect l="-675" t="-42500" b="-61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225525" y="2326338"/>
            <a:ext cx="1035791" cy="60992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63777" y="2936265"/>
            <a:ext cx="1532842" cy="716208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797498" y="372310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255209" y="4546630"/>
                <a:ext cx="7380515" cy="132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 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09" y="4546630"/>
                <a:ext cx="7380515" cy="1321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  <a:blipFill>
                <a:blip r:embed="rId3"/>
                <a:stretch>
                  <a:fillRect l="-675" t="-42500" b="-61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225525" y="2326338"/>
            <a:ext cx="1035791" cy="60992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63777" y="2936265"/>
            <a:ext cx="1532842" cy="716208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797498" y="372310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255209" y="4546630"/>
                <a:ext cx="7380515" cy="176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 (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/>
              </a:p>
              <a:p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09" y="4546630"/>
                <a:ext cx="7380515" cy="1761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>
            <a:off x="2527354" y="5643910"/>
            <a:ext cx="62048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1 : </a:t>
                </a:r>
                <a14:m>
                  <m:oMath xmlns:m="http://schemas.openxmlformats.org/officeDocument/2006/math">
                    <m: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)=0,54 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 2 :</a:t>
                </a:r>
                <a14:m>
                  <m:oMath xmlns:m="http://schemas.openxmlformats.org/officeDocument/2006/math">
                    <m:r>
                      <a:rPr lang="fr-FR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 (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fr-FR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b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(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  <m:r>
                      <a:rPr lang="fr-FR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sz="22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)=0,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08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26338"/>
                <a:ext cx="11732455" cy="1218539"/>
              </a:xfrm>
              <a:prstGeom prst="rect">
                <a:avLst/>
              </a:prstGeom>
              <a:blipFill>
                <a:blip r:embed="rId3"/>
                <a:stretch>
                  <a:fillRect l="-675" t="-42500" b="-61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225525" y="2326338"/>
            <a:ext cx="1035791" cy="60992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63777" y="2936265"/>
            <a:ext cx="1532842" cy="716208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797498" y="372310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"/>
          <p:cNvGrpSpPr/>
          <p:nvPr/>
        </p:nvGrpSpPr>
        <p:grpSpPr>
          <a:xfrm>
            <a:off x="700489" y="1958858"/>
            <a:ext cx="11194013" cy="4158223"/>
            <a:chOff x="0" y="-933981"/>
            <a:chExt cx="14809366" cy="6959453"/>
          </a:xfrm>
        </p:grpSpPr>
        <p:sp>
          <p:nvSpPr>
            <p:cNvPr id="3" name="Flèche"/>
            <p:cNvSpPr/>
            <p:nvPr/>
          </p:nvSpPr>
          <p:spPr>
            <a:xfrm>
              <a:off x="3823129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aux angles arrondis"/>
            <p:cNvSpPr/>
            <p:nvPr/>
          </p:nvSpPr>
          <p:spPr>
            <a:xfrm>
              <a:off x="6769110" y="184092"/>
              <a:ext cx="1668921" cy="432485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hueOff val="-274225"/>
                    <a:satOff val="26768"/>
                    <a:lumOff val="11368"/>
                    <a:alpha val="64030"/>
                  </a:schemeClr>
                </a:gs>
                <a:gs pos="100000">
                  <a:schemeClr val="accent3">
                    <a:hueOff val="914338"/>
                    <a:satOff val="31515"/>
                    <a:lumOff val="-30790"/>
                    <a:alpha val="6403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lèche"/>
            <p:cNvSpPr/>
            <p:nvPr/>
          </p:nvSpPr>
          <p:spPr>
            <a:xfrm>
              <a:off x="8547307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60000"/>
                <a:lumOff val="40000"/>
                <a:alpha val="478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Echantillon du produit de synthèse à contrôler"/>
            <p:cNvSpPr txBox="1"/>
            <p:nvPr/>
          </p:nvSpPr>
          <p:spPr>
            <a:xfrm>
              <a:off x="5198544" y="4617495"/>
              <a:ext cx="4810052" cy="140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r>
                <a:rPr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Echantillon du produit de synthèse à contrôler</a:t>
              </a:r>
            </a:p>
          </p:txBody>
        </p:sp>
        <p:sp>
          <p:nvSpPr>
            <p:cNvPr id="7" name="Ovale"/>
            <p:cNvSpPr/>
            <p:nvPr/>
          </p:nvSpPr>
          <p:spPr>
            <a:xfrm>
              <a:off x="12048632" y="1500806"/>
              <a:ext cx="668496" cy="11484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Équation"/>
                <p:cNvSpPr txBox="1"/>
                <p:nvPr/>
              </p:nvSpPr>
              <p:spPr>
                <a:xfrm>
                  <a:off x="4689822" y="558259"/>
                  <a:ext cx="866191" cy="1236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8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8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48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4800" dirty="0">
                    <a:solidFill>
                      <a:srgbClr val="004D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822" y="558259"/>
                  <a:ext cx="866191" cy="123627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Équation"/>
                <p:cNvSpPr txBox="1"/>
                <p:nvPr/>
              </p:nvSpPr>
              <p:spPr>
                <a:xfrm>
                  <a:off x="9965659" y="490920"/>
                  <a:ext cx="539090" cy="1236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800" i="1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fr-FR" sz="48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659" y="490920"/>
                  <a:ext cx="539090" cy="123627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ellule de photodétection"/>
            <p:cNvSpPr txBox="1"/>
            <p:nvPr/>
          </p:nvSpPr>
          <p:spPr>
            <a:xfrm>
              <a:off x="11148993" y="4460133"/>
              <a:ext cx="3660373" cy="140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r>
                <a:rPr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Cellule de photodétection</a:t>
              </a:r>
            </a:p>
          </p:txBody>
        </p:sp>
        <p:sp>
          <p:nvSpPr>
            <p:cNvPr id="11" name="Rectangle aux angles arrondis"/>
            <p:cNvSpPr/>
            <p:nvPr/>
          </p:nvSpPr>
          <p:spPr>
            <a:xfrm>
              <a:off x="1651541" y="1440022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Intensité entrante"/>
            <p:cNvSpPr txBox="1"/>
            <p:nvPr/>
          </p:nvSpPr>
          <p:spPr>
            <a:xfrm>
              <a:off x="3364754" y="-933981"/>
              <a:ext cx="2945692" cy="789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Intensité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entrante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e"/>
            <p:cNvSpPr/>
            <p:nvPr/>
          </p:nvSpPr>
          <p:spPr>
            <a:xfrm>
              <a:off x="2490013" y="1727192"/>
              <a:ext cx="668497" cy="69566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ource de rayonnement infrarouge"/>
            <p:cNvSpPr txBox="1"/>
            <p:nvPr/>
          </p:nvSpPr>
          <p:spPr>
            <a:xfrm>
              <a:off x="0" y="4617495"/>
              <a:ext cx="4058149" cy="1407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de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rayonnement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UV-visible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Intensité sortante"/>
            <p:cNvSpPr txBox="1"/>
            <p:nvPr/>
          </p:nvSpPr>
          <p:spPr>
            <a:xfrm>
              <a:off x="8805337" y="-933981"/>
              <a:ext cx="2924485" cy="789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</a:defRPr>
              </a:lvl1pPr>
            </a:lstStyle>
            <a:p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Intensité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sortante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12096206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1) Rappel sur les dosages par étalonnage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7137" y="3473217"/>
                <a:ext cx="2756263" cy="92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 de sodium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FR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versé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37" y="3473217"/>
                <a:ext cx="2756263" cy="927461"/>
              </a:xfrm>
              <a:prstGeom prst="rect">
                <a:avLst/>
              </a:prstGeom>
              <a:blipFill>
                <a:blip r:embed="rId3"/>
                <a:stretch>
                  <a:fillRect t="-7895" b="-111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87137" y="4972563"/>
                <a:ext cx="2756263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de Bétadine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fr-FR" sz="20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37" y="4972563"/>
                <a:ext cx="2756263" cy="914400"/>
              </a:xfrm>
              <a:prstGeom prst="rect">
                <a:avLst/>
              </a:prstGeom>
              <a:blipFill>
                <a:blip r:embed="rId4"/>
                <a:stretch>
                  <a:fillRect t="-10000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88" y="1418848"/>
            <a:ext cx="2901153" cy="5040000"/>
          </a:xfrm>
          <a:prstGeom prst="rect">
            <a:avLst/>
          </a:prstGeom>
        </p:spPr>
      </p:pic>
      <p:cxnSp>
        <p:nvCxnSpPr>
          <p:cNvPr id="5" name="Connecteur droit avec flèche 4"/>
          <p:cNvCxnSpPr>
            <a:stCxn id="8" idx="3"/>
          </p:cNvCxnSpPr>
          <p:nvPr/>
        </p:nvCxnSpPr>
        <p:spPr>
          <a:xfrm flipV="1">
            <a:off x="9443400" y="3908396"/>
            <a:ext cx="144499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9443400" y="5429763"/>
            <a:ext cx="144499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79" y="1485790"/>
            <a:ext cx="2901153" cy="50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6606" y="4690356"/>
            <a:ext cx="3622766" cy="11887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 de l’équivalence : il ne reste que quelques traces de diiode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79" y="1485790"/>
            <a:ext cx="3425532" cy="50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52963" y="4745056"/>
            <a:ext cx="3622766" cy="7538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d’un indicateur coloré : le thiodène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3" y="1485790"/>
            <a:ext cx="2901153" cy="50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3" y="1485790"/>
            <a:ext cx="2901153" cy="50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63113" y="4313427"/>
                <a:ext cx="3622766" cy="1946696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Equivalence atteinte</a:t>
                </a:r>
              </a:p>
              <a:p>
                <a:pPr algn="ctr"/>
                <a:endParaRPr lang="fr-FR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relève le volume versé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113" y="4313427"/>
                <a:ext cx="3622766" cy="1946696"/>
              </a:xfrm>
              <a:prstGeom prst="rect">
                <a:avLst/>
              </a:prstGeom>
              <a:blipFill>
                <a:blip r:embed="rId4"/>
                <a:stretch>
                  <a:fillRect l="-1515" r="-353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2950" y="4045163"/>
            <a:ext cx="683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4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la concentration inconnue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2950" y="4506828"/>
                <a:ext cx="11147640" cy="2175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l’équivalence les réactifs </a:t>
                </a:r>
                <a:r>
                  <a:rPr lang="fr-F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 été introduits dans les proportions stœchiométriques : </a:t>
                </a:r>
              </a:p>
              <a:p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Sup>
                            <m:sSubSupPr>
                              <m:ctrlPr>
                                <a:rPr lang="fr-FR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fr-FR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</m:sup>
                          </m:sSubSup>
                        </m:sub>
                      </m:sSub>
                      <m:r>
                        <a:rPr lang="fr-FR" sz="22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200" i="1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0" y="4506828"/>
                <a:ext cx="11147640" cy="2175019"/>
              </a:xfrm>
              <a:prstGeom prst="rect">
                <a:avLst/>
              </a:prstGeom>
              <a:blipFill>
                <a:blip r:embed="rId3"/>
                <a:stretch>
                  <a:fillRect l="-711" t="-1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Dosage du diiode contenu dans la bétadine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950" y="1533228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l’équation support de titrage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950" y="2758266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du montage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2950" y="3401715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 l’équivalence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2950" y="4045163"/>
            <a:ext cx="683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4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la concentration inconnue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12" y="2042029"/>
                <a:ext cx="5560176" cy="53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3852A86-36D0-4C92-88AB-0290DC563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54" t="16606" r="23945" b="8206"/>
          <a:stretch/>
        </p:blipFill>
        <p:spPr>
          <a:xfrm>
            <a:off x="2144786" y="1510019"/>
            <a:ext cx="7692704" cy="53248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C390FEC-701A-43D7-A737-7C4BD701F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12" y="1098957"/>
            <a:ext cx="5358095" cy="28381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0A8C7FD-B18D-4A58-B1F8-308E3234F950}"/>
              </a:ext>
            </a:extLst>
          </p:cNvPr>
          <p:cNvCxnSpPr/>
          <p:nvPr/>
        </p:nvCxnSpPr>
        <p:spPr>
          <a:xfrm>
            <a:off x="6522720" y="1905000"/>
            <a:ext cx="0" cy="429006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1A8DBAF-AB59-4D0C-A765-53AAD8223C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60" y="1503680"/>
            <a:ext cx="445714" cy="26476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CF4D85C6-B90B-4C16-A878-A1428FB2A22B}"/>
              </a:ext>
            </a:extLst>
          </p:cNvPr>
          <p:cNvCxnSpPr/>
          <p:nvPr/>
        </p:nvCxnSpPr>
        <p:spPr>
          <a:xfrm flipH="1">
            <a:off x="5113020" y="4137660"/>
            <a:ext cx="1402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475695F-52F1-4996-BB97-4B4A6BB8C5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20" y="3843020"/>
            <a:ext cx="169524" cy="140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9248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3) Incertitudes de type 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749150" y="4088674"/>
                <a:ext cx="3011017" cy="2399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Loi de Beer-Lambert : </a:t>
                </a:r>
              </a:p>
              <a:p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50" y="4088674"/>
                <a:ext cx="3011017" cy="2399503"/>
              </a:xfrm>
              <a:prstGeom prst="rect">
                <a:avLst/>
              </a:prstGeom>
              <a:blipFill>
                <a:blip r:embed="rId2"/>
                <a:stretch>
                  <a:fillRect l="-3036" r="-22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"/>
          <p:cNvGrpSpPr/>
          <p:nvPr/>
        </p:nvGrpSpPr>
        <p:grpSpPr>
          <a:xfrm>
            <a:off x="2955631" y="1851874"/>
            <a:ext cx="6133317" cy="1504055"/>
            <a:chOff x="1651541" y="184092"/>
            <a:chExt cx="11065587" cy="4324851"/>
          </a:xfrm>
        </p:grpSpPr>
        <p:sp>
          <p:nvSpPr>
            <p:cNvPr id="18" name="Flèche"/>
            <p:cNvSpPr/>
            <p:nvPr/>
          </p:nvSpPr>
          <p:spPr>
            <a:xfrm>
              <a:off x="3823129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aux angles arrondis"/>
            <p:cNvSpPr/>
            <p:nvPr/>
          </p:nvSpPr>
          <p:spPr>
            <a:xfrm>
              <a:off x="6769110" y="184092"/>
              <a:ext cx="1668921" cy="432485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hueOff val="-274225"/>
                    <a:satOff val="26768"/>
                    <a:lumOff val="11368"/>
                    <a:alpha val="64030"/>
                  </a:schemeClr>
                </a:gs>
                <a:gs pos="100000">
                  <a:schemeClr val="accent3">
                    <a:hueOff val="914338"/>
                    <a:satOff val="31515"/>
                    <a:lumOff val="-30790"/>
                    <a:alpha val="6403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lèche"/>
            <p:cNvSpPr/>
            <p:nvPr/>
          </p:nvSpPr>
          <p:spPr>
            <a:xfrm>
              <a:off x="8547307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60000"/>
                <a:lumOff val="40000"/>
                <a:alpha val="478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e"/>
            <p:cNvSpPr/>
            <p:nvPr/>
          </p:nvSpPr>
          <p:spPr>
            <a:xfrm>
              <a:off x="12048632" y="1500806"/>
              <a:ext cx="668496" cy="11484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Équation"/>
                <p:cNvSpPr txBox="1"/>
                <p:nvPr/>
              </p:nvSpPr>
              <p:spPr>
                <a:xfrm>
                  <a:off x="4697882" y="2707582"/>
                  <a:ext cx="866191" cy="1236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8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8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sz="4800" i="1">
                                <a:solidFill>
                                  <a:srgbClr val="004C7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4800" dirty="0">
                    <a:solidFill>
                      <a:srgbClr val="004D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882" y="2707582"/>
                  <a:ext cx="866191" cy="1236273"/>
                </a:xfrm>
                <a:prstGeom prst="rect">
                  <a:avLst/>
                </a:prstGeom>
                <a:blipFill>
                  <a:blip r:embed="rId3"/>
                  <a:stretch>
                    <a:fillRect b="-6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Équation"/>
                <p:cNvSpPr txBox="1"/>
                <p:nvPr/>
              </p:nvSpPr>
              <p:spPr>
                <a:xfrm>
                  <a:off x="9965659" y="2707582"/>
                  <a:ext cx="539090" cy="1236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800" i="1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fr-FR" sz="48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É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659" y="2707582"/>
                  <a:ext cx="539090" cy="1236273"/>
                </a:xfrm>
                <a:prstGeom prst="rect">
                  <a:avLst/>
                </a:prstGeom>
                <a:blipFill>
                  <a:blip r:embed="rId4"/>
                  <a:stretch>
                    <a:fillRect b="-3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aux angles arrondis"/>
            <p:cNvSpPr/>
            <p:nvPr/>
          </p:nvSpPr>
          <p:spPr>
            <a:xfrm>
              <a:off x="1651541" y="1440022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e"/>
            <p:cNvSpPr/>
            <p:nvPr/>
          </p:nvSpPr>
          <p:spPr>
            <a:xfrm>
              <a:off x="2490013" y="1727192"/>
              <a:ext cx="668497" cy="69566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12096206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1) Rappel sur les dosages par étalonnage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3852A86-36D0-4C92-88AB-0290DC563D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54" t="16606" r="23945" b="8206"/>
          <a:stretch/>
        </p:blipFill>
        <p:spPr>
          <a:xfrm>
            <a:off x="2144786" y="1510019"/>
            <a:ext cx="7692704" cy="53248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FED647D-CE7C-460A-AD16-83A15EAE7B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2" y="1124100"/>
            <a:ext cx="2486287" cy="22817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60A8C7FD-B18D-4A58-B1F8-308E3234F950}"/>
              </a:ext>
            </a:extLst>
          </p:cNvPr>
          <p:cNvCxnSpPr/>
          <p:nvPr/>
        </p:nvCxnSpPr>
        <p:spPr>
          <a:xfrm>
            <a:off x="6522720" y="1905000"/>
            <a:ext cx="0" cy="429006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1A8DBAF-AB59-4D0C-A765-53AAD8223C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60" y="1503680"/>
            <a:ext cx="445714" cy="26476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CF4D85C6-B90B-4C16-A878-A1428FB2A22B}"/>
              </a:ext>
            </a:extLst>
          </p:cNvPr>
          <p:cNvCxnSpPr/>
          <p:nvPr/>
        </p:nvCxnSpPr>
        <p:spPr>
          <a:xfrm flipH="1">
            <a:off x="5113020" y="4137660"/>
            <a:ext cx="1402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475695F-52F1-4996-BB97-4B4A6BB8C5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40" y="3881120"/>
            <a:ext cx="169524" cy="14095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72459D43-CCD4-461B-B031-D2E6C2BA2C69}"/>
              </a:ext>
            </a:extLst>
          </p:cNvPr>
          <p:cNvGrpSpPr/>
          <p:nvPr/>
        </p:nvGrpSpPr>
        <p:grpSpPr>
          <a:xfrm>
            <a:off x="5222242" y="1572260"/>
            <a:ext cx="4500878" cy="4653280"/>
            <a:chOff x="3698242" y="1572260"/>
            <a:chExt cx="4500878" cy="465328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277D0756-9B7F-4608-8286-A33F56D71C02}"/>
                </a:ext>
              </a:extLst>
            </p:cNvPr>
            <p:cNvCxnSpPr/>
            <p:nvPr/>
          </p:nvCxnSpPr>
          <p:spPr>
            <a:xfrm>
              <a:off x="3992880" y="1935480"/>
              <a:ext cx="0" cy="4290060"/>
            </a:xfrm>
            <a:prstGeom prst="line">
              <a:avLst/>
            </a:prstGeom>
            <a:ln w="5715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D212EC41-AA94-4046-B822-30C8EDA64E3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242" y="1572260"/>
              <a:ext cx="463238" cy="211810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CC1495F7-F716-4C67-90B3-141A2765C920}"/>
                </a:ext>
              </a:extLst>
            </p:cNvPr>
            <p:cNvSpPr txBox="1"/>
            <p:nvPr/>
          </p:nvSpPr>
          <p:spPr>
            <a:xfrm>
              <a:off x="6271260" y="1988820"/>
              <a:ext cx="192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92D050"/>
                  </a:solidFill>
                  <a:latin typeface="Calibri" panose="020F0502020204030204"/>
                </a:rPr>
                <a:t>Protocole fiable</a:t>
              </a:r>
              <a:endParaRPr lang="en-GB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BAC0D617-20F9-4DAA-AE6D-B24D793755EA}"/>
              </a:ext>
            </a:extLst>
          </p:cNvPr>
          <p:cNvGrpSpPr/>
          <p:nvPr/>
        </p:nvGrpSpPr>
        <p:grpSpPr>
          <a:xfrm>
            <a:off x="3774442" y="1557022"/>
            <a:ext cx="5735318" cy="4645659"/>
            <a:chOff x="2250442" y="1557021"/>
            <a:chExt cx="5735318" cy="4645659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EC45D700-5DAE-4D51-B970-EE1CEE293529}"/>
                </a:ext>
              </a:extLst>
            </p:cNvPr>
            <p:cNvCxnSpPr/>
            <p:nvPr/>
          </p:nvCxnSpPr>
          <p:spPr>
            <a:xfrm>
              <a:off x="2545080" y="1912620"/>
              <a:ext cx="0" cy="429006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C2644979-8661-4F8D-A5C5-6E20A771D08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42" y="1557021"/>
              <a:ext cx="471342" cy="212293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8758B5D8-16AF-4F08-8843-0E3FBE0FDBDB}"/>
                </a:ext>
              </a:extLst>
            </p:cNvPr>
            <p:cNvSpPr txBox="1"/>
            <p:nvPr/>
          </p:nvSpPr>
          <p:spPr>
            <a:xfrm>
              <a:off x="5859780" y="1981200"/>
              <a:ext cx="2125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Calibri" panose="020F0502020204030204"/>
                </a:rPr>
                <a:t>Protocole non fiable </a:t>
              </a:r>
              <a:endParaRPr lang="en-GB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12192000" cy="9248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2) Incertitudes de type 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E6EEFC-26B9-4BA7-95F7-3FD720C578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BA56E"/>
              </a:clrFrom>
              <a:clrTo>
                <a:srgbClr val="EBA56E">
                  <a:alpha val="0"/>
                </a:srgbClr>
              </a:clrTo>
            </a:clrChange>
          </a:blip>
          <a:srcRect l="40184" t="26228" r="28899" b="17177"/>
          <a:stretch/>
        </p:blipFill>
        <p:spPr>
          <a:xfrm>
            <a:off x="2531844" y="245960"/>
            <a:ext cx="5259897" cy="5415977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CF1F85B3-BFDF-4AA6-911F-7433B504102B}"/>
              </a:ext>
            </a:extLst>
          </p:cNvPr>
          <p:cNvGrpSpPr/>
          <p:nvPr/>
        </p:nvGrpSpPr>
        <p:grpSpPr>
          <a:xfrm>
            <a:off x="13563566" y="-270356"/>
            <a:ext cx="2367848" cy="1505582"/>
            <a:chOff x="10515566" y="-270356"/>
            <a:chExt cx="2367848" cy="150558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B9D4401C-E6A9-4FD3-9F51-698CD2F13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579067" y="-42122"/>
              <a:ext cx="1999548" cy="114998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3732FDB-F7A6-424C-8A4D-E8E02098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883866" y="85244"/>
              <a:ext cx="1999548" cy="114998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A892D796-A34B-40EE-9099-04BE759FE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782266" y="-270356"/>
              <a:ext cx="1999548" cy="114998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25C3C935-4410-47EE-9602-15798089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515566" y="-143355"/>
              <a:ext cx="1999548" cy="1149982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F9687B73-5F40-4E90-9352-1AB660B7195C}"/>
              </a:ext>
            </a:extLst>
          </p:cNvPr>
          <p:cNvGrpSpPr/>
          <p:nvPr/>
        </p:nvGrpSpPr>
        <p:grpSpPr>
          <a:xfrm>
            <a:off x="13284167" y="1482244"/>
            <a:ext cx="2367848" cy="1505582"/>
            <a:chOff x="10236167" y="1482244"/>
            <a:chExt cx="2367848" cy="1505582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BBA4EC22-E7D3-4F76-B323-F87411FD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299668" y="1710478"/>
              <a:ext cx="1999548" cy="114998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F6F8ACB3-4620-4F67-84B6-F098B1738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604467" y="1837844"/>
              <a:ext cx="1999548" cy="1149982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FC2ED0B9-9B60-4EA8-87FA-426D42D70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502867" y="1482244"/>
              <a:ext cx="1999548" cy="1149982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FFBE55DE-A8FD-4767-AF37-61B1307D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10236167" y="1609245"/>
              <a:ext cx="1999548" cy="114998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587397B3-2AAD-46F9-B5CB-794AEB1C108D}"/>
              </a:ext>
            </a:extLst>
          </p:cNvPr>
          <p:cNvGrpSpPr/>
          <p:nvPr/>
        </p:nvGrpSpPr>
        <p:grpSpPr>
          <a:xfrm>
            <a:off x="12344362" y="-574990"/>
            <a:ext cx="2634550" cy="5861516"/>
            <a:chOff x="9296362" y="-574990"/>
            <a:chExt cx="2634550" cy="586151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DFE836CA-41CF-4B2F-875B-53CF294FE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9931364" y="4136544"/>
              <a:ext cx="1999548" cy="114998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FA3D6DD5-8742-409B-94FB-95C97FB7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9804361" y="-574990"/>
              <a:ext cx="1999548" cy="1149982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xmlns="" id="{E0649439-DC3C-4EE7-B9F6-194E09B31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1802">
              <a:off x="9296362" y="1799909"/>
              <a:ext cx="1999548" cy="1149982"/>
            </a:xfrm>
            <a:prstGeom prst="rect">
              <a:avLst/>
            </a:prstGeom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6E27B41-222A-41A9-ADCA-C8003F3B9F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273800"/>
            <a:ext cx="5220952" cy="28571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784205F2-EE06-4F9A-B79B-FA522FD35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273801"/>
            <a:ext cx="3048350" cy="28504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DD3A058C-4400-40F1-A7DC-484D4A4D64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248400"/>
            <a:ext cx="2429714" cy="27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6A92344-C18C-452E-8509-DD677093F0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225424"/>
            <a:ext cx="2108952" cy="1798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BAFF952-A469-4506-8650-5EF70B949F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187325"/>
            <a:ext cx="2084968" cy="18591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C9B6-09CC-4CD1-AC83-973E35995DD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71632 0.0601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76701 0.0759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73229 0.0833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4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ccolade ouvrante 11"/>
          <p:cNvSpPr/>
          <p:nvPr/>
        </p:nvSpPr>
        <p:spPr>
          <a:xfrm rot="16200000">
            <a:off x="7817744" y="1066046"/>
            <a:ext cx="750253" cy="2687338"/>
          </a:xfrm>
          <a:prstGeom prst="leftBrace">
            <a:avLst>
              <a:gd name="adj1" fmla="val 62942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388803" y="2948234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 colorée</a:t>
            </a:r>
            <a:endParaRPr lang="fr-F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DE6B310-41FF-4025-A187-E3AAE7FDF2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03" t="15185" r="55903" b="25926"/>
          <a:stretch/>
        </p:blipFill>
        <p:spPr>
          <a:xfrm>
            <a:off x="380638" y="2034588"/>
            <a:ext cx="1301750" cy="403204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017" y="2067801"/>
            <a:ext cx="98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l’échelle des solutions étalons et de l’échelle de teinte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017" y="2067801"/>
            <a:ext cx="98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l’échelle des solutions étalons et de l’échelle de teinte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47EA0288-6C20-4362-B9B8-643361A21180}"/>
              </a:ext>
            </a:extLst>
          </p:cNvPr>
          <p:cNvGrpSpPr/>
          <p:nvPr/>
        </p:nvGrpSpPr>
        <p:grpSpPr>
          <a:xfrm>
            <a:off x="977127" y="2961336"/>
            <a:ext cx="4284441" cy="998221"/>
            <a:chOff x="4415314" y="5486400"/>
            <a:chExt cx="4284441" cy="998221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264ACFDB-5E73-4C14-88FC-708190823CD2}"/>
                </a:ext>
              </a:extLst>
            </p:cNvPr>
            <p:cNvGrpSpPr/>
            <p:nvPr/>
          </p:nvGrpSpPr>
          <p:grpSpPr>
            <a:xfrm>
              <a:off x="4415314" y="5486400"/>
              <a:ext cx="4284441" cy="998221"/>
              <a:chOff x="4415314" y="5486400"/>
              <a:chExt cx="4284441" cy="998221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xmlns="" id="{DE52DC3B-BCEA-46EE-82AB-8D6F23ECD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314" y="5486400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xmlns="" id="{66D3B81B-F07A-4788-901F-297A11A6E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0689" y="5495925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xmlns="" id="{739FF5F8-67F3-4B4D-8ECC-CCA1F129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2264" y="5495925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xmlns="" id="{1D7B4091-7373-4A33-ACC0-ADBBD41A5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1939" y="5505450"/>
                <a:ext cx="807816" cy="979171"/>
              </a:xfrm>
              <a:prstGeom prst="rect">
                <a:avLst/>
              </a:prstGeom>
            </p:spPr>
          </p:pic>
        </p:grpSp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xmlns="" id="{63F3D5A0-2540-4EF9-AEED-B121F1164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500562" y="6000256"/>
              <a:ext cx="661987" cy="443406"/>
            </a:xfrm>
            <a:prstGeom prst="rect">
              <a:avLst/>
            </a:prstGeom>
          </p:spPr>
        </p:pic>
        <p:pic>
          <p:nvPicPr>
            <p:cNvPr id="23" name="Graphique 54">
              <a:extLst>
                <a:ext uri="{FF2B5EF4-FFF2-40B4-BE49-F238E27FC236}">
                  <a16:creationId xmlns:a16="http://schemas.microsoft.com/office/drawing/2014/main" xmlns="" id="{460328B0-1E68-4930-8B2A-4E14825F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95937" y="6014544"/>
              <a:ext cx="661987" cy="443406"/>
            </a:xfrm>
            <a:prstGeom prst="rect">
              <a:avLst/>
            </a:prstGeom>
          </p:spPr>
        </p:pic>
        <p:pic>
          <p:nvPicPr>
            <p:cNvPr id="24" name="Graphique 55">
              <a:extLst>
                <a:ext uri="{FF2B5EF4-FFF2-40B4-BE49-F238E27FC236}">
                  <a16:creationId xmlns:a16="http://schemas.microsoft.com/office/drawing/2014/main" xmlns="" id="{0C15C14D-54CF-4577-B83E-34034FC5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767512" y="6009782"/>
              <a:ext cx="661987" cy="443406"/>
            </a:xfrm>
            <a:prstGeom prst="rect">
              <a:avLst/>
            </a:prstGeom>
          </p:spPr>
        </p:pic>
        <p:pic>
          <p:nvPicPr>
            <p:cNvPr id="25" name="Graphique 57">
              <a:extLst>
                <a:ext uri="{FF2B5EF4-FFF2-40B4-BE49-F238E27FC236}">
                  <a16:creationId xmlns:a16="http://schemas.microsoft.com/office/drawing/2014/main" xmlns="" id="{E3E5EFCD-B6E5-4480-8E9B-2A9FE981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77187" y="6009782"/>
              <a:ext cx="661987" cy="443406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6296297" y="2764371"/>
            <a:ext cx="4501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Fer (III) de 2 à 10 mg/L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d’eau oxygénée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+ 0,5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d’acide chlorhydrique concentré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fr-FR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KSCN</a:t>
            </a:r>
            <a:endParaRPr lang="fr-F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017" y="2067801"/>
            <a:ext cx="98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l’échelle des solutions étalons et de l’échelle de teinte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7016" y="2711249"/>
            <a:ext cx="537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Tracé de la courbe d’étalonnage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3675D841-11EA-4047-BC1C-7C5FE026A79E}"/>
              </a:ext>
            </a:extLst>
          </p:cNvPr>
          <p:cNvCxnSpPr>
            <a:cxnSpLocks/>
          </p:cNvCxnSpPr>
          <p:nvPr/>
        </p:nvCxnSpPr>
        <p:spPr>
          <a:xfrm>
            <a:off x="4129860" y="2217924"/>
            <a:ext cx="27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017" y="2067801"/>
            <a:ext cx="98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l’échelle des solutions étalons et de l’échelle de teinte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7016" y="2711249"/>
            <a:ext cx="537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Tracé de la courbe d’étalonnage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3675D841-11EA-4047-BC1C-7C5FE026A79E}"/>
              </a:ext>
            </a:extLst>
          </p:cNvPr>
          <p:cNvCxnSpPr>
            <a:cxnSpLocks/>
          </p:cNvCxnSpPr>
          <p:nvPr/>
        </p:nvCxnSpPr>
        <p:spPr>
          <a:xfrm>
            <a:off x="4129860" y="2217924"/>
            <a:ext cx="27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3853A5A6-95A7-4AFD-92FB-635ABE233AF5}"/>
              </a:ext>
            </a:extLst>
          </p:cNvPr>
          <p:cNvGrpSpPr/>
          <p:nvPr/>
        </p:nvGrpSpPr>
        <p:grpSpPr>
          <a:xfrm>
            <a:off x="6733800" y="2529466"/>
            <a:ext cx="4448005" cy="3331415"/>
            <a:chOff x="3621484" y="2152650"/>
            <a:chExt cx="5522515" cy="359092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4F0DA901-A065-4FCC-946E-BAEE522B0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4954" t="13016" r="17431" b="21907"/>
            <a:stretch/>
          </p:blipFill>
          <p:spPr>
            <a:xfrm>
              <a:off x="3621484" y="2152650"/>
              <a:ext cx="5522515" cy="2989802"/>
            </a:xfrm>
            <a:prstGeom prst="rect">
              <a:avLst/>
            </a:prstGeom>
          </p:spPr>
        </p:pic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xmlns="" id="{2A436588-732D-477C-8099-239448CB0814}"/>
                </a:ext>
              </a:extLst>
            </p:cNvPr>
            <p:cNvCxnSpPr/>
            <p:nvPr/>
          </p:nvCxnSpPr>
          <p:spPr>
            <a:xfrm flipV="1">
              <a:off x="4876800" y="4467225"/>
              <a:ext cx="0" cy="127635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xmlns="" id="{57B773D5-4ED7-462E-A919-0693526BD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3425" y="2924175"/>
              <a:ext cx="0" cy="262890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47EA0288-6C20-4362-B9B8-643361A21180}"/>
              </a:ext>
            </a:extLst>
          </p:cNvPr>
          <p:cNvGrpSpPr/>
          <p:nvPr/>
        </p:nvGrpSpPr>
        <p:grpSpPr>
          <a:xfrm>
            <a:off x="7485235" y="5840358"/>
            <a:ext cx="3406104" cy="790525"/>
            <a:chOff x="4415314" y="5486400"/>
            <a:chExt cx="4284441" cy="998221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xmlns="" id="{264ACFDB-5E73-4C14-88FC-708190823CD2}"/>
                </a:ext>
              </a:extLst>
            </p:cNvPr>
            <p:cNvGrpSpPr/>
            <p:nvPr/>
          </p:nvGrpSpPr>
          <p:grpSpPr>
            <a:xfrm>
              <a:off x="4415314" y="5486400"/>
              <a:ext cx="4284441" cy="998221"/>
              <a:chOff x="4415314" y="5486400"/>
              <a:chExt cx="4284441" cy="998221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xmlns="" id="{DE52DC3B-BCEA-46EE-82AB-8D6F23ECD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314" y="5486400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xmlns="" id="{66D3B81B-F07A-4788-901F-297A11A6E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0689" y="5495925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xmlns="" id="{739FF5F8-67F3-4B4D-8ECC-CCA1F129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2264" y="5495925"/>
                <a:ext cx="807816" cy="979171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xmlns="" id="{1D7B4091-7373-4A33-ACC0-ADBBD41A5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1939" y="5505450"/>
                <a:ext cx="807816" cy="979171"/>
              </a:xfrm>
              <a:prstGeom prst="rect">
                <a:avLst/>
              </a:prstGeom>
            </p:spPr>
          </p:pic>
        </p:grpSp>
        <p:pic>
          <p:nvPicPr>
            <p:cNvPr id="25" name="Graphique 21">
              <a:extLst>
                <a:ext uri="{FF2B5EF4-FFF2-40B4-BE49-F238E27FC236}">
                  <a16:creationId xmlns:a16="http://schemas.microsoft.com/office/drawing/2014/main" xmlns="" id="{63F3D5A0-2540-4EF9-AEED-B121F1164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500562" y="6000256"/>
              <a:ext cx="661987" cy="443406"/>
            </a:xfrm>
            <a:prstGeom prst="rect">
              <a:avLst/>
            </a:prstGeom>
          </p:spPr>
        </p:pic>
        <p:pic>
          <p:nvPicPr>
            <p:cNvPr id="26" name="Graphique 54">
              <a:extLst>
                <a:ext uri="{FF2B5EF4-FFF2-40B4-BE49-F238E27FC236}">
                  <a16:creationId xmlns:a16="http://schemas.microsoft.com/office/drawing/2014/main" xmlns="" id="{460328B0-1E68-4930-8B2A-4E14825F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95937" y="6014544"/>
              <a:ext cx="661987" cy="443406"/>
            </a:xfrm>
            <a:prstGeom prst="rect">
              <a:avLst/>
            </a:prstGeom>
          </p:spPr>
        </p:pic>
        <p:pic>
          <p:nvPicPr>
            <p:cNvPr id="27" name="Graphique 55">
              <a:extLst>
                <a:ext uri="{FF2B5EF4-FFF2-40B4-BE49-F238E27FC236}">
                  <a16:creationId xmlns:a16="http://schemas.microsoft.com/office/drawing/2014/main" xmlns="" id="{0C15C14D-54CF-4577-B83E-34034FC5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767512" y="6009782"/>
              <a:ext cx="661987" cy="443406"/>
            </a:xfrm>
            <a:prstGeom prst="rect">
              <a:avLst/>
            </a:prstGeom>
          </p:spPr>
        </p:pic>
        <p:pic>
          <p:nvPicPr>
            <p:cNvPr id="28" name="Graphique 57">
              <a:extLst>
                <a:ext uri="{FF2B5EF4-FFF2-40B4-BE49-F238E27FC236}">
                  <a16:creationId xmlns:a16="http://schemas.microsoft.com/office/drawing/2014/main" xmlns="" id="{E3E5EFCD-B6E5-4480-8E9B-2A9FE981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77187" y="6009782"/>
              <a:ext cx="661987" cy="443406"/>
            </a:xfrm>
            <a:prstGeom prst="rect">
              <a:avLst/>
            </a:prstGeom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783F64E9-9E7D-4BBC-BCF9-58AF9A5E9E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80" y="3696537"/>
            <a:ext cx="677180" cy="18597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DFB94B2-5608-43C2-B9F0-BDA08534ECEC}"/>
              </a:ext>
            </a:extLst>
          </p:cNvPr>
          <p:cNvSpPr/>
          <p:nvPr/>
        </p:nvSpPr>
        <p:spPr>
          <a:xfrm>
            <a:off x="664543" y="4544897"/>
            <a:ext cx="313944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B973F6E-C3E8-4DDE-9C47-A035F4475FFD}"/>
              </a:ext>
            </a:extLst>
          </p:cNvPr>
          <p:cNvSpPr/>
          <p:nvPr/>
        </p:nvSpPr>
        <p:spPr>
          <a:xfrm>
            <a:off x="4480893" y="4541722"/>
            <a:ext cx="139573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55E1E737-9128-46CB-A280-6037D4B5D3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23" y="4401387"/>
            <a:ext cx="221326" cy="22881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3491C9E8-9198-4EB3-A31F-982BF2AE23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" y="4183564"/>
            <a:ext cx="2529524" cy="2228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7B455DD6-FF30-40BB-9740-607499C5EE3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4" y="4678515"/>
            <a:ext cx="1603810" cy="22666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717B932B-A58F-452B-A152-959326355B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84" y="5651638"/>
            <a:ext cx="3000000" cy="28381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2) Dosage des ions fer (III) dans le vin blanc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017" y="2067801"/>
            <a:ext cx="98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Préparation de l’échelle des solutions étalons et de l’échelle de teinte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7016" y="2711249"/>
            <a:ext cx="537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Tracé de la courbe d’étalonnage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7016" y="3354698"/>
            <a:ext cx="887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3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de l’absorbance de l’échantillon préparé de vin blanc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432B8F-569F-452C-90A7-771DD0A50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85" y="1386032"/>
            <a:ext cx="2824983" cy="4000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7D24391-30EC-497C-B290-EDEFFA6AD3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54" y="1436909"/>
            <a:ext cx="1990833" cy="398042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9B5362-A382-443C-B252-4DEBD0434554}"/>
              </a:ext>
            </a:extLst>
          </p:cNvPr>
          <p:cNvCxnSpPr/>
          <p:nvPr/>
        </p:nvCxnSpPr>
        <p:spPr>
          <a:xfrm>
            <a:off x="5793105" y="1483530"/>
            <a:ext cx="781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01E78492-2FCC-418C-8202-9DA0B04C8FD4}"/>
              </a:ext>
            </a:extLst>
          </p:cNvPr>
          <p:cNvCxnSpPr>
            <a:cxnSpLocks/>
          </p:cNvCxnSpPr>
          <p:nvPr/>
        </p:nvCxnSpPr>
        <p:spPr>
          <a:xfrm flipH="1">
            <a:off x="5831205" y="163593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66272448-66E4-432B-A659-A35E250556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6" y="5004210"/>
            <a:ext cx="2229227" cy="23471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CB609338-D1F6-4CE7-B7B7-6F4A2CFC41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89" y="4538894"/>
            <a:ext cx="807816" cy="979171"/>
          </a:xfrm>
          <a:prstGeom prst="rect">
            <a:avLst/>
          </a:prstGeom>
        </p:spPr>
      </p:pic>
      <p:pic>
        <p:nvPicPr>
          <p:cNvPr id="37" name="Graphique 28">
            <a:extLst>
              <a:ext uri="{FF2B5EF4-FFF2-40B4-BE49-F238E27FC236}">
                <a16:creationId xmlns:a16="http://schemas.microsoft.com/office/drawing/2014/main" xmlns="" id="{48927633-96C8-474A-A4A3-98EA9E6697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8637" y="5052750"/>
            <a:ext cx="661987" cy="44340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B197E247-7E57-4CED-8BAE-328C9D436C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6" y="4346380"/>
            <a:ext cx="2246857" cy="336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06396F29-9082-4905-8EF9-8A2B6480E3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0" y="5340778"/>
            <a:ext cx="3181829" cy="27750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4A0EBB19-2005-4A13-BDF7-F3E2B674876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6" y="5720140"/>
            <a:ext cx="3588078" cy="27802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52820304-6A8C-468C-B699-1671F85434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81" y="5998167"/>
            <a:ext cx="3384217" cy="34818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8BC5C47C-BCE0-4485-8D4E-BE78900C1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82" y="4514624"/>
            <a:ext cx="807816" cy="979171"/>
          </a:xfrm>
          <a:prstGeom prst="rect">
            <a:avLst/>
          </a:prstGeom>
        </p:spPr>
      </p:pic>
      <p:pic>
        <p:nvPicPr>
          <p:cNvPr id="43" name="Graphique 30">
            <a:extLst>
              <a:ext uri="{FF2B5EF4-FFF2-40B4-BE49-F238E27FC236}">
                <a16:creationId xmlns:a16="http://schemas.microsoft.com/office/drawing/2014/main" xmlns="" id="{7E1C8521-236A-464B-8E7A-C250A30164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54430" y="5028480"/>
            <a:ext cx="661987" cy="44340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D9F0F984-4B60-4305-9979-F0FA8DC055A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4135064"/>
            <a:ext cx="2085018" cy="27716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66272448-66E4-432B-A659-A35E250556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81" y="4663121"/>
            <a:ext cx="2229227" cy="234713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06396F29-9082-4905-8EF9-8A2B6480E30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45" y="4999689"/>
            <a:ext cx="3181829" cy="27750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4A0EBB19-2005-4A13-BDF7-F3E2B674876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81" y="5379051"/>
            <a:ext cx="3588078" cy="278027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6182266" y="4010297"/>
            <a:ext cx="0" cy="2455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6,23921"/>
  <p:tag name="LATEXADDIN" val="\documentclass{article}&#10;\usepackage{amsmath}&#10;\pagestyle{empty}&#10;\begin{document}&#10;&#10;$A$&#10;&#10;&#10;\end{document}"/>
  <p:tag name="IGUANATEXSIZE" val="25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995,8755"/>
  <p:tag name="LATEXADDIN" val="\documentclass{article}&#10;\usepackage{amsmath}&#10;\pagestyle{empty}&#10;\begin{document}&#10;&#10;Faisceau lumineux &#10;&#10;&#10;\end{document}"/>
  <p:tag name="IGUANATEXSIZE" val="25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631,4211"/>
  <p:tag name="LATEXADDIN" val="\documentclass{article}&#10;\usepackage{amsmath}&#10;\pagestyle{empty}&#10;\begin{document}&#10;&#10;$\lambda=470$ nm&#10;&#10;&#10;\end{document}"/>
  <p:tag name="IGUANATEXSIZE" val="25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81,102"/>
  <p:tag name="LATEXADDIN" val="\documentclass{article}&#10;\usepackage{amsmath}&#10;\pagestyle{empty}&#10;\begin{document}&#10;&#10;Cuve spectrométrique&#10;&#10;&#10;\end{document}"/>
  <p:tag name="IGUANATEXSIZE" val="25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75,8905"/>
  <p:tag name="LATEXADDIN" val="\documentclass{article}&#10;\usepackage{amsmath}&#10;\usepackage{color}&#10;\pagestyle{empty}&#10;\begin{document}&#10;&#10;\color{red}&#10;10 mL vin blanc&#10;&#10;&#10;\end{document}"/>
  <p:tag name="IGUANATEXSIZE" val="25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737,1579"/>
  <p:tag name="LATEXADDIN" val="\documentclass{article}&#10;\usepackage{amsmath}&#10;\pagestyle{empty}&#10;\begin{document}&#10;&#10;Blanc spectro&#10;&#10;&#10;\end{document}"/>
  <p:tag name="IGUANATEXSIZE" val="3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83,315"/>
  <p:tag name="LATEXADDIN" val="\documentclass{article}&#10;\usepackage{amsmath}&#10;\pagestyle{empty}&#10;\begin{document}&#10;&#10;1 mL eau oxygénée (20 vol)&#10;&#10;&#10;\end{document}"/>
  <p:tag name="IGUANATEXSIZE" val="25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673,041"/>
  <p:tag name="LATEXADDIN" val="\documentclass{article}&#10;\usepackage{amsmath}&#10;\pagestyle{empty}&#10;\begin{document}&#10;&#10;0.5 mL A. chlorhydrique (6 M)&#10;&#10;&#10;\end{document}"/>
  <p:tag name="IGUANATEXSIZE" val="25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328,084"/>
  <p:tag name="LATEXADDIN" val="\documentclass{article}&#10;\usepackage{amsmath}&#10;\usepackage{color}&#10;\pagestyle{empty}&#10;\begin{document}&#10;&#10;\color{red}&#10;1 mL KSCN (200 g.L$^{-1}$)&#10;&#10;&#10;\end{document}"/>
  <p:tag name="IGUANATEXSIZE" val="25"/>
  <p:tag name="IGUANATEXCURSOR" val="11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683,9145"/>
  <p:tag name="LATEXADDIN" val="\documentclass{article}&#10;\usepackage{amsmath}&#10;\pagestyle{empty}&#10;\begin{document}&#10;&#10;Mesure de A&#10;&#10;&#10;\end{document}"/>
  <p:tag name="IGUANATEXSIZE" val="3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75,8905"/>
  <p:tag name="LATEXADDIN" val="\documentclass{article}&#10;\usepackage{amsmath}&#10;\usepackage{color}&#10;\pagestyle{empty}&#10;\begin{document}&#10;&#10;\color{red}&#10;10 mL vin blanc&#10;&#10;&#10;\end{document}"/>
  <p:tag name="IGUANATEXSIZE" val="25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83,315"/>
  <p:tag name="LATEXADDIN" val="\documentclass{article}&#10;\usepackage{amsmath}&#10;\pagestyle{empty}&#10;\begin{document}&#10;&#10;1 mL eau oxygénée (20 vol)&#10;&#10;&#10;\end{document}"/>
  <p:tag name="IGUANATEXSIZE" val="25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673,041"/>
  <p:tag name="LATEXADDIN" val="\documentclass{article}&#10;\usepackage{amsmath}&#10;\pagestyle{empty}&#10;\begin{document}&#10;&#10;0.5 mL A. chlorhydrique (6 M)&#10;&#10;&#10;\end{document}"/>
  <p:tag name="IGUANATEXSIZE" val="25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76,34"/>
  <p:tag name="LATEXADDIN" val="\documentclass{article}&#10;\usepackage{amsmath}&#10;\pagestyle{empty}&#10;\begin{document}&#10;&#10;$\frac{\Delta C}{C}=\sqrt{(\frac{\Delta A}{A})^2+(\frac{\Delta k}{k})^2}$&#10;&#10;&#10;\end{document}"/>
  <p:tag name="IGUANATEXSIZE" val="25"/>
  <p:tag name="IGUANATEXCURSOR" val="14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635,1707"/>
  <p:tag name="LATEXADDIN" val="\documentclass{article}&#10;\usepackage{amsmath}&#10;\pagestyle{empty}&#10;\begin{document}&#10;$\Delta A=0.005$&#10;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63,892"/>
  <p:tag name="LATEXADDIN" val="\documentclass{article}&#10;\usepackage{amsmath}&#10;\pagestyle{empty}&#10;\begin{document}&#10;$\Delta C=0.2$ mg/L&#10;&#10;&#10;\end{document}"/>
  <p:tag name="IGUANATEXSIZE" val="25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335,2081"/>
  <p:tag name="LATEXADDIN" val="\documentclass{article}&#10;\usepackage{amsmath}&#10;\pagestyle{empty}&#10;\begin{document}&#10;&#10;A=kC&#10;&#10;&#10;\end{document}"/>
  <p:tag name="IGUANATEXSIZE" val="25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220,098"/>
  <p:tag name="LATEXADDIN" val="\documentclass{article}&#10;\usepackage{amsmath}&#10;\pagestyle{empty}&#10;\begin{document}&#10;&#10;k=8 $\pm\ 1 \times 10^{-2} $ L/mg&#10;&#10;&#10;\end{document}"/>
  <p:tag name="IGUANATEXSIZE" val="25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770,9036"/>
  <p:tag name="LATEXADDIN" val="\documentclass{article}&#10;\usepackage{amsmath}&#10;\pagestyle{empty}&#10;\begin{document}&#10;&#10;(Pas à retenir)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621,297"/>
  <p:tag name="LATEXADDIN" val="\documentclass{article}&#10;\usepackage{amsmath}&#10;\pagestyle{empty}&#10;\begin{document}&#10;&#10;Formule incertitude composée&#10;&#10;&#10;\end{document}"/>
  <p:tag name="IGUANATEXSIZE" val="20"/>
  <p:tag name="IGUANATEXCURSOR" val="10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09,486"/>
  <p:tag name="LATEXADDIN" val="\documentclass{article}&#10;\usepackage{amsmath}&#10;\pagestyle{empty}&#10;\begin{document}&#10;&#10;Simulation des résultats pour 30 élèves&#10;&#10;&#10;\end{document}"/>
  <p:tag name="IGUANATEXSIZE" val="25"/>
  <p:tag name="IGUANATEXCURSOR" val="11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75,478"/>
  <p:tag name="LATEXADDIN" val="\documentclass{article}&#10;\usepackage{amsmath}&#10;\pagestyle{empty}&#10;\begin{document}&#10;&#10;V$_{m}$&#10;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6,74165"/>
  <p:tag name="LATEXADDIN" val="\documentclass{article}&#10;\usepackage{amsmath}&#10;\pagestyle{empty}&#10;\begin{document}&#10;&#10;$\sigma$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978,6276"/>
  <p:tag name="LATEXADDIN" val="\documentclass{article}&#10;\usepackage{amsmath}&#10;\pagestyle{empty}&#10;\begin{document}&#10;&#10;Notion de fiabilité &#10;&#10;&#10;\end{document}"/>
  <p:tag name="IGUANATEXSIZE" val="25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75,478"/>
  <p:tag name="LATEXADDIN" val="\documentclass{article}&#10;\usepackage{amsmath}&#10;\pagestyle{empty}&#10;\begin{document}&#10;&#10;V$_{m}$&#10;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66,74165"/>
  <p:tag name="LATEXADDIN" val="\documentclass{article}&#10;\usepackage{amsmath}&#10;\pagestyle{empty}&#10;\begin{document}&#10;&#10;$\sigma$&#10;&#10;\end{document}"/>
  <p:tag name="IGUANATEXSIZE" val="25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30,9711"/>
  <p:tag name="LATEXADDIN" val="\documentclass{article}&#10;\usepackage{amsmath}&#10;\pagestyle{empty}&#10;\begin{document}&#10;&#10;V$_{th2}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27,9715"/>
  <p:tag name="LATEXADDIN" val="\documentclass{article}&#10;\usepackage{amsmath}&#10;\pagestyle{empty}&#10;\begin{document}&#10;&#10;V$_{th1}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2055,493"/>
  <p:tag name="LATEXADDIN" val="\documentclass{article}&#10;\usepackage{amsmath}&#10;\pagestyle{empty}&#10;\begin{document}&#10;&#10;Pas précis: grande barre d'incertitude&#10;&#10;&#10;\end{document}"/>
  <p:tag name="IGUANATEXSIZE" val="25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99,85"/>
  <p:tag name="LATEXADDIN" val="\documentclass{article}&#10;\usepackage{amsmath}&#10;\pagestyle{empty}&#10;\begin{document}&#10;&#10;Précis, mais pas fiable &#10;&#10;&#10;&#10;\end{document}"/>
  <p:tag name="IGUANATEXSIZE" val="25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797,1503"/>
  <p:tag name="LATEXADDIN" val="\documentclass{article}&#10;\usepackage{amsmath}&#10;\pagestyle{empty}&#10;\begin{document}&#10;&#10;Précis et fiable&#10;&#10;&#10;\end{document}"/>
  <p:tag name="IGUANATEXSIZE" val="3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1037,87"/>
  <p:tag name="LATEXADDIN" val="\documentclass{article}&#10;\usepackage{amsmath}&#10;\pagestyle{empty}&#10;\begin{document}&#10;&#10;Précision$\sim$ Fidélité&#10;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024,372"/>
  <p:tag name="LATEXADDIN" val="\documentclass{article}&#10;\usepackage{amsmath}&#10;\pagestyle{empty}&#10;\begin{document}&#10;&#10;Justesse$\sim$ Fiabilité&#10;&#10;\end{document}"/>
  <p:tag name="IGUANATEXSIZE" val="20"/>
  <p:tag name="IGUANATEXCURSOR" val="10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737,1579"/>
  <p:tag name="LATEXADDIN" val="\documentclass{article}&#10;\usepackage{amsmath}&#10;\pagestyle{empty}&#10;\begin{document}&#10;&#10;[FeSCN]$^{2+}$$_{(aq)}$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046,119"/>
  <p:tag name="LATEXADDIN" val="\documentclass{article}&#10;\usepackage{amsmath}&#10;\pagestyle{empty}&#10;\begin{document}&#10;&#10;Fe$^{3+}$$_{(aq)}$+SCN$^{-}$$_{(aq)}$&#10;&#10;&#10;\end{document}"/>
  <p:tag name="IGUANATEXSIZE" val="20"/>
  <p:tag name="IGUANATEXCURSOR" val="11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627</TotalTime>
  <Words>921</Words>
  <Application>Microsoft Office PowerPoint</Application>
  <PresentationFormat>Grand écran</PresentationFormat>
  <Paragraphs>189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Gill Sans MT</vt:lpstr>
      <vt:lpstr>Helvetica Neue Medium</vt:lpstr>
      <vt:lpstr>Times New Roman</vt:lpstr>
      <vt:lpstr>Parcel</vt:lpstr>
      <vt:lpstr>Thème Office</vt:lpstr>
      <vt:lpstr>Chimie analytique quantitative et fiabilité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Chimie analytique quantitative et fiabilité</dc:title>
  <dc:creator>DIHYA</dc:creator>
  <cp:lastModifiedBy>Elio Thellier</cp:lastModifiedBy>
  <cp:revision>39</cp:revision>
  <dcterms:created xsi:type="dcterms:W3CDTF">2021-04-12T22:30:28Z</dcterms:created>
  <dcterms:modified xsi:type="dcterms:W3CDTF">2021-06-15T13:01:24Z</dcterms:modified>
</cp:coreProperties>
</file>