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63" r:id="rId8"/>
    <p:sldId id="264" r:id="rId9"/>
    <p:sldId id="269" r:id="rId10"/>
    <p:sldId id="278" r:id="rId11"/>
    <p:sldId id="280" r:id="rId12"/>
    <p:sldId id="279" r:id="rId13"/>
    <p:sldId id="274" r:id="rId14"/>
    <p:sldId id="275" r:id="rId15"/>
    <p:sldId id="268" r:id="rId16"/>
    <p:sldId id="265" r:id="rId17"/>
    <p:sldId id="271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2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8C2E-268F-46AC-9C5F-98B3EA04A551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D0E-C334-4A8B-BDD7-2C5954019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819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8C2E-268F-46AC-9C5F-98B3EA04A551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D0E-C334-4A8B-BDD7-2C5954019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14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8C2E-268F-46AC-9C5F-98B3EA04A551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D0E-C334-4A8B-BDD7-2C5954019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38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8C2E-268F-46AC-9C5F-98B3EA04A551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D0E-C334-4A8B-BDD7-2C5954019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2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8C2E-268F-46AC-9C5F-98B3EA04A551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D0E-C334-4A8B-BDD7-2C5954019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804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8C2E-268F-46AC-9C5F-98B3EA04A551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D0E-C334-4A8B-BDD7-2C5954019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17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8C2E-268F-46AC-9C5F-98B3EA04A551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D0E-C334-4A8B-BDD7-2C5954019DFD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78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8C2E-268F-46AC-9C5F-98B3EA04A551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D0E-C334-4A8B-BDD7-2C5954019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45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8C2E-268F-46AC-9C5F-98B3EA04A551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D0E-C334-4A8B-BDD7-2C5954019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59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8C2E-268F-46AC-9C5F-98B3EA04A551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D0E-C334-4A8B-BDD7-2C5954019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0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4CC8C2E-268F-46AC-9C5F-98B3EA04A551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D0E-C334-4A8B-BDD7-2C5954019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26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4CC8C2E-268F-46AC-9C5F-98B3EA04A551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08D2D0E-C334-4A8B-BDD7-2C5954019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73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685110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r>
              <a:rPr lang="fr-FR" cap="none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Cinétique et Catalyse</a:t>
            </a:r>
            <a:endParaRPr lang="fr-FR" cap="none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60808" y="2548286"/>
            <a:ext cx="9270383" cy="4845291"/>
          </a:xfrm>
        </p:spPr>
        <p:txBody>
          <a:bodyPr>
            <a:noAutofit/>
          </a:bodyPr>
          <a:lstStyle/>
          <a:p>
            <a:pPr algn="l"/>
            <a:r>
              <a:rPr lang="fr-FR" sz="2400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Niveau : 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Lycée</a:t>
            </a:r>
          </a:p>
          <a:p>
            <a:pPr algn="l"/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l"/>
            <a:r>
              <a:rPr lang="fr-FR" sz="2400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Pré-requis :</a:t>
            </a:r>
          </a:p>
          <a:p>
            <a:pPr marL="342900" indent="-342900" algn="l">
              <a:buClr>
                <a:schemeClr val="tx1"/>
              </a:buClr>
              <a:buFontTx/>
              <a:buChar char="-"/>
            </a:pP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Notion d’équilibre </a:t>
            </a:r>
          </a:p>
          <a:p>
            <a:pPr marL="342900" indent="-342900" algn="l">
              <a:buClr>
                <a:schemeClr val="tx1"/>
              </a:buClr>
              <a:buFontTx/>
              <a:buChar char="-"/>
            </a:pP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Loi de Beer Lambert, absorbance, suivi spectrophotométrique </a:t>
            </a:r>
          </a:p>
          <a:p>
            <a:pPr marL="342900" indent="-342900" algn="l">
              <a:buClr>
                <a:schemeClr val="tx1"/>
              </a:buClr>
              <a:buFontTx/>
              <a:buChar char="-"/>
            </a:pP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Réactions d’oxydo-réduction</a:t>
            </a:r>
          </a:p>
          <a:p>
            <a:pPr marL="342900" indent="-342900" algn="l">
              <a:buClr>
                <a:schemeClr val="tx1"/>
              </a:buClr>
              <a:buFontTx/>
              <a:buChar char="-"/>
            </a:pP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Fonctions mathématiques exponentielle et logarithme</a:t>
            </a:r>
          </a:p>
          <a:p>
            <a:pPr marL="342900" indent="-342900" algn="l">
              <a:buClr>
                <a:schemeClr val="tx1"/>
              </a:buClr>
              <a:buFontTx/>
              <a:buChar char="-"/>
            </a:pP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Dérivée, équations différentielles du première ordre 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68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772D9D8-08E9-43A7-A841-C355DCA959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550" y="1797557"/>
            <a:ext cx="1647409" cy="1874952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0DC26E72-4DD4-41F6-B30F-6F7BB128FD26}"/>
              </a:ext>
            </a:extLst>
          </p:cNvPr>
          <p:cNvCxnSpPr>
            <a:cxnSpLocks/>
          </p:cNvCxnSpPr>
          <p:nvPr/>
        </p:nvCxnSpPr>
        <p:spPr>
          <a:xfrm flipV="1">
            <a:off x="3184257" y="3171719"/>
            <a:ext cx="154652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1B20848D-CF25-4E0A-A6FA-998E51623667}"/>
              </a:ext>
            </a:extLst>
          </p:cNvPr>
          <p:cNvSpPr txBox="1"/>
          <p:nvPr/>
        </p:nvSpPr>
        <p:spPr>
          <a:xfrm>
            <a:off x="0" y="2386889"/>
            <a:ext cx="3607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12 </a:t>
            </a:r>
            <a:r>
              <a:rPr lang="fr-FR" sz="2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mL</a:t>
            </a:r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d’eau de Javel </a:t>
            </a:r>
          </a:p>
          <a:p>
            <a:pPr algn="ctr"/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[</a:t>
            </a:r>
            <a:r>
              <a:rPr lang="fr-FR" sz="2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ClO</a:t>
            </a:r>
            <a:r>
              <a:rPr lang="fr-FR" sz="2400" baseline="30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</a:t>
            </a:r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]= 2,19 mol/L</a:t>
            </a:r>
          </a:p>
          <a:p>
            <a:pPr algn="ctr"/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+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ctr"/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8 </a:t>
            </a:r>
            <a:r>
              <a:rPr lang="fr-FR" sz="2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mL</a:t>
            </a:r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d’eau distillée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01890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Suivi cinétique de la décoloration de l’érythrosine B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2971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772D9D8-08E9-43A7-A841-C355DCA959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550" y="1797557"/>
            <a:ext cx="1647409" cy="1874952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0DC26E72-4DD4-41F6-B30F-6F7BB128FD26}"/>
              </a:ext>
            </a:extLst>
          </p:cNvPr>
          <p:cNvCxnSpPr>
            <a:cxnSpLocks/>
          </p:cNvCxnSpPr>
          <p:nvPr/>
        </p:nvCxnSpPr>
        <p:spPr>
          <a:xfrm flipV="1">
            <a:off x="3184257" y="3171719"/>
            <a:ext cx="154652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1B20848D-CF25-4E0A-A6FA-998E51623667}"/>
              </a:ext>
            </a:extLst>
          </p:cNvPr>
          <p:cNvSpPr txBox="1"/>
          <p:nvPr/>
        </p:nvSpPr>
        <p:spPr>
          <a:xfrm>
            <a:off x="0" y="2386889"/>
            <a:ext cx="3607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12 </a:t>
            </a:r>
            <a:r>
              <a:rPr lang="fr-FR" sz="2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mL</a:t>
            </a:r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d’eau de Javel </a:t>
            </a:r>
          </a:p>
          <a:p>
            <a:pPr algn="ctr"/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[</a:t>
            </a:r>
            <a:r>
              <a:rPr lang="fr-FR" sz="2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ClO</a:t>
            </a:r>
            <a:r>
              <a:rPr lang="fr-FR" sz="2400" baseline="30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</a:t>
            </a:r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]= 2,19 mol/L</a:t>
            </a:r>
          </a:p>
          <a:p>
            <a:pPr algn="ctr"/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+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ctr"/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8 </a:t>
            </a:r>
            <a:r>
              <a:rPr lang="fr-FR" sz="2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mL</a:t>
            </a:r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d’eau distillée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01890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Suivi cinétique de la décoloration de l’érythrosine B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7" name="Image 6" descr="Une image contenant texte, moniteur, écran, capture d’écran&#10;&#10;Description générée automatiquement">
            <a:extLst>
              <a:ext uri="{FF2B5EF4-FFF2-40B4-BE49-F238E27FC236}">
                <a16:creationId xmlns:a16="http://schemas.microsoft.com/office/drawing/2014/main" id="{4351CFEE-6904-46C8-91D8-4F08CE9148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549" y="1793562"/>
            <a:ext cx="1647409" cy="18749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4D5BA8F-D7D0-4022-8084-53F39EE4583B}"/>
                  </a:ext>
                </a:extLst>
              </p:cNvPr>
              <p:cNvSpPr txBox="1"/>
              <p:nvPr/>
            </p:nvSpPr>
            <p:spPr>
              <a:xfrm>
                <a:off x="6529191" y="2575523"/>
                <a:ext cx="360790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10 </a:t>
                </a:r>
                <a:r>
                  <a:rPr lang="fr-FR" sz="2400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mL</a:t>
                </a:r>
                <a:r>
                  <a:rPr lang="fr-FR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d’une solution d’érythrosine </a:t>
                </a:r>
                <a:r>
                  <a:rPr lang="fr-FR" sz="24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B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4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endParaRPr lang="fr-FR" sz="24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4D5BA8F-D7D0-4022-8084-53F39EE45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191" y="2575523"/>
                <a:ext cx="3607904" cy="1200329"/>
              </a:xfrm>
              <a:prstGeom prst="rect">
                <a:avLst/>
              </a:prstGeom>
              <a:blipFill>
                <a:blip r:embed="rId4"/>
                <a:stretch>
                  <a:fillRect t="-40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DC26E72-4DD4-41F6-B30F-6F7BB128FD26}"/>
              </a:ext>
            </a:extLst>
          </p:cNvPr>
          <p:cNvCxnSpPr>
            <a:cxnSpLocks/>
          </p:cNvCxnSpPr>
          <p:nvPr/>
        </p:nvCxnSpPr>
        <p:spPr>
          <a:xfrm flipV="1">
            <a:off x="5283022" y="3171719"/>
            <a:ext cx="1546529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24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772D9D8-08E9-43A7-A841-C355DCA959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550" y="1797557"/>
            <a:ext cx="1647409" cy="1874952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0DC26E72-4DD4-41F6-B30F-6F7BB128FD26}"/>
              </a:ext>
            </a:extLst>
          </p:cNvPr>
          <p:cNvCxnSpPr>
            <a:cxnSpLocks/>
          </p:cNvCxnSpPr>
          <p:nvPr/>
        </p:nvCxnSpPr>
        <p:spPr>
          <a:xfrm flipV="1">
            <a:off x="3184257" y="3171719"/>
            <a:ext cx="154652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1B20848D-CF25-4E0A-A6FA-998E51623667}"/>
              </a:ext>
            </a:extLst>
          </p:cNvPr>
          <p:cNvSpPr txBox="1"/>
          <p:nvPr/>
        </p:nvSpPr>
        <p:spPr>
          <a:xfrm>
            <a:off x="0" y="2386889"/>
            <a:ext cx="3607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12 </a:t>
            </a:r>
            <a:r>
              <a:rPr lang="fr-FR" sz="2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mL</a:t>
            </a:r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d’eau de Javel </a:t>
            </a:r>
          </a:p>
          <a:p>
            <a:pPr algn="ctr"/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[</a:t>
            </a:r>
            <a:r>
              <a:rPr lang="fr-FR" sz="2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ClO</a:t>
            </a:r>
            <a:r>
              <a:rPr lang="fr-FR" sz="2400" baseline="30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</a:t>
            </a:r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]= 2,19 mol/L</a:t>
            </a:r>
          </a:p>
          <a:p>
            <a:pPr algn="ctr"/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+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ctr"/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8 </a:t>
            </a:r>
            <a:r>
              <a:rPr lang="fr-FR" sz="2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mL</a:t>
            </a:r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d’eau distillée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01890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Suivi cinétique de la décoloration de l’érythrosine B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7" name="Image 6" descr="Une image contenant texte, moniteur, écran, capture d’écran&#10;&#10;Description générée automatiquement">
            <a:extLst>
              <a:ext uri="{FF2B5EF4-FFF2-40B4-BE49-F238E27FC236}">
                <a16:creationId xmlns:a16="http://schemas.microsoft.com/office/drawing/2014/main" id="{4351CFEE-6904-46C8-91D8-4F08CE9148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549" y="1793562"/>
            <a:ext cx="1647409" cy="18749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4D5BA8F-D7D0-4022-8084-53F39EE4583B}"/>
                  </a:ext>
                </a:extLst>
              </p:cNvPr>
              <p:cNvSpPr txBox="1"/>
              <p:nvPr/>
            </p:nvSpPr>
            <p:spPr>
              <a:xfrm>
                <a:off x="6529191" y="2575523"/>
                <a:ext cx="360790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10 </a:t>
                </a:r>
                <a:r>
                  <a:rPr lang="fr-FR" sz="2400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mL</a:t>
                </a:r>
                <a:r>
                  <a:rPr lang="fr-FR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d’une solution d’érythrosine </a:t>
                </a:r>
                <a:r>
                  <a:rPr lang="fr-FR" sz="24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B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4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endParaRPr lang="fr-FR" sz="24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4D5BA8F-D7D0-4022-8084-53F39EE45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191" y="2575523"/>
                <a:ext cx="3607904" cy="1200329"/>
              </a:xfrm>
              <a:prstGeom prst="rect">
                <a:avLst/>
              </a:prstGeom>
              <a:blipFill>
                <a:blip r:embed="rId4"/>
                <a:stretch>
                  <a:fillRect t="-40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DC26E72-4DD4-41F6-B30F-6F7BB128FD26}"/>
              </a:ext>
            </a:extLst>
          </p:cNvPr>
          <p:cNvCxnSpPr>
            <a:cxnSpLocks/>
          </p:cNvCxnSpPr>
          <p:nvPr/>
        </p:nvCxnSpPr>
        <p:spPr>
          <a:xfrm flipV="1">
            <a:off x="5283022" y="3171719"/>
            <a:ext cx="1546529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 : en angle 3">
            <a:extLst>
              <a:ext uri="{FF2B5EF4-FFF2-40B4-BE49-F238E27FC236}">
                <a16:creationId xmlns:a16="http://schemas.microsoft.com/office/drawing/2014/main" id="{8009CDEE-7E19-4D58-906A-9D316ED5273F}"/>
              </a:ext>
            </a:extLst>
          </p:cNvPr>
          <p:cNvCxnSpPr>
            <a:cxnSpLocks/>
          </p:cNvCxnSpPr>
          <p:nvPr/>
        </p:nvCxnSpPr>
        <p:spPr>
          <a:xfrm>
            <a:off x="4293895" y="4545882"/>
            <a:ext cx="3031620" cy="725557"/>
          </a:xfrm>
          <a:prstGeom prst="bentConnector3">
            <a:avLst>
              <a:gd name="adj1" fmla="val 167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E5A8DA9E-4BBE-4F1B-A7DD-D64DB74571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5117" y="3827203"/>
            <a:ext cx="3147982" cy="28884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62887" y="4863532"/>
            <a:ext cx="939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A(t)</a:t>
            </a:r>
            <a:endParaRPr lang="fr-FR" sz="32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514D155-BAB5-4820-B846-750A9D7619FD}"/>
              </a:ext>
            </a:extLst>
          </p:cNvPr>
          <p:cNvSpPr txBox="1"/>
          <p:nvPr/>
        </p:nvSpPr>
        <p:spPr>
          <a:xfrm>
            <a:off x="4725239" y="5405831"/>
            <a:ext cx="360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Très rapidement</a:t>
            </a:r>
          </a:p>
          <a:p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1963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16BE0E4-CEC9-4EE7-895E-49E3EF569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900" y="1435279"/>
            <a:ext cx="9803876" cy="50926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01890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Suivi cinétique de la décoloration de l’érythrosine B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1711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278882-3E32-C74D-A6E6-7AC03982F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u="sng" dirty="0"/>
              <a:t>Droite obtenue</a:t>
            </a:r>
            <a:endParaRPr lang="fr-FR" sz="2000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44762A-4ED6-4AD5-9914-0EF765C36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58" y="1282046"/>
            <a:ext cx="11692331" cy="53468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01890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Suivi cinétique de la décoloration de l’érythrosine B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40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97971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Suivi cinétique de la décoloration de l’érythrosine B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666206" y="1183532"/>
                <a:ext cx="9095760" cy="5574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200" u="sng" dirty="0" smtClean="0">
                    <a:solidFill>
                      <a:srgbClr val="C0000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Méthode : </a:t>
                </a:r>
              </a:p>
              <a:p>
                <a:endParaRPr lang="fr-FR" sz="22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r>
                  <a:rPr lang="fr-FR" sz="2200" u="sng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1) On suppose un ordre de la réaction par rapport au réactif</a:t>
                </a:r>
              </a:p>
              <a:p>
                <a:r>
                  <a:rPr lang="fr-FR" sz="2200" i="1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  <a:sym typeface="Wingdings" panose="05000000000000000000" pitchFamily="2" charset="2"/>
                  </a:rPr>
                  <a:t>	</a:t>
                </a:r>
                <a:r>
                  <a:rPr lang="fr-FR" sz="2200" i="1" dirty="0" smtClean="0">
                    <a:solidFill>
                      <a:schemeClr val="accent2">
                        <a:lumMod val="7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  <a:sym typeface="Wingdings" panose="05000000000000000000" pitchFamily="2" charset="2"/>
                  </a:rPr>
                  <a:t> Ordre 1 par rapport à l’érythrosine</a:t>
                </a:r>
                <a:endParaRPr lang="fr-FR" sz="2200" i="1" dirty="0" smtClean="0">
                  <a:solidFill>
                    <a:schemeClr val="accent2">
                      <a:lumMod val="75000"/>
                    </a:schemeClr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endParaRPr lang="fr-FR" sz="22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r>
                  <a:rPr lang="fr-FR" sz="2200" u="sng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2) On en déduit la forme attendue de l’évolution de la concentration du réactif</a:t>
                </a:r>
              </a:p>
              <a:p>
                <a:r>
                  <a:rPr lang="fr-FR" sz="22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	</a:t>
                </a:r>
                <a:r>
                  <a:rPr lang="fr-F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2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fr-FR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  <a:sym typeface="Wingdings" panose="05000000000000000000" pitchFamily="2" charset="2"/>
                          </a:rPr>
                          <m:t>𝐸</m:t>
                        </m:r>
                      </m:e>
                    </m:d>
                    <m:r>
                      <a:rPr lang="fr-FR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  <a:sym typeface="Wingdings" panose="05000000000000000000" pitchFamily="2" charset="2"/>
                      </a:rPr>
                      <m:t>(</m:t>
                    </m:r>
                    <m:r>
                      <a:rPr lang="fr-FR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  <a:sym typeface="Wingdings" panose="05000000000000000000" pitchFamily="2" charset="2"/>
                      </a:rPr>
                      <m:t>𝑡</m:t>
                    </m:r>
                    <m:r>
                      <a:rPr lang="fr-FR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  <a:sym typeface="Wingdings" panose="05000000000000000000" pitchFamily="2" charset="2"/>
                      </a:rPr>
                      <m:t>)= </m:t>
                    </m:r>
                    <m:sSub>
                      <m:sSubPr>
                        <m:ctrlPr>
                          <a:rPr lang="fr-FR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2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fr-FR" sz="22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  <a:sym typeface="Wingdings" panose="05000000000000000000" pitchFamily="2" charset="2"/>
                              </a:rPr>
                              <m:t>𝐸</m:t>
                            </m:r>
                          </m:e>
                        </m:d>
                      </m:e>
                      <m:sub>
                        <m:r>
                          <a:rPr lang="fr-FR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fr-FR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fr-FR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fr-FR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fr-FR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  <a:sym typeface="Wingdings" panose="05000000000000000000" pitchFamily="2" charset="2"/>
                          </a:rPr>
                          <m:t>𝑘𝑡</m:t>
                        </m:r>
                      </m:sup>
                    </m:sSup>
                  </m:oMath>
                </a14:m>
                <a:endParaRPr lang="fr-FR" sz="2200" dirty="0" smtClean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endParaRPr lang="fr-FR" sz="22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r>
                  <a:rPr lang="fr-FR" sz="2200" u="sng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3) On réécrit cela en faisant intervenir la grandeur mesurée</a:t>
                </a:r>
              </a:p>
              <a:p>
                <a:r>
                  <a:rPr lang="fr-FR" sz="22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	</a:t>
                </a:r>
                <a:r>
                  <a:rPr lang="fr-F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fr-FR" sz="2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2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fr-FR" sz="2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fr-FR" sz="2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fr-FR" sz="2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fr-F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donc </a:t>
                </a:r>
                <a14:m>
                  <m:oMath xmlns:m="http://schemas.openxmlformats.org/officeDocument/2006/math">
                    <m:r>
                      <a:rPr lang="fr-FR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𝐴</m:t>
                    </m:r>
                    <m:d>
                      <m:dPr>
                        <m:ctrlPr>
                          <a:rPr lang="fr-FR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dPr>
                      <m:e>
                        <m:r>
                          <a:rPr lang="fr-FR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𝑡</m:t>
                        </m:r>
                      </m:e>
                    </m:d>
                    <m:r>
                      <a:rPr lang="fr-FR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= </m:t>
                    </m:r>
                    <m:sSub>
                      <m:sSubPr>
                        <m:ctrlPr>
                          <a:rPr lang="fr-FR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𝐴</m:t>
                        </m:r>
                      </m:e>
                      <m:sub>
                        <m:r>
                          <a:rPr lang="fr-FR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0</m:t>
                        </m:r>
                      </m:sub>
                    </m:sSub>
                    <m:r>
                      <a:rPr lang="fr-FR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 </m:t>
                    </m:r>
                    <m:sSup>
                      <m:sSupPr>
                        <m:ctrlPr>
                          <a:rPr lang="fr-FR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pPr>
                      <m:e>
                        <m:r>
                          <a:rPr lang="fr-FR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𝑒</m:t>
                        </m:r>
                      </m:e>
                      <m:sup>
                        <m:r>
                          <a:rPr lang="fr-FR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−</m:t>
                        </m:r>
                        <m:r>
                          <a:rPr lang="fr-FR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𝑘𝑡</m:t>
                        </m:r>
                      </m:sup>
                    </m:sSup>
                  </m:oMath>
                </a14:m>
                <a:endParaRPr lang="fr-FR" sz="22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endParaRPr lang="fr-FR" sz="22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r>
                  <a:rPr lang="fr-FR" sz="2200" u="sng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4) On se ramène à l’équation d’une droite</a:t>
                </a:r>
              </a:p>
              <a:p>
                <a:r>
                  <a:rPr lang="fr-FR" sz="22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  <a:sym typeface="Wingdings" panose="05000000000000000000" pitchFamily="2" charset="2"/>
                  </a:rPr>
                  <a:t>	</a:t>
                </a:r>
                <a:r>
                  <a:rPr lang="fr-F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2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  <a:sym typeface="Wingdings" panose="05000000000000000000" pitchFamily="2" charset="2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sz="22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fr-FR" sz="22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  <a:sym typeface="Wingdings" panose="05000000000000000000" pitchFamily="2" charset="2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fr-FR" sz="22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Amiri" panose="00000500000000000000" pitchFamily="2" charset="-78"/>
                                    <a:cs typeface="Amiri" panose="00000500000000000000" pitchFamily="2" charset="-78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fr-FR" sz="22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Amiri" panose="00000500000000000000" pitchFamily="2" charset="-78"/>
                                    <a:cs typeface="Amiri" panose="00000500000000000000" pitchFamily="2" charset="-78"/>
                                    <a:sym typeface="Wingdings" panose="05000000000000000000" pitchFamily="2" charset="2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fr-FR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fr-FR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2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  <a:sym typeface="Wingdings" panose="05000000000000000000" pitchFamily="2" charset="2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sz="22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2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Amiri" panose="00000500000000000000" pitchFamily="2" charset="-78"/>
                                    <a:cs typeface="Amiri" panose="00000500000000000000" pitchFamily="2" charset="-78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fr-FR" sz="22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Amiri" panose="00000500000000000000" pitchFamily="2" charset="-78"/>
                                    <a:cs typeface="Amiri" panose="00000500000000000000" pitchFamily="2" charset="-78"/>
                                    <a:sym typeface="Wingdings" panose="05000000000000000000" pitchFamily="2" charset="2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fr-FR" sz="22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Amiri" panose="00000500000000000000" pitchFamily="2" charset="-78"/>
                                    <a:cs typeface="Amiri" panose="00000500000000000000" pitchFamily="2" charset="-78"/>
                                    <a:sym typeface="Wingdings" panose="05000000000000000000" pitchFamily="2" charset="2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fr-FR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  <a:sym typeface="Wingdings" panose="05000000000000000000" pitchFamily="2" charset="2"/>
                      </a:rPr>
                      <m:t>−</m:t>
                    </m:r>
                    <m:r>
                      <a:rPr lang="fr-FR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  <a:sym typeface="Wingdings" panose="05000000000000000000" pitchFamily="2" charset="2"/>
                      </a:rPr>
                      <m:t>𝑘𝑡</m:t>
                    </m:r>
                  </m:oMath>
                </a14:m>
                <a:endParaRPr lang="fr-FR" sz="2200" dirty="0" smtClean="0">
                  <a:solidFill>
                    <a:schemeClr val="accent2">
                      <a:lumMod val="75000"/>
                    </a:schemeClr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endParaRPr lang="fr-FR" sz="22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r>
                  <a:rPr lang="fr-FR" sz="2200" u="sng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5) On identifie les coefficients</a:t>
                </a:r>
              </a:p>
              <a:p>
                <a:endParaRPr lang="fr-FR" sz="22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6" y="1183532"/>
                <a:ext cx="9095760" cy="5574859"/>
              </a:xfrm>
              <a:prstGeom prst="rect">
                <a:avLst/>
              </a:prstGeom>
              <a:blipFill>
                <a:blip r:embed="rId2"/>
                <a:stretch>
                  <a:fillRect l="-871" t="-7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209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"/>
            <a:ext cx="12192000" cy="11744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Mise en évidence expérimentale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3078" name="Picture 6" descr="Phy eau oxygénée 20 volumes, 250m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" y="1332412"/>
            <a:ext cx="3979148" cy="517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218610" y="4317275"/>
                <a:ext cx="5473037" cy="607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36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3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36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fr-FR" sz="3600" b="0" i="0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m:rPr>
                              <m:sty m:val="p"/>
                            </m:rPr>
                            <a:rPr lang="fr-FR" sz="3600" b="0" i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36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3600" b="0" i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36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fr-FR" sz="3600" b="0" i="0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m:rPr>
                              <m:sty m:val="p"/>
                            </m:rPr>
                            <a:rPr lang="fr-FR" sz="36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fr-FR" sz="36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3600" b="0" i="0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36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3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36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fr-FR" sz="36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36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fr-FR" sz="36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6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610" y="4317275"/>
                <a:ext cx="5473037" cy="607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/>
          <p:cNvSpPr txBox="1"/>
          <p:nvPr/>
        </p:nvSpPr>
        <p:spPr>
          <a:xfrm>
            <a:off x="5680308" y="3174275"/>
            <a:ext cx="4549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Dismutation de l’eau oxygénée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70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"/>
            <a:ext cx="12192000" cy="11744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Mise en évidence expérimentale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7759" y="2042160"/>
            <a:ext cx="7976482" cy="403206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44320" y="6074228"/>
            <a:ext cx="2903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Eau oxygénée 110 vol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" name="Connecteur droit avec flèche 4"/>
          <p:cNvCxnSpPr>
            <a:stCxn id="2" idx="2"/>
          </p:cNvCxnSpPr>
          <p:nvPr/>
        </p:nvCxnSpPr>
        <p:spPr>
          <a:xfrm flipV="1">
            <a:off x="6096000" y="4676503"/>
            <a:ext cx="1702526" cy="139772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3" idx="0"/>
          </p:cNvCxnSpPr>
          <p:nvPr/>
        </p:nvCxnSpPr>
        <p:spPr>
          <a:xfrm flipH="1" flipV="1">
            <a:off x="4167052" y="4676503"/>
            <a:ext cx="1928948" cy="139772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2" idx="2"/>
          </p:cNvCxnSpPr>
          <p:nvPr/>
        </p:nvCxnSpPr>
        <p:spPr>
          <a:xfrm flipV="1">
            <a:off x="6096000" y="4585063"/>
            <a:ext cx="0" cy="148916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404400" y="1605401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Platine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3959778" y="2067066"/>
            <a:ext cx="0" cy="182566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4779052" y="1532496"/>
                <a:ext cx="2484270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Solution 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𝐹𝑒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(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𝑎𝑞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b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3+</m:t>
                        </m:r>
                      </m:sup>
                    </m:sSubSup>
                  </m:oMath>
                </a14:m>
                <a:endParaRPr lang="fr-FR" sz="24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052" y="1532496"/>
                <a:ext cx="2484270" cy="534570"/>
              </a:xfrm>
              <a:prstGeom prst="rect">
                <a:avLst/>
              </a:prstGeom>
              <a:blipFill>
                <a:blip r:embed="rId3"/>
                <a:stretch>
                  <a:fillRect l="-3931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avec flèche 21"/>
          <p:cNvCxnSpPr/>
          <p:nvPr/>
        </p:nvCxnSpPr>
        <p:spPr>
          <a:xfrm flipH="1">
            <a:off x="6097611" y="1946366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766774" y="1608536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Radis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8194" name="Picture 2" descr="Faire et ne pas y penser, ou la leçon du radis (Manger bien et fait maison  tous les jours avec un minimum de contraintes n°2) -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4"/>
          <a:stretch/>
        </p:blipFill>
        <p:spPr bwMode="auto">
          <a:xfrm rot="20572240">
            <a:off x="7382708" y="2939751"/>
            <a:ext cx="1571579" cy="190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5995" y="3065443"/>
            <a:ext cx="1792097" cy="1975626"/>
          </a:xfrm>
          <a:prstGeom prst="rect">
            <a:avLst/>
          </a:prstGeom>
        </p:spPr>
      </p:pic>
      <p:cxnSp>
        <p:nvCxnSpPr>
          <p:cNvPr id="26" name="Connecteur droit avec flèche 25"/>
          <p:cNvCxnSpPr/>
          <p:nvPr/>
        </p:nvCxnSpPr>
        <p:spPr>
          <a:xfrm>
            <a:off x="8174727" y="1946366"/>
            <a:ext cx="0" cy="14400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8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904FD007-4A93-4991-9B8F-1F3012928745}"/>
              </a:ext>
            </a:extLst>
          </p:cNvPr>
          <p:cNvCxnSpPr>
            <a:cxnSpLocks/>
          </p:cNvCxnSpPr>
          <p:nvPr/>
        </p:nvCxnSpPr>
        <p:spPr>
          <a:xfrm>
            <a:off x="6911202" y="5992728"/>
            <a:ext cx="348250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39916B96-2EB2-4D1C-9615-9735274CF371}"/>
              </a:ext>
            </a:extLst>
          </p:cNvPr>
          <p:cNvCxnSpPr>
            <a:cxnSpLocks/>
          </p:cNvCxnSpPr>
          <p:nvPr/>
        </p:nvCxnSpPr>
        <p:spPr>
          <a:xfrm flipV="1">
            <a:off x="7044356" y="1826760"/>
            <a:ext cx="0" cy="43200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rme libre : forme 10">
            <a:extLst>
              <a:ext uri="{FF2B5EF4-FFF2-40B4-BE49-F238E27FC236}">
                <a16:creationId xmlns:a16="http://schemas.microsoft.com/office/drawing/2014/main" id="{53C16C89-5B97-4A97-BE1D-D92B280A756F}"/>
              </a:ext>
            </a:extLst>
          </p:cNvPr>
          <p:cNvSpPr/>
          <p:nvPr/>
        </p:nvSpPr>
        <p:spPr>
          <a:xfrm>
            <a:off x="7296025" y="3676659"/>
            <a:ext cx="2676081" cy="2181132"/>
          </a:xfrm>
          <a:custGeom>
            <a:avLst/>
            <a:gdLst>
              <a:gd name="connsiteX0" fmla="*/ 0 w 1845578"/>
              <a:gd name="connsiteY0" fmla="*/ 1309633 h 1410301"/>
              <a:gd name="connsiteX1" fmla="*/ 587230 w 1845578"/>
              <a:gd name="connsiteY1" fmla="*/ 219065 h 1410301"/>
              <a:gd name="connsiteX2" fmla="*/ 822121 w 1845578"/>
              <a:gd name="connsiteY2" fmla="*/ 772738 h 1410301"/>
              <a:gd name="connsiteX3" fmla="*/ 1241571 w 1845578"/>
              <a:gd name="connsiteY3" fmla="*/ 9340 h 1410301"/>
              <a:gd name="connsiteX4" fmla="*/ 1845578 w 1845578"/>
              <a:gd name="connsiteY4" fmla="*/ 1410301 h 141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578" h="1410301">
                <a:moveTo>
                  <a:pt x="0" y="1309633"/>
                </a:moveTo>
                <a:cubicBezTo>
                  <a:pt x="225105" y="809090"/>
                  <a:pt x="450210" y="308547"/>
                  <a:pt x="587230" y="219065"/>
                </a:cubicBezTo>
                <a:cubicBezTo>
                  <a:pt x="724250" y="129583"/>
                  <a:pt x="713064" y="807692"/>
                  <a:pt x="822121" y="772738"/>
                </a:cubicBezTo>
                <a:cubicBezTo>
                  <a:pt x="931178" y="737784"/>
                  <a:pt x="1070995" y="-96920"/>
                  <a:pt x="1241571" y="9340"/>
                </a:cubicBezTo>
                <a:cubicBezTo>
                  <a:pt x="1412147" y="115600"/>
                  <a:pt x="1628862" y="762950"/>
                  <a:pt x="1845578" y="1410301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" name="Forme libre : forme 12">
            <a:extLst>
              <a:ext uri="{FF2B5EF4-FFF2-40B4-BE49-F238E27FC236}">
                <a16:creationId xmlns:a16="http://schemas.microsoft.com/office/drawing/2014/main" id="{3A6C512B-AA80-449C-B81F-7C0009F5C276}"/>
              </a:ext>
            </a:extLst>
          </p:cNvPr>
          <p:cNvSpPr/>
          <p:nvPr/>
        </p:nvSpPr>
        <p:spPr>
          <a:xfrm>
            <a:off x="7296025" y="2199537"/>
            <a:ext cx="2676089" cy="3641119"/>
          </a:xfrm>
          <a:custGeom>
            <a:avLst/>
            <a:gdLst>
              <a:gd name="connsiteX0" fmla="*/ 0 w 2676089"/>
              <a:gd name="connsiteY0" fmla="*/ 3481728 h 3641119"/>
              <a:gd name="connsiteX1" fmla="*/ 1233182 w 2676089"/>
              <a:gd name="connsiteY1" fmla="*/ 297 h 3641119"/>
              <a:gd name="connsiteX2" fmla="*/ 2676089 w 2676089"/>
              <a:gd name="connsiteY2" fmla="*/ 3641119 h 364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6089" h="3641119">
                <a:moveTo>
                  <a:pt x="0" y="3481728"/>
                </a:moveTo>
                <a:cubicBezTo>
                  <a:pt x="393583" y="1727730"/>
                  <a:pt x="787167" y="-26268"/>
                  <a:pt x="1233182" y="297"/>
                </a:cubicBezTo>
                <a:cubicBezTo>
                  <a:pt x="1679197" y="26862"/>
                  <a:pt x="2177643" y="1833990"/>
                  <a:pt x="2676089" y="3641119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7B52471-6586-439A-A3B8-73C2CCE25036}"/>
              </a:ext>
            </a:extLst>
          </p:cNvPr>
          <p:cNvSpPr txBox="1"/>
          <p:nvPr/>
        </p:nvSpPr>
        <p:spPr>
          <a:xfrm>
            <a:off x="8587921" y="6303457"/>
            <a:ext cx="344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Distance intermoléculaire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934984-88FC-4297-A025-D41812590621}"/>
              </a:ext>
            </a:extLst>
          </p:cNvPr>
          <p:cNvSpPr txBox="1"/>
          <p:nvPr/>
        </p:nvSpPr>
        <p:spPr>
          <a:xfrm>
            <a:off x="6577571" y="1359698"/>
            <a:ext cx="324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Energie potentielle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E0CF124-8181-4A4B-A830-BC8CFA93518E}"/>
              </a:ext>
            </a:extLst>
          </p:cNvPr>
          <p:cNvSpPr txBox="1"/>
          <p:nvPr/>
        </p:nvSpPr>
        <p:spPr>
          <a:xfrm>
            <a:off x="9007380" y="1889441"/>
            <a:ext cx="68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18E1C4-1B7B-4A8F-8992-A3BDC9846F3D}"/>
              </a:ext>
            </a:extLst>
          </p:cNvPr>
          <p:cNvSpPr txBox="1"/>
          <p:nvPr/>
        </p:nvSpPr>
        <p:spPr>
          <a:xfrm>
            <a:off x="8813707" y="1920787"/>
            <a:ext cx="46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</a:t>
            </a:r>
            <a:endParaRPr lang="fr-FR" sz="28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51FE78B-55C2-4307-AB51-2651D1D119F0}"/>
              </a:ext>
            </a:extLst>
          </p:cNvPr>
          <p:cNvSpPr txBox="1"/>
          <p:nvPr/>
        </p:nvSpPr>
        <p:spPr>
          <a:xfrm>
            <a:off x="8757460" y="4139460"/>
            <a:ext cx="360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2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305472B-7BCA-4DAE-81DB-5B2DDBDE46EB}"/>
              </a:ext>
            </a:extLst>
          </p:cNvPr>
          <p:cNvCxnSpPr/>
          <p:nvPr/>
        </p:nvCxnSpPr>
        <p:spPr>
          <a:xfrm>
            <a:off x="7111468" y="5698043"/>
            <a:ext cx="528506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D4CA1E30-3045-4179-A2C3-9584D37C67E0}"/>
              </a:ext>
            </a:extLst>
          </p:cNvPr>
          <p:cNvCxnSpPr/>
          <p:nvPr/>
        </p:nvCxnSpPr>
        <p:spPr>
          <a:xfrm>
            <a:off x="9707853" y="5840656"/>
            <a:ext cx="528506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B56A6EDB-C87A-4336-B5BD-01467865BC35}"/>
              </a:ext>
            </a:extLst>
          </p:cNvPr>
          <p:cNvSpPr txBox="1"/>
          <p:nvPr/>
        </p:nvSpPr>
        <p:spPr>
          <a:xfrm>
            <a:off x="7587977" y="5471325"/>
            <a:ext cx="122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Réactifs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DCFC97F-07E2-499F-BBB9-B7007147CA83}"/>
              </a:ext>
            </a:extLst>
          </p:cNvPr>
          <p:cNvSpPr txBox="1"/>
          <p:nvPr/>
        </p:nvSpPr>
        <p:spPr>
          <a:xfrm>
            <a:off x="10352471" y="5609823"/>
            <a:ext cx="2221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Produits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"/>
            <a:ext cx="12192000" cy="11744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Action d’un catalyseur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5122" name="Picture 2" descr="Lettre d'info Montagne-Escalade #13 - fev 2017 | FSG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92" y="1471863"/>
            <a:ext cx="3822460" cy="254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ourquoi partir marcher en montagne sur plusieurs jours ? - Slow Rand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" t="17280" r="19584" b="1804"/>
          <a:stretch/>
        </p:blipFill>
        <p:spPr bwMode="auto">
          <a:xfrm>
            <a:off x="1319392" y="4114893"/>
            <a:ext cx="3822460" cy="241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D18E1C4-1B7B-4A8F-8992-A3BDC9846F3D}"/>
              </a:ext>
            </a:extLst>
          </p:cNvPr>
          <p:cNvSpPr txBox="1"/>
          <p:nvPr/>
        </p:nvSpPr>
        <p:spPr>
          <a:xfrm>
            <a:off x="501467" y="2482090"/>
            <a:ext cx="46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</a:t>
            </a:r>
            <a:endParaRPr lang="fr-FR" sz="28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51FE78B-55C2-4307-AB51-2651D1D119F0}"/>
              </a:ext>
            </a:extLst>
          </p:cNvPr>
          <p:cNvSpPr txBox="1"/>
          <p:nvPr/>
        </p:nvSpPr>
        <p:spPr>
          <a:xfrm>
            <a:off x="506499" y="5063182"/>
            <a:ext cx="360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9347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269A73-E35B-AD42-8E0F-0E02ADFC74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2963" y="3029927"/>
            <a:ext cx="4633223" cy="1925683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719237B-89AC-8D4A-A5BA-4391D14AF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2" y="254914"/>
            <a:ext cx="4588665" cy="268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F42CBE5-08E9-4245-856E-A9D5787B5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066" y="3396343"/>
            <a:ext cx="3780504" cy="271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B27F763-4AC6-C34D-8438-B49AEA774830}"/>
              </a:ext>
            </a:extLst>
          </p:cNvPr>
          <p:cNvSpPr txBox="1"/>
          <p:nvPr/>
        </p:nvSpPr>
        <p:spPr>
          <a:xfrm>
            <a:off x="570565" y="3029927"/>
            <a:ext cx="3669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</a:t>
            </a:r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∼ 0.1 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25B5FFA-DF40-EE4F-9C6C-8BD49E00200D}"/>
              </a:ext>
            </a:extLst>
          </p:cNvPr>
          <p:cNvSpPr txBox="1"/>
          <p:nvPr/>
        </p:nvSpPr>
        <p:spPr>
          <a:xfrm>
            <a:off x="9130113" y="6144016"/>
            <a:ext cx="3669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</a:t>
            </a:r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∼ </a:t>
            </a:r>
            <a:r>
              <a:rPr lang="fr-FR" sz="2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Qq</a:t>
            </a:r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jours/années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77CE714-D7E3-A047-A924-4CAB4131FD3F}"/>
              </a:ext>
            </a:extLst>
          </p:cNvPr>
          <p:cNvSpPr txBox="1"/>
          <p:nvPr/>
        </p:nvSpPr>
        <p:spPr>
          <a:xfrm>
            <a:off x="4829742" y="4959427"/>
            <a:ext cx="3669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</a:t>
            </a:r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∼ 1 semaine</a:t>
            </a:r>
          </a:p>
        </p:txBody>
      </p:sp>
    </p:spTree>
    <p:extLst>
      <p:ext uri="{BB962C8B-B14F-4D97-AF65-F5344CB8AC3E}">
        <p14:creationId xmlns:p14="http://schemas.microsoft.com/office/powerpoint/2010/main" val="38805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44997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Temps de demi réaction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2442754" y="5669280"/>
            <a:ext cx="736745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H="1" flipV="1">
            <a:off x="2547257" y="2142308"/>
            <a:ext cx="0" cy="36401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717075" y="1957642"/>
            <a:ext cx="115576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[réactif]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080172" y="5453836"/>
            <a:ext cx="6748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(s)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1014388" y="2373427"/>
                <a:ext cx="1447960" cy="479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é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actif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]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388" y="2373427"/>
                <a:ext cx="1447960" cy="479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Multiplication 11"/>
          <p:cNvSpPr/>
          <p:nvPr/>
        </p:nvSpPr>
        <p:spPr>
          <a:xfrm>
            <a:off x="2383201" y="2433269"/>
            <a:ext cx="360000" cy="360000"/>
          </a:xfrm>
          <a:prstGeom prst="mathMultiply">
            <a:avLst>
              <a:gd name="adj1" fmla="val 399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41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44997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Temps de demi réaction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2442754" y="5669280"/>
            <a:ext cx="736745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H="1" flipV="1">
            <a:off x="2547257" y="2142308"/>
            <a:ext cx="0" cy="36401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717075" y="1957642"/>
            <a:ext cx="115576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[réactif]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080172" y="5453836"/>
            <a:ext cx="6748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(s)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1014388" y="2373427"/>
                <a:ext cx="1447960" cy="479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é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actif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]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388" y="2373427"/>
                <a:ext cx="1447960" cy="479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Multiplication 11"/>
          <p:cNvSpPr/>
          <p:nvPr/>
        </p:nvSpPr>
        <p:spPr>
          <a:xfrm>
            <a:off x="2383201" y="2433269"/>
            <a:ext cx="360000" cy="360000"/>
          </a:xfrm>
          <a:prstGeom prst="mathMultiply">
            <a:avLst>
              <a:gd name="adj1" fmla="val 399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rc 10"/>
          <p:cNvSpPr/>
          <p:nvPr/>
        </p:nvSpPr>
        <p:spPr>
          <a:xfrm>
            <a:off x="2547257" y="-849086"/>
            <a:ext cx="11194869" cy="6518366"/>
          </a:xfrm>
          <a:prstGeom prst="arc">
            <a:avLst>
              <a:gd name="adj1" fmla="val 5658361"/>
              <a:gd name="adj2" fmla="val 10684071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6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44997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Temps de demi réaction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2442754" y="5669280"/>
            <a:ext cx="736745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H="1" flipV="1">
            <a:off x="2547257" y="2142308"/>
            <a:ext cx="0" cy="36401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717075" y="1957642"/>
            <a:ext cx="115576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[réactif]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080172" y="5453836"/>
            <a:ext cx="6748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(s)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1014388" y="2373427"/>
                <a:ext cx="1447960" cy="479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é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actif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]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388" y="2373427"/>
                <a:ext cx="1447960" cy="479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999214" y="3807184"/>
                <a:ext cx="1423915" cy="848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i="1" smtClean="0">
                                  <a:latin typeface="Cambria Math" panose="02040503050406030204" pitchFamily="18" charset="0"/>
                                  <a:ea typeface="Amiri" panose="00000500000000000000" pitchFamily="2" charset="-78"/>
                                  <a:cs typeface="Amiri" panose="00000500000000000000" pitchFamily="2" charset="-78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fr-FR" sz="2800" dirty="0">
                                  <a:latin typeface="Amiri" panose="00000500000000000000" pitchFamily="2" charset="-78"/>
                                  <a:ea typeface="Amiri" panose="00000500000000000000" pitchFamily="2" charset="-78"/>
                                  <a:cs typeface="Amiri" panose="00000500000000000000" pitchFamily="2" charset="-78"/>
                                </a:rPr>
                                <m:t>[</m:t>
                              </m:r>
                              <m:r>
                                <m:rPr>
                                  <m:nor/>
                                </m:rPr>
                                <a:rPr lang="fr-FR" sz="2800" dirty="0">
                                  <a:latin typeface="Amiri" panose="00000500000000000000" pitchFamily="2" charset="-78"/>
                                  <a:ea typeface="Amiri" panose="00000500000000000000" pitchFamily="2" charset="-78"/>
                                  <a:cs typeface="Amiri" panose="00000500000000000000" pitchFamily="2" charset="-78"/>
                                </a:rPr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fr-FR" sz="2800" dirty="0">
                                  <a:latin typeface="Amiri" panose="00000500000000000000" pitchFamily="2" charset="-78"/>
                                  <a:ea typeface="Amiri" panose="00000500000000000000" pitchFamily="2" charset="-78"/>
                                  <a:cs typeface="Amiri" panose="00000500000000000000" pitchFamily="2" charset="-78"/>
                                </a:rPr>
                                <m:t>é</m:t>
                              </m:r>
                              <m:r>
                                <m:rPr>
                                  <m:nor/>
                                </m:rPr>
                                <a:rPr lang="fr-FR" sz="2800" dirty="0">
                                  <a:latin typeface="Amiri" panose="00000500000000000000" pitchFamily="2" charset="-78"/>
                                  <a:ea typeface="Amiri" panose="00000500000000000000" pitchFamily="2" charset="-78"/>
                                  <a:cs typeface="Amiri" panose="00000500000000000000" pitchFamily="2" charset="-78"/>
                                </a:rPr>
                                <m:t>actif</m:t>
                              </m:r>
                              <m:r>
                                <m:rPr>
                                  <m:nor/>
                                </m:rPr>
                                <a:rPr lang="fr-FR" sz="2800" dirty="0">
                                  <a:latin typeface="Amiri" panose="00000500000000000000" pitchFamily="2" charset="-78"/>
                                  <a:ea typeface="Amiri" panose="00000500000000000000" pitchFamily="2" charset="-78"/>
                                  <a:cs typeface="Amiri" panose="00000500000000000000" pitchFamily="2" charset="-78"/>
                                </a:rPr>
                                <m:t>]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  <a:ea typeface="Amiri" panose="00000500000000000000" pitchFamily="2" charset="-78"/>
                                  <a:cs typeface="Amiri" panose="00000500000000000000" pitchFamily="2" charset="-78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14" y="3807184"/>
                <a:ext cx="1423915" cy="8481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Multiplication 11"/>
          <p:cNvSpPr/>
          <p:nvPr/>
        </p:nvSpPr>
        <p:spPr>
          <a:xfrm>
            <a:off x="2383201" y="2433269"/>
            <a:ext cx="360000" cy="360000"/>
          </a:xfrm>
          <a:prstGeom prst="mathMultiply">
            <a:avLst>
              <a:gd name="adj1" fmla="val 399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Multiplication 12"/>
          <p:cNvSpPr/>
          <p:nvPr/>
        </p:nvSpPr>
        <p:spPr>
          <a:xfrm>
            <a:off x="2357075" y="4081195"/>
            <a:ext cx="360000" cy="360000"/>
          </a:xfrm>
          <a:prstGeom prst="mathMultiply">
            <a:avLst>
              <a:gd name="adj1" fmla="val 3992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>
            <a:off x="2547257" y="-849086"/>
            <a:ext cx="11194869" cy="6518366"/>
          </a:xfrm>
          <a:prstGeom prst="arc">
            <a:avLst>
              <a:gd name="adj1" fmla="val 5658361"/>
              <a:gd name="adj2" fmla="val 10684071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8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44997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Temps de demi réaction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2442754" y="5669280"/>
            <a:ext cx="736745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H="1" flipV="1">
            <a:off x="2547257" y="2142308"/>
            <a:ext cx="0" cy="36401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717075" y="1957642"/>
            <a:ext cx="115576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[réactif]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080172" y="5453836"/>
            <a:ext cx="6748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(s)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1014388" y="2373427"/>
                <a:ext cx="1447960" cy="479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é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actif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]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388" y="2373427"/>
                <a:ext cx="1447960" cy="479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999214" y="3807184"/>
                <a:ext cx="1423915" cy="848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i="1" smtClean="0">
                                  <a:latin typeface="Cambria Math" panose="02040503050406030204" pitchFamily="18" charset="0"/>
                                  <a:ea typeface="Amiri" panose="00000500000000000000" pitchFamily="2" charset="-78"/>
                                  <a:cs typeface="Amiri" panose="00000500000000000000" pitchFamily="2" charset="-78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fr-FR" sz="2800" dirty="0">
                                  <a:latin typeface="Amiri" panose="00000500000000000000" pitchFamily="2" charset="-78"/>
                                  <a:ea typeface="Amiri" panose="00000500000000000000" pitchFamily="2" charset="-78"/>
                                  <a:cs typeface="Amiri" panose="00000500000000000000" pitchFamily="2" charset="-78"/>
                                </a:rPr>
                                <m:t>[</m:t>
                              </m:r>
                              <m:r>
                                <m:rPr>
                                  <m:nor/>
                                </m:rPr>
                                <a:rPr lang="fr-FR" sz="2800" dirty="0">
                                  <a:latin typeface="Amiri" panose="00000500000000000000" pitchFamily="2" charset="-78"/>
                                  <a:ea typeface="Amiri" panose="00000500000000000000" pitchFamily="2" charset="-78"/>
                                  <a:cs typeface="Amiri" panose="00000500000000000000" pitchFamily="2" charset="-78"/>
                                </a:rPr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fr-FR" sz="2800" dirty="0">
                                  <a:latin typeface="Amiri" panose="00000500000000000000" pitchFamily="2" charset="-78"/>
                                  <a:ea typeface="Amiri" panose="00000500000000000000" pitchFamily="2" charset="-78"/>
                                  <a:cs typeface="Amiri" panose="00000500000000000000" pitchFamily="2" charset="-78"/>
                                </a:rPr>
                                <m:t>é</m:t>
                              </m:r>
                              <m:r>
                                <m:rPr>
                                  <m:nor/>
                                </m:rPr>
                                <a:rPr lang="fr-FR" sz="2800" dirty="0">
                                  <a:latin typeface="Amiri" panose="00000500000000000000" pitchFamily="2" charset="-78"/>
                                  <a:ea typeface="Amiri" panose="00000500000000000000" pitchFamily="2" charset="-78"/>
                                  <a:cs typeface="Amiri" panose="00000500000000000000" pitchFamily="2" charset="-78"/>
                                </a:rPr>
                                <m:t>actif</m:t>
                              </m:r>
                              <m:r>
                                <m:rPr>
                                  <m:nor/>
                                </m:rPr>
                                <a:rPr lang="fr-FR" sz="2800" dirty="0">
                                  <a:latin typeface="Amiri" panose="00000500000000000000" pitchFamily="2" charset="-78"/>
                                  <a:ea typeface="Amiri" panose="00000500000000000000" pitchFamily="2" charset="-78"/>
                                  <a:cs typeface="Amiri" panose="00000500000000000000" pitchFamily="2" charset="-78"/>
                                </a:rPr>
                                <m:t>]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  <a:ea typeface="Amiri" panose="00000500000000000000" pitchFamily="2" charset="-78"/>
                                  <a:cs typeface="Amiri" panose="00000500000000000000" pitchFamily="2" charset="-78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14" y="3807184"/>
                <a:ext cx="1423915" cy="8481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Multiplication 11"/>
          <p:cNvSpPr/>
          <p:nvPr/>
        </p:nvSpPr>
        <p:spPr>
          <a:xfrm>
            <a:off x="2383201" y="2433269"/>
            <a:ext cx="360000" cy="360000"/>
          </a:xfrm>
          <a:prstGeom prst="mathMultiply">
            <a:avLst>
              <a:gd name="adj1" fmla="val 399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Multiplication 12"/>
          <p:cNvSpPr/>
          <p:nvPr/>
        </p:nvSpPr>
        <p:spPr>
          <a:xfrm>
            <a:off x="2357075" y="4081195"/>
            <a:ext cx="360000" cy="360000"/>
          </a:xfrm>
          <a:prstGeom prst="mathMultiply">
            <a:avLst>
              <a:gd name="adj1" fmla="val 3992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2578360" y="4254808"/>
            <a:ext cx="9878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3566160" y="4261195"/>
            <a:ext cx="0" cy="140808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2547257" y="-849086"/>
            <a:ext cx="11194869" cy="6518366"/>
          </a:xfrm>
          <a:prstGeom prst="arc">
            <a:avLst>
              <a:gd name="adj1" fmla="val 5658361"/>
              <a:gd name="adj2" fmla="val 10684071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3180670" y="5781261"/>
                <a:ext cx="674607" cy="469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670" y="5781261"/>
                <a:ext cx="674607" cy="469552"/>
              </a:xfrm>
              <a:prstGeom prst="rect">
                <a:avLst/>
              </a:prstGeom>
              <a:blipFill>
                <a:blip r:embed="rId4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65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44997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Réaction de décoloration de l’érythrosine B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1028" name="Picture 4" descr="Recette Cerises confi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2" t="21298" b="36362"/>
          <a:stretch/>
        </p:blipFill>
        <p:spPr bwMode="auto">
          <a:xfrm>
            <a:off x="5424935" y="4508508"/>
            <a:ext cx="2435048" cy="193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Érythrosine E127 rouge poudre de colorant alimentaire hydrosoluble - 10 g |  eBa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14" y="2262872"/>
            <a:ext cx="2508069" cy="250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chat eau de javel, désinfectant médical - LD Médica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5" y="2570032"/>
            <a:ext cx="4401817" cy="44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591027" y="1920766"/>
                <a:ext cx="6879317" cy="6283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𝐶𝑙𝑂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        +         </m:t>
                      </m:r>
                      <m:r>
                        <a:rPr lang="fr-FR" sz="3600" b="0" i="1" smtClean="0">
                          <a:solidFill>
                            <a:srgbClr val="DD2A65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   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027" y="1920766"/>
                <a:ext cx="6879317" cy="628314"/>
              </a:xfrm>
              <a:prstGeom prst="rect">
                <a:avLst/>
              </a:prstGeom>
              <a:blipFill>
                <a:blip r:embed="rId5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1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44997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Suivi cinétique de la décoloration de l’érythrosine B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3" name="Picture 6" descr="Érythrosine E127 rouge poudre de colorant alimentaire hydrosoluble - 10 g |  eBa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82" y="2548950"/>
            <a:ext cx="2508069" cy="250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6749142" y="2942139"/>
                <a:ext cx="3692036" cy="1721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2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Loi de Beer Lambert </a:t>
                </a:r>
              </a:p>
              <a:p>
                <a:endParaRPr lang="fr-FR" sz="32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fr-F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fr-FR" sz="40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42" y="2942139"/>
                <a:ext cx="3692036" cy="1721690"/>
              </a:xfrm>
              <a:prstGeom prst="rect">
                <a:avLst/>
              </a:prstGeom>
              <a:blipFill>
                <a:blip r:embed="rId3"/>
                <a:stretch>
                  <a:fillRect l="-4125" t="-4610" r="-33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9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1890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Suivi cinétique de la décoloration de l’érythrosine B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1026" name="Picture 2" descr="http://agreg2020.free.fr/Benjamin/Lecons%20de%20chimie/LC21%20cinetique%20homogene/spectro%20erythros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94" y="1781107"/>
            <a:ext cx="10376611" cy="489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86525" y="1202276"/>
            <a:ext cx="4818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Spectre UV-visible de l’érythrosine B 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5114108" y="3089366"/>
                <a:ext cx="25279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=525 </m:t>
                      </m:r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fr-FR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08" y="3089366"/>
                <a:ext cx="252793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8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2243</TotalTime>
  <Words>564</Words>
  <Application>Microsoft Office PowerPoint</Application>
  <PresentationFormat>Grand écran</PresentationFormat>
  <Paragraphs>97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Amiri</vt:lpstr>
      <vt:lpstr>Arial</vt:lpstr>
      <vt:lpstr>Cambria Math</vt:lpstr>
      <vt:lpstr>Gill Sans MT</vt:lpstr>
      <vt:lpstr>Wingdings</vt:lpstr>
      <vt:lpstr>Parcel</vt:lpstr>
      <vt:lpstr>Cinétique et Catalyse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DIHYA</dc:creator>
  <cp:lastModifiedBy>DIHYA</cp:lastModifiedBy>
  <cp:revision>25</cp:revision>
  <dcterms:created xsi:type="dcterms:W3CDTF">2021-05-16T17:18:21Z</dcterms:created>
  <dcterms:modified xsi:type="dcterms:W3CDTF">2021-05-19T15:54:58Z</dcterms:modified>
</cp:coreProperties>
</file>