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0080625" cy="567055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3067452-F6D2-4FBB-847D-461545C3472C}" type="slidenum">
              <a:t>‹N°›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4604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70DC33C-976F-4611-A1BC-66A96BD7B0E3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3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323082" y="1973484"/>
            <a:ext cx="7434461" cy="1360932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142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8448" y="3598909"/>
            <a:ext cx="5623729" cy="1025209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5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C3E23B-366F-42EF-AF02-2BDB31E1EF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41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BD0ACD-5F00-4290-A5C9-C0720A733B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3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591" y="774975"/>
            <a:ext cx="1073719" cy="4120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4755" y="774975"/>
            <a:ext cx="5125053" cy="41206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C76A07-B728-435E-92AD-8FA7B09E21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CC9864-FE61-4847-B1EF-3D1D48761F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0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323082" y="1973484"/>
            <a:ext cx="7434461" cy="1360932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142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8448" y="3598844"/>
            <a:ext cx="5623729" cy="1046035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654">
                <a:solidFill>
                  <a:schemeClr val="tx1"/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928C17-53AC-45B7-B1AE-31FAD09700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76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7962" y="2181271"/>
            <a:ext cx="3531998" cy="256488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0665" y="2181271"/>
            <a:ext cx="3530738" cy="256488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378951-3E71-4336-8B1C-ADB361883BB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6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221" y="1912867"/>
            <a:ext cx="3530739" cy="582176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571" b="0" cap="all" spc="83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78013" indent="0">
              <a:buNone/>
              <a:defRPr sz="1571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221" y="2599002"/>
            <a:ext cx="3530739" cy="214714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0665" y="2599002"/>
            <a:ext cx="3516878" cy="214714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40665" y="1912867"/>
            <a:ext cx="3530739" cy="582176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571" b="0" cap="all" spc="83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78013" indent="0">
              <a:buNone/>
              <a:defRPr sz="1571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D529DA-84F9-4F8B-B294-4B4687699115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0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2C4C05-5731-40E4-B271-DADDDEF7A3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1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15EFB0-7EDC-464C-BB45-A92337A6FB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3764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5040313" cy="5670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65321" y="1855314"/>
            <a:ext cx="3709670" cy="943849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819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45" y="665345"/>
            <a:ext cx="3981847" cy="4339861"/>
          </a:xfrm>
        </p:spPr>
        <p:txBody>
          <a:bodyPr>
            <a:normAutofit/>
          </a:bodyPr>
          <a:lstStyle>
            <a:lvl1pPr>
              <a:defRPr sz="1571">
                <a:solidFill>
                  <a:schemeClr val="tx1"/>
                </a:solidFill>
              </a:defRPr>
            </a:lvl1pPr>
            <a:lvl2pPr>
              <a:defRPr sz="1323">
                <a:solidFill>
                  <a:schemeClr val="tx1"/>
                </a:solidFill>
              </a:defRPr>
            </a:lvl2pPr>
            <a:lvl3pPr>
              <a:defRPr sz="1323">
                <a:solidFill>
                  <a:schemeClr val="tx1"/>
                </a:solidFill>
              </a:defRPr>
            </a:lvl3pPr>
            <a:lvl4pPr>
              <a:defRPr sz="1323">
                <a:solidFill>
                  <a:schemeClr val="tx1"/>
                </a:solidFill>
              </a:defRPr>
            </a:lvl4pPr>
            <a:lvl5pPr>
              <a:defRPr sz="1323">
                <a:solidFill>
                  <a:schemeClr val="tx1"/>
                </a:solidFill>
              </a:defRPr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377" y="2935256"/>
            <a:ext cx="3137595" cy="1814143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240">
                <a:solidFill>
                  <a:srgbClr val="FFFFFF"/>
                </a:solidFill>
              </a:defRPr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65321" y="5156420"/>
            <a:ext cx="4237300" cy="264626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A8C6AE-0017-4784-B30F-5085CD486F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3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5040312" cy="5670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68506" y="1855313"/>
            <a:ext cx="3716567" cy="938179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819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40312" y="0"/>
            <a:ext cx="5045354" cy="567055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646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377" y="2935256"/>
            <a:ext cx="3137595" cy="1814144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240">
                <a:solidFill>
                  <a:srgbClr val="FFFFFF"/>
                </a:solidFill>
              </a:defRPr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lvl="0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65321" y="5156420"/>
            <a:ext cx="4237300" cy="264626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EC54ED-BC0E-4F23-AD16-A31B324862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3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844755" y="797658"/>
            <a:ext cx="6391116" cy="9828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55" y="2181272"/>
            <a:ext cx="6391116" cy="256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66937" y="5158576"/>
            <a:ext cx="2276860" cy="2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3083" y="5156420"/>
            <a:ext cx="4879238" cy="264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5723" y="5141299"/>
            <a:ext cx="302419" cy="302429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09" spc="0" baseline="0">
                <a:solidFill>
                  <a:srgbClr val="FFFFFF"/>
                </a:solidFill>
              </a:defRPr>
            </a:lvl1pPr>
          </a:lstStyle>
          <a:p>
            <a:pPr lvl="0"/>
            <a:fld id="{9CD529DA-84F9-4F8B-B294-4B46876991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0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56026" rtl="0" eaLnBrk="1" latinLnBrk="0" hangingPunct="1">
        <a:lnSpc>
          <a:spcPct val="90000"/>
        </a:lnSpc>
        <a:spcBef>
          <a:spcPct val="0"/>
        </a:spcBef>
        <a:buNone/>
        <a:defRPr sz="2315" kern="1200" cap="all" spc="165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100000"/>
        </a:lnSpc>
        <a:spcBef>
          <a:spcPts val="827"/>
        </a:spcBef>
        <a:buClr>
          <a:schemeClr val="accent2"/>
        </a:buClr>
        <a:buFont typeface="Arial" panose="020B0604020202020204" pitchFamily="34" charset="0"/>
        <a:buChar char="•"/>
        <a:defRPr sz="148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78013" indent="-189006" algn="l" defTabSz="756026" rtl="0" eaLnBrk="1" latinLnBrk="0" hangingPunct="1">
        <a:lnSpc>
          <a:spcPct val="100000"/>
        </a:lnSpc>
        <a:spcBef>
          <a:spcPts val="827"/>
        </a:spcBef>
        <a:buClr>
          <a:schemeClr val="accent2"/>
        </a:buClr>
        <a:buFont typeface="Arial" panose="020B0604020202020204" pitchFamily="34" charset="0"/>
        <a:buChar char="•"/>
        <a:defRPr sz="132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67019" indent="-189006" algn="l" defTabSz="756026" rtl="0" eaLnBrk="1" latinLnBrk="0" hangingPunct="1">
        <a:lnSpc>
          <a:spcPct val="100000"/>
        </a:lnSpc>
        <a:spcBef>
          <a:spcPts val="827"/>
        </a:spcBef>
        <a:buClr>
          <a:schemeClr val="accent2"/>
        </a:buClr>
        <a:buFont typeface="Arial" panose="020B0604020202020204" pitchFamily="34" charset="0"/>
        <a:buChar char="•"/>
        <a:defRPr sz="132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6026" indent="-189006" algn="l" defTabSz="756026" rtl="0" eaLnBrk="1" latinLnBrk="0" hangingPunct="1">
        <a:lnSpc>
          <a:spcPct val="100000"/>
        </a:lnSpc>
        <a:spcBef>
          <a:spcPts val="827"/>
        </a:spcBef>
        <a:buClr>
          <a:schemeClr val="accent2"/>
        </a:buClr>
        <a:buFont typeface="Arial" panose="020B0604020202020204" pitchFamily="34" charset="0"/>
        <a:buChar char="•"/>
        <a:defRPr sz="132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45032" indent="-189006" algn="l" defTabSz="756026" rtl="0" eaLnBrk="1" latinLnBrk="0" hangingPunct="1">
        <a:lnSpc>
          <a:spcPct val="100000"/>
        </a:lnSpc>
        <a:spcBef>
          <a:spcPts val="827"/>
        </a:spcBef>
        <a:buClr>
          <a:schemeClr val="accent2"/>
        </a:buClr>
        <a:buFont typeface="Arial" panose="020B0604020202020204" pitchFamily="34" charset="0"/>
        <a:buChar char="•"/>
        <a:defRPr sz="132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085475" indent="-189006" algn="l" defTabSz="756026" rtl="0" eaLnBrk="1" latinLnBrk="0" hangingPunct="1">
        <a:lnSpc>
          <a:spcPct val="100000"/>
        </a:lnSpc>
        <a:spcBef>
          <a:spcPts val="827"/>
        </a:spcBef>
        <a:buClr>
          <a:schemeClr val="accent2"/>
        </a:buClr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1227230" indent="-189006" algn="l" defTabSz="756026" rtl="0" eaLnBrk="1" latinLnBrk="0" hangingPunct="1">
        <a:lnSpc>
          <a:spcPct val="100000"/>
        </a:lnSpc>
        <a:spcBef>
          <a:spcPts val="827"/>
        </a:spcBef>
        <a:buClr>
          <a:schemeClr val="accent2"/>
        </a:buClr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1370297" indent="-189006" algn="l" defTabSz="756026" rtl="0" eaLnBrk="1" latinLnBrk="0" hangingPunct="1">
        <a:lnSpc>
          <a:spcPct val="100000"/>
        </a:lnSpc>
        <a:spcBef>
          <a:spcPts val="827"/>
        </a:spcBef>
        <a:buClr>
          <a:schemeClr val="accent2"/>
        </a:buClr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56678" indent="-189006" algn="l" defTabSz="756026" rtl="0" eaLnBrk="1" latinLnBrk="0" hangingPunct="1">
        <a:lnSpc>
          <a:spcPct val="100000"/>
        </a:lnSpc>
        <a:spcBef>
          <a:spcPts val="827"/>
        </a:spcBef>
        <a:buClr>
          <a:schemeClr val="accent2"/>
        </a:buClr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4RkKvyf-dg?feature=oembed" TargetMode="External"/><Relationship Id="rId4" Type="http://schemas.openxmlformats.org/officeDocument/2006/relationships/hyperlink" Target="https://youtu.be/R4RkKvyf-d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080626" cy="1706565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cap="none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LC15 : Solvants</a:t>
            </a:r>
            <a:endParaRPr lang="fr-FR" cap="none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09BCBA7-3E2A-48BA-B86B-F71232E0FE61}"/>
              </a:ext>
            </a:extLst>
          </p:cNvPr>
          <p:cNvSpPr txBox="1">
            <a:spLocks/>
          </p:cNvSpPr>
          <p:nvPr/>
        </p:nvSpPr>
        <p:spPr>
          <a:xfrm>
            <a:off x="0" y="1706565"/>
            <a:ext cx="10080625" cy="4150452"/>
          </a:xfrm>
          <a:prstGeom prst="rect">
            <a:avLst/>
          </a:prstGeom>
          <a:noFill/>
        </p:spPr>
        <p:txBody>
          <a:bodyPr vert="horz" lIns="75607" tIns="37804" rIns="75607" bIns="37804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88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Niveau : </a:t>
            </a:r>
            <a:r>
              <a:rPr lang="fr-FR" sz="1488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CPGE</a:t>
            </a:r>
          </a:p>
          <a:p>
            <a:endParaRPr lang="fr-FR" sz="1488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1488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Prérequis :</a:t>
            </a:r>
          </a:p>
          <a:p>
            <a:pPr lvl="1"/>
            <a:r>
              <a:rPr lang="fr-FR" sz="1488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Interactions intermoléculaires (Van der Waals, liaisons hydrogène), moment dipolaire</a:t>
            </a:r>
          </a:p>
          <a:p>
            <a:pPr lvl="1"/>
            <a:r>
              <a:rPr lang="fr-FR" sz="1488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Principe de la Chromatographie sur Couche Mince</a:t>
            </a:r>
          </a:p>
          <a:p>
            <a:pPr lvl="1"/>
            <a:r>
              <a:rPr lang="fr-FR" sz="1488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Loi de Coulomb</a:t>
            </a:r>
          </a:p>
          <a:p>
            <a:pPr lvl="1"/>
            <a:r>
              <a:rPr lang="fr-FR" sz="1488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Constante d’équilibre thermodynamique</a:t>
            </a:r>
          </a:p>
          <a:p>
            <a:pPr lvl="1"/>
            <a:r>
              <a:rPr lang="fr-FR" sz="1488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Solubilité</a:t>
            </a:r>
          </a:p>
          <a:p>
            <a:pPr lvl="1"/>
            <a:r>
              <a:rPr lang="fr-FR" sz="1488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Cinétique chimique, loi de Beer-Lambert</a:t>
            </a:r>
          </a:p>
          <a:p>
            <a:pPr lvl="1"/>
            <a:r>
              <a:rPr lang="fr-FR" sz="1488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Spectrophotométrie UV-visible</a:t>
            </a:r>
          </a:p>
          <a:p>
            <a:pPr lvl="1"/>
            <a:r>
              <a:rPr lang="fr-FR" sz="1488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Extraction liquide-liquide</a:t>
            </a:r>
          </a:p>
          <a:p>
            <a:pPr lvl="1"/>
            <a:endParaRPr lang="fr-FR" sz="1488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07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Rappel sur la solubilité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55" y="1787437"/>
            <a:ext cx="2356239" cy="307562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330149" y="1778123"/>
            <a:ext cx="283528" cy="310620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16"/>
          </a:p>
        </p:txBody>
      </p:sp>
      <p:sp>
        <p:nvSpPr>
          <p:cNvPr id="25" name="Flèche vers le bas 24"/>
          <p:cNvSpPr/>
          <p:nvPr/>
        </p:nvSpPr>
        <p:spPr>
          <a:xfrm rot="10800000">
            <a:off x="3911602" y="2373530"/>
            <a:ext cx="346534" cy="589107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16"/>
          </a:p>
        </p:txBody>
      </p:sp>
      <p:sp>
        <p:nvSpPr>
          <p:cNvPr id="26" name="Rectangle 25"/>
          <p:cNvSpPr/>
          <p:nvPr/>
        </p:nvSpPr>
        <p:spPr>
          <a:xfrm>
            <a:off x="4350044" y="2359096"/>
            <a:ext cx="1636987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88" dirty="0">
                <a:solidFill>
                  <a:srgbClr val="00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Force de capillarité</a:t>
            </a:r>
          </a:p>
          <a:p>
            <a:r>
              <a:rPr lang="fr-FR" sz="1488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62350" y="3017990"/>
            <a:ext cx="2105063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88" dirty="0">
                <a:solidFill>
                  <a:srgbClr val="00B0F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Éluant apolaire aprotique</a:t>
            </a:r>
          </a:p>
          <a:p>
            <a:r>
              <a:rPr lang="fr-FR" sz="1488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100519" y="4919676"/>
            <a:ext cx="2696572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88" dirty="0">
                <a:solidFill>
                  <a:schemeClr val="accent4">
                    <a:lumMod val="5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Gel de Silice : polaire et </a:t>
            </a:r>
            <a:r>
              <a:rPr lang="fr-FR" sz="1488" dirty="0" err="1">
                <a:solidFill>
                  <a:schemeClr val="accent4">
                    <a:lumMod val="5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protique</a:t>
            </a:r>
            <a:endParaRPr lang="fr-FR" sz="1488" dirty="0">
              <a:solidFill>
                <a:schemeClr val="accent4">
                  <a:lumMod val="50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1488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</p:txBody>
      </p:sp>
      <p:cxnSp>
        <p:nvCxnSpPr>
          <p:cNvPr id="29" name="Connecteur droit 28"/>
          <p:cNvCxnSpPr/>
          <p:nvPr/>
        </p:nvCxnSpPr>
        <p:spPr>
          <a:xfrm>
            <a:off x="2784094" y="2462133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16200000">
            <a:off x="2877421" y="2372349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19800000">
            <a:off x="3405843" y="2703829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1800000">
            <a:off x="3407024" y="2804244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546074" y="2459906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16200000">
            <a:off x="3470621" y="2377665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19800000">
            <a:off x="3407910" y="2108991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1800000">
            <a:off x="3409092" y="2209407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19800000">
            <a:off x="3378627" y="3295257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1800000">
            <a:off x="3379808" y="3395673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3541540" y="3051334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rot="16200000">
            <a:off x="3466087" y="2969094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19800000">
            <a:off x="3379381" y="3892235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1800000">
            <a:off x="3380562" y="3992652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3542294" y="3648312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16200000">
            <a:off x="3466840" y="3566073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19800000">
            <a:off x="3400585" y="4491561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800000">
            <a:off x="3401765" y="4591977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3544596" y="4243857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rot="16200000">
            <a:off x="3469142" y="4161618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2784084" y="3648312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16200000">
            <a:off x="2877411" y="3558529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2780303" y="3056360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16200000">
            <a:off x="2869851" y="3136693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2784084" y="4250956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rot="16200000">
            <a:off x="2873631" y="4331289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rot="14400000">
            <a:off x="3897874" y="4262106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rot="20700000">
            <a:off x="3860070" y="4364885"/>
            <a:ext cx="0" cy="9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613676" y="2962638"/>
            <a:ext cx="2192012" cy="1850017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16"/>
          </a:p>
        </p:txBody>
      </p:sp>
      <p:sp>
        <p:nvSpPr>
          <p:cNvPr id="60" name="Rectangle 59"/>
          <p:cNvSpPr/>
          <p:nvPr/>
        </p:nvSpPr>
        <p:spPr>
          <a:xfrm>
            <a:off x="5172280" y="3503749"/>
            <a:ext cx="2154757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88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Molécules de l’échantillon</a:t>
            </a:r>
          </a:p>
          <a:p>
            <a:r>
              <a:rPr lang="fr-FR" sz="1488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</p:txBody>
      </p:sp>
      <p:cxnSp>
        <p:nvCxnSpPr>
          <p:cNvPr id="62" name="Connecteur droit avec flèche 61"/>
          <p:cNvCxnSpPr/>
          <p:nvPr/>
        </p:nvCxnSpPr>
        <p:spPr>
          <a:xfrm flipH="1">
            <a:off x="4540843" y="3642797"/>
            <a:ext cx="645452" cy="32633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-21601"/>
            <a:ext cx="10080625" cy="119891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Solubilité d’une espèce dans un solvant</a:t>
            </a:r>
            <a:endParaRPr lang="fr-FR" sz="2315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18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849750" y="4081416"/>
            <a:ext cx="830677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88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Protique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75326" y="4077194"/>
            <a:ext cx="939681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88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Aprotique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89140" y="3779651"/>
            <a:ext cx="712054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88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Polaire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92491" y="3773890"/>
            <a:ext cx="821059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88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Apolaire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01037" y="3773890"/>
            <a:ext cx="712054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88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Polaire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31175" y="4071433"/>
            <a:ext cx="939681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88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Aprotique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101332" y="3409911"/>
            <a:ext cx="1199367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88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Ethylbenzène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90667" y="3409911"/>
            <a:ext cx="1532792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88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Alcool benzylique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33460" y="3425816"/>
            <a:ext cx="1223413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88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Benzaldéhyde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-21601"/>
            <a:ext cx="10080625" cy="119891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Solubilité d’une espèce dans un solvant</a:t>
            </a:r>
            <a:endParaRPr lang="fr-FR" sz="2315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028" name="Picture 4" descr="Fichier:Ethylbenzene-2D-skeletal.pn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27" y="2465549"/>
            <a:ext cx="1271328" cy="7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282" t="28432" r="8963"/>
          <a:stretch/>
        </p:blipFill>
        <p:spPr>
          <a:xfrm>
            <a:off x="2140162" y="1819517"/>
            <a:ext cx="2008981" cy="3452187"/>
          </a:xfrm>
          <a:prstGeom prst="rect">
            <a:avLst/>
          </a:prstGeom>
        </p:spPr>
      </p:pic>
      <p:pic>
        <p:nvPicPr>
          <p:cNvPr id="1034" name="Picture 10" descr="Benzaldéhyde —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94" y="2154040"/>
            <a:ext cx="1378508" cy="124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Fichier:Ethylbenzene-2D-skeletal.png — Wikipé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6" y="1819517"/>
            <a:ext cx="1508366" cy="94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Benzaldéhyde — Wikipé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6" y="2465549"/>
            <a:ext cx="1508366" cy="13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 vie simple: Autopsie : l'alcool benzylique (benzyl alcohol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99" y="2460853"/>
            <a:ext cx="1570274" cy="85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La vie simple: Autopsie : l'alcool benzylique (benzyl alcohol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9" y="3830619"/>
            <a:ext cx="1500004" cy="8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édia en ligne 3" title="Dissolution Solide Ionique">
            <a:hlinkClick r:id="" action="ppaction://media"/>
            <a:extLst>
              <a:ext uri="{FF2B5EF4-FFF2-40B4-BE49-F238E27FC236}">
                <a16:creationId xmlns:a16="http://schemas.microsoft.com/office/drawing/2014/main" id="{D2606168-16FA-4C22-AC0E-1A10814351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96994" y="1807595"/>
            <a:ext cx="4956481" cy="371736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43DFCBB-5030-45BA-A143-9EAEA77FCABF}"/>
              </a:ext>
            </a:extLst>
          </p:cNvPr>
          <p:cNvSpPr txBox="1"/>
          <p:nvPr/>
        </p:nvSpPr>
        <p:spPr>
          <a:xfrm>
            <a:off x="3722386" y="1297389"/>
            <a:ext cx="2850882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88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https://youtu.be/R4RkKvyf-dg</a:t>
            </a:r>
            <a:endParaRPr lang="fr-FR" sz="14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Solubilisation de NaCl dans l’eau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C67B84C-346E-4BCC-A7C2-DF5DAB041F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4527" y="2321817"/>
          <a:ext cx="7034772" cy="12795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8693">
                  <a:extLst>
                    <a:ext uri="{9D8B030D-6E8A-4147-A177-3AD203B41FA5}">
                      <a16:colId xmlns:a16="http://schemas.microsoft.com/office/drawing/2014/main" val="1617136018"/>
                    </a:ext>
                  </a:extLst>
                </a:gridCol>
                <a:gridCol w="1758693">
                  <a:extLst>
                    <a:ext uri="{9D8B030D-6E8A-4147-A177-3AD203B41FA5}">
                      <a16:colId xmlns:a16="http://schemas.microsoft.com/office/drawing/2014/main" val="209192939"/>
                    </a:ext>
                  </a:extLst>
                </a:gridCol>
                <a:gridCol w="1758693">
                  <a:extLst>
                    <a:ext uri="{9D8B030D-6E8A-4147-A177-3AD203B41FA5}">
                      <a16:colId xmlns:a16="http://schemas.microsoft.com/office/drawing/2014/main" val="3384977058"/>
                    </a:ext>
                  </a:extLst>
                </a:gridCol>
                <a:gridCol w="1758693">
                  <a:extLst>
                    <a:ext uri="{9D8B030D-6E8A-4147-A177-3AD203B41FA5}">
                      <a16:colId xmlns:a16="http://schemas.microsoft.com/office/drawing/2014/main" val="1174175711"/>
                    </a:ext>
                  </a:extLst>
                </a:gridCol>
              </a:tblGrid>
              <a:tr h="560754">
                <a:tc>
                  <a:txBody>
                    <a:bodyPr/>
                    <a:lstStyle/>
                    <a:p>
                      <a:pPr algn="ctr"/>
                      <a:r>
                        <a:rPr lang="fr-FR" sz="1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Solvants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Caractères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 dipolaire µ (en D)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Permittivité relative (à 25°C)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036830"/>
                  </a:ext>
                </a:extLst>
              </a:tr>
              <a:tr h="352341">
                <a:tc>
                  <a:txBody>
                    <a:bodyPr/>
                    <a:lstStyle/>
                    <a:p>
                      <a:pPr algn="ctr"/>
                      <a:r>
                        <a:rPr lang="fr-FR" sz="1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eau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Polaire et protique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1,80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445776"/>
                  </a:ext>
                </a:extLst>
              </a:tr>
              <a:tr h="352341">
                <a:tc>
                  <a:txBody>
                    <a:bodyPr/>
                    <a:lstStyle/>
                    <a:p>
                      <a:pPr algn="ctr"/>
                      <a:r>
                        <a:rPr lang="fr-FR" sz="1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éthanol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Polaire et protique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1,74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602907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E18A718-9A9E-4FBB-8FCA-A5087C6E7FB6}"/>
              </a:ext>
            </a:extLst>
          </p:cNvPr>
          <p:cNvSpPr txBox="1"/>
          <p:nvPr/>
        </p:nvSpPr>
        <p:spPr>
          <a:xfrm>
            <a:off x="3688268" y="4107214"/>
            <a:ext cx="2704089" cy="550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9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977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eau</a:t>
            </a:r>
            <a:r>
              <a:rPr lang="fr-FR" sz="29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9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9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</a:t>
            </a:r>
            <a:r>
              <a:rPr lang="fr-FR" sz="29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977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éthanol</a:t>
            </a:r>
            <a:r>
              <a:rPr lang="fr-FR" sz="29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9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sz="29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Solubilité du NaCl dans l’eau et l’éthanol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Solubilité du NaCl dans l’eau et l’éthanol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6971" y="2160211"/>
            <a:ext cx="1964686" cy="34131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5169924" y="3394821"/>
                <a:ext cx="1487047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88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de nitrate d’argent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88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88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488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1488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488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fr-FR" sz="1488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sz="1488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sz="1488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fr-FR" sz="1488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924" y="3394821"/>
                <a:ext cx="1487047" cy="779252"/>
              </a:xfrm>
              <a:prstGeom prst="rect">
                <a:avLst/>
              </a:prstGeom>
              <a:blipFill>
                <a:blip r:embed="rId3"/>
                <a:stretch>
                  <a:fillRect l="-1639" t="-1563" b="-3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5169924" y="4453322"/>
                <a:ext cx="1487047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88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d’eau saturée en NaCl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88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88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488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488" i="1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fr-FR" sz="1488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924" y="4453322"/>
                <a:ext cx="1487047" cy="779252"/>
              </a:xfrm>
              <a:prstGeom prst="rect">
                <a:avLst/>
              </a:prstGeom>
              <a:blipFill>
                <a:blip r:embed="rId4"/>
                <a:stretch>
                  <a:fillRect l="-1639" t="-23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/>
          <p:cNvCxnSpPr>
            <a:stCxn id="7" idx="3"/>
          </p:cNvCxnSpPr>
          <p:nvPr/>
        </p:nvCxnSpPr>
        <p:spPr>
          <a:xfrm flipV="1">
            <a:off x="6656971" y="3866776"/>
            <a:ext cx="575954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6656971" y="4779400"/>
            <a:ext cx="575954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1905" y="2160211"/>
            <a:ext cx="1964686" cy="34131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1702789" y="3394821"/>
                <a:ext cx="1629117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88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de nitrate d’argent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88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88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488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1488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488" i="1">
                          <a:latin typeface="Cambria Math" panose="02040503050406030204" pitchFamily="18" charset="0"/>
                        </a:rPr>
                        <m:t>=0,01 </m:t>
                      </m:r>
                      <m:r>
                        <a:rPr lang="fr-FR" sz="1488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sz="1488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sz="1488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fr-FR" sz="1488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789" y="3394821"/>
                <a:ext cx="1629117" cy="779252"/>
              </a:xfrm>
              <a:prstGeom prst="rect">
                <a:avLst/>
              </a:prstGeom>
              <a:blipFill>
                <a:blip r:embed="rId5"/>
                <a:stretch>
                  <a:fillRect l="-1493" t="-1563" r="-1493" b="-3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1454364" y="4453322"/>
                <a:ext cx="1877542" cy="1008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88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d’éthanol saturée en NaCl + eau distillée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88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88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488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488" i="1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fr-FR" sz="1488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364" y="4453322"/>
                <a:ext cx="1877542" cy="1008225"/>
              </a:xfrm>
              <a:prstGeom prst="rect">
                <a:avLst/>
              </a:prstGeom>
              <a:blipFill>
                <a:blip r:embed="rId6"/>
                <a:stretch>
                  <a:fillRect l="-1299" t="-1818" r="-29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/>
          <p:cNvCxnSpPr>
            <a:stCxn id="12" idx="3"/>
          </p:cNvCxnSpPr>
          <p:nvPr/>
        </p:nvCxnSpPr>
        <p:spPr>
          <a:xfrm flipV="1">
            <a:off x="3331905" y="3866776"/>
            <a:ext cx="575954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3331905" y="4779400"/>
            <a:ext cx="575954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1961922" y="1320272"/>
                <a:ext cx="6948569" cy="4745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2646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646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b>
                        <m:r>
                          <a:rPr lang="fr-FR" sz="2646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646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646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646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FR" sz="2646" i="1"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fr-FR" sz="2646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646" i="1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FR" sz="2646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646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646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646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fr-FR" sz="2646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64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46" i="1">
                            <a:latin typeface="Cambria Math" panose="02040503050406030204" pitchFamily="18" charset="0"/>
                          </a:rPr>
                          <m:t>𝐴𝑔𝐶𝑙</m:t>
                        </m:r>
                      </m:e>
                      <m:sub>
                        <m:r>
                          <a:rPr lang="fr-FR" sz="2646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646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646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646" dirty="0"/>
                  <a:t>		</a:t>
                </a:r>
                <a14:m>
                  <m:oMath xmlns:m="http://schemas.openxmlformats.org/officeDocument/2006/math">
                    <m:r>
                      <a:rPr lang="fr-FR" sz="2646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2646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646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646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646" i="1">
                            <a:latin typeface="Cambria Math" panose="02040503050406030204" pitchFamily="18" charset="0"/>
                          </a:rPr>
                          <m:t>9,8</m:t>
                        </m:r>
                      </m:sup>
                    </m:sSup>
                  </m:oMath>
                </a14:m>
                <a:endParaRPr lang="fr-FR" sz="2646" dirty="0"/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922" y="1320272"/>
                <a:ext cx="6948569" cy="474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28" y="1463179"/>
            <a:ext cx="3351222" cy="39056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33938" y="1844445"/>
            <a:ext cx="1425068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Phosphate</a:t>
            </a:r>
            <a:endParaRPr lang="fr-FR" sz="19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709888" y="2418827"/>
            <a:ext cx="1425068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Glycérol</a:t>
            </a:r>
            <a:endParaRPr lang="fr-FR" sz="19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4882" y="3487370"/>
            <a:ext cx="1425068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Acides gras</a:t>
            </a:r>
            <a:endParaRPr lang="fr-FR" sz="19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04112" y="1970160"/>
            <a:ext cx="1685211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85" dirty="0">
                <a:solidFill>
                  <a:srgbClr val="E694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Tête hydrophile</a:t>
            </a:r>
            <a:endParaRPr lang="fr-FR" sz="1985" dirty="0">
              <a:solidFill>
                <a:srgbClr val="E694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45082" y="3833062"/>
            <a:ext cx="1685211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85" dirty="0">
                <a:solidFill>
                  <a:srgbClr val="F9D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 hydrophobe</a:t>
            </a:r>
            <a:endParaRPr lang="fr-FR" sz="1985" dirty="0">
              <a:solidFill>
                <a:srgbClr val="F9D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des membranes lipidiques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des membranes lipidiques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upload.wikimedia.org/wikipedia/commons/thumb/a/ac/Phospholipids_aqueous_solution_structures_fr.svg/800px-Phospholipids_aqueous_solution_structures_fr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70713" r="5330" b="4222"/>
          <a:stretch/>
        </p:blipFill>
        <p:spPr bwMode="auto">
          <a:xfrm>
            <a:off x="1495205" y="2795691"/>
            <a:ext cx="4225078" cy="139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 flipH="1">
            <a:off x="2113485" y="2322362"/>
            <a:ext cx="3606798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Milieu aqueux extracellulaire </a:t>
            </a:r>
            <a:endParaRPr lang="fr-FR" sz="19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2222552" y="4185922"/>
            <a:ext cx="3606798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Milieu aqueux intracellulaire </a:t>
            </a:r>
            <a:endParaRPr lang="fr-FR" sz="19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 flipH="1">
            <a:off x="2662705" y="3227026"/>
            <a:ext cx="2420811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8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Milieu organique</a:t>
            </a:r>
            <a:endParaRPr lang="fr-FR" sz="198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https://upload.wikimedia.org/wikipedia/commons/thumb/a/ac/Phospholipids_aqueous_solution_structures_fr.svg/290px-Phospholipids_aqueous_solution_structures_fr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" r="39427" b="35916"/>
          <a:stretch/>
        </p:blipFill>
        <p:spPr bwMode="auto">
          <a:xfrm>
            <a:off x="6069593" y="1922722"/>
            <a:ext cx="2225315" cy="285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920351" y="1922722"/>
            <a:ext cx="432042" cy="4967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</p:spTree>
    <p:extLst>
      <p:ext uri="{BB962C8B-B14F-4D97-AF65-F5344CB8AC3E}">
        <p14:creationId xmlns:p14="http://schemas.microsoft.com/office/powerpoint/2010/main" val="3308330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Rappel sur l’extraction liquide-liquide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39748" y="2808038"/>
            <a:ext cx="32810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1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67775" y="2821354"/>
            <a:ext cx="32810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1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868180" y="2882837"/>
            <a:ext cx="0" cy="216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010345" y="2863190"/>
            <a:ext cx="0" cy="216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600184" y="2808348"/>
            <a:ext cx="2139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307740" y="2973471"/>
            <a:ext cx="2139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039747" y="2806145"/>
            <a:ext cx="2139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039747" y="3140077"/>
            <a:ext cx="2139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605763" y="3158979"/>
            <a:ext cx="2139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001668" y="3455386"/>
                <a:ext cx="1143263" cy="74238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μ</m:t>
                        </m:r>
                      </m:e>
                    </m:acc>
                  </m:oMath>
                </a14:m>
                <a:r>
                  <a:rPr lang="fr-FR" sz="1985" dirty="0">
                    <a:solidFill>
                      <a:srgbClr val="10E229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1985" dirty="0">
                    <a:solidFill>
                      <a:srgbClr val="10E229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=</a:t>
                </a:r>
                <a14:m>
                  <m:oMath xmlns:m="http://schemas.openxmlformats.org/officeDocument/2006/math">
                    <m:r>
                      <a:rPr lang="fr-FR" sz="1985" i="1">
                        <a:solidFill>
                          <a:srgbClr val="10E229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accPr>
                      <m:e>
                        <m: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0</m:t>
                        </m:r>
                      </m:e>
                    </m:acc>
                  </m:oMath>
                </a14:m>
                <a:endParaRPr lang="fr-FR" sz="1985" dirty="0">
                  <a:solidFill>
                    <a:srgbClr val="10E229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algn="ctr"/>
                <a:r>
                  <a:rPr lang="fr-FR" sz="1985" dirty="0">
                    <a:solidFill>
                      <a:srgbClr val="10E229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aprotique</a:t>
                </a:r>
                <a:endParaRPr lang="fr-FR" sz="1985" dirty="0">
                  <a:solidFill>
                    <a:srgbClr val="10E229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668" y="3455386"/>
                <a:ext cx="1143263" cy="742383"/>
              </a:xfrm>
              <a:prstGeom prst="rect">
                <a:avLst/>
              </a:prstGeom>
              <a:blipFill>
                <a:blip r:embed="rId2"/>
                <a:stretch>
                  <a:fillRect l="-4255" r="-3723" b="-13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Rappel sur l’extraction liquide-liquide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39748" y="2808038"/>
            <a:ext cx="32810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1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67775" y="2821354"/>
            <a:ext cx="32810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1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868180" y="2882837"/>
            <a:ext cx="0" cy="216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010345" y="2863190"/>
            <a:ext cx="0" cy="216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600184" y="2808348"/>
            <a:ext cx="2139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307740" y="2973471"/>
            <a:ext cx="2139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039747" y="2806145"/>
            <a:ext cx="2139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039747" y="3140077"/>
            <a:ext cx="2139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605763" y="3158979"/>
            <a:ext cx="2139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001668" y="3455386"/>
                <a:ext cx="1143263" cy="74238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μ</m:t>
                        </m:r>
                      </m:e>
                    </m:acc>
                  </m:oMath>
                </a14:m>
                <a:r>
                  <a:rPr lang="fr-FR" sz="1985" dirty="0">
                    <a:solidFill>
                      <a:srgbClr val="10E229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1985" dirty="0">
                    <a:solidFill>
                      <a:srgbClr val="10E229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=</a:t>
                </a:r>
                <a14:m>
                  <m:oMath xmlns:m="http://schemas.openxmlformats.org/officeDocument/2006/math">
                    <m:r>
                      <a:rPr lang="fr-FR" sz="1985" i="1">
                        <a:solidFill>
                          <a:srgbClr val="10E229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accPr>
                      <m:e>
                        <m: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0</m:t>
                        </m:r>
                      </m:e>
                    </m:acc>
                  </m:oMath>
                </a14:m>
                <a:endParaRPr lang="fr-FR" sz="1985" dirty="0">
                  <a:solidFill>
                    <a:srgbClr val="10E229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algn="ctr"/>
                <a:r>
                  <a:rPr lang="fr-FR" sz="1985" dirty="0">
                    <a:solidFill>
                      <a:srgbClr val="10E229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aprotique</a:t>
                </a:r>
                <a:endParaRPr lang="fr-FR" sz="1985" dirty="0">
                  <a:solidFill>
                    <a:srgbClr val="10E229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668" y="3455386"/>
                <a:ext cx="1143263" cy="742383"/>
              </a:xfrm>
              <a:prstGeom prst="rect">
                <a:avLst/>
              </a:prstGeom>
              <a:blipFill>
                <a:blip r:embed="rId2"/>
                <a:stretch>
                  <a:fillRect l="-4255" r="-3723" b="-13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 22">
            <a:extLst>
              <a:ext uri="{FF2B5EF4-FFF2-40B4-BE49-F238E27FC236}">
                <a16:creationId xmlns:a16="http://schemas.microsoft.com/office/drawing/2014/main" id="{1C5D5E1A-94F7-45CC-949B-B48FF95BD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39" b="12320"/>
          <a:stretch/>
        </p:blipFill>
        <p:spPr>
          <a:xfrm rot="5400000">
            <a:off x="4197900" y="1119730"/>
            <a:ext cx="1945694" cy="151512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442336" y="2441793"/>
            <a:ext cx="1507144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Cyclohexane</a:t>
            </a:r>
            <a:endParaRPr lang="fr-FR" sz="19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4632461" y="2830571"/>
                <a:ext cx="1143263" cy="74238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μ</m:t>
                        </m:r>
                      </m:e>
                    </m:acc>
                  </m:oMath>
                </a14:m>
                <a:r>
                  <a:rPr lang="fr-FR" sz="1985" dirty="0">
                    <a:solidFill>
                      <a:srgbClr val="10E229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1985" dirty="0">
                    <a:solidFill>
                      <a:srgbClr val="10E229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=</a:t>
                </a:r>
                <a14:m>
                  <m:oMath xmlns:m="http://schemas.openxmlformats.org/officeDocument/2006/math">
                    <m:r>
                      <a:rPr lang="fr-FR" sz="1985" i="1">
                        <a:solidFill>
                          <a:srgbClr val="10E229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accPr>
                      <m:e>
                        <m: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0</m:t>
                        </m:r>
                      </m:e>
                    </m:acc>
                  </m:oMath>
                </a14:m>
                <a:endParaRPr lang="fr-FR" sz="1985" dirty="0">
                  <a:solidFill>
                    <a:srgbClr val="10E229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algn="ctr"/>
                <a:r>
                  <a:rPr lang="fr-FR" sz="1985" dirty="0">
                    <a:solidFill>
                      <a:srgbClr val="10E229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aprotique</a:t>
                </a:r>
                <a:endParaRPr lang="fr-FR" sz="1985" dirty="0">
                  <a:solidFill>
                    <a:srgbClr val="10E229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461" y="2830571"/>
                <a:ext cx="1143263" cy="742383"/>
              </a:xfrm>
              <a:prstGeom prst="rect">
                <a:avLst/>
              </a:prstGeom>
              <a:blipFill>
                <a:blip r:embed="rId4"/>
                <a:stretch>
                  <a:fillRect l="-4278" r="-4278" b="-139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/>
          <p:nvPr/>
        </p:nvCxnSpPr>
        <p:spPr>
          <a:xfrm>
            <a:off x="6282433" y="1877294"/>
            <a:ext cx="648063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7081710" y="1566152"/>
            <a:ext cx="1544550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Bonne solubilisation</a:t>
            </a:r>
            <a:endParaRPr lang="fr-FR" sz="198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C1C2905-C0F8-4E6C-9E31-A67216AD1F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946" y="1738763"/>
            <a:ext cx="7560733" cy="32192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: solvatochromisme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Rappel sur l’extraction liquide-liquide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39748" y="2808038"/>
            <a:ext cx="32810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1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67775" y="2821354"/>
            <a:ext cx="32810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1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868180" y="2882837"/>
            <a:ext cx="0" cy="216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010345" y="2863190"/>
            <a:ext cx="0" cy="216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600184" y="2808348"/>
            <a:ext cx="2139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307740" y="2973471"/>
            <a:ext cx="2139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039747" y="2806145"/>
            <a:ext cx="2139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039747" y="3140077"/>
            <a:ext cx="2139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605763" y="3158979"/>
            <a:ext cx="2139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001668" y="3455386"/>
                <a:ext cx="1143263" cy="74238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μ</m:t>
                        </m:r>
                      </m:e>
                    </m:acc>
                  </m:oMath>
                </a14:m>
                <a:r>
                  <a:rPr lang="fr-FR" sz="1985" dirty="0">
                    <a:solidFill>
                      <a:srgbClr val="10E229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1985" dirty="0">
                    <a:solidFill>
                      <a:srgbClr val="10E229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=</a:t>
                </a:r>
                <a14:m>
                  <m:oMath xmlns:m="http://schemas.openxmlformats.org/officeDocument/2006/math">
                    <m:r>
                      <a:rPr lang="fr-FR" sz="1985" i="1">
                        <a:solidFill>
                          <a:srgbClr val="10E229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accPr>
                      <m:e>
                        <m: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0</m:t>
                        </m:r>
                      </m:e>
                    </m:acc>
                  </m:oMath>
                </a14:m>
                <a:endParaRPr lang="fr-FR" sz="1985" dirty="0">
                  <a:solidFill>
                    <a:srgbClr val="10E229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algn="ctr"/>
                <a:r>
                  <a:rPr lang="fr-FR" sz="1985" dirty="0">
                    <a:solidFill>
                      <a:srgbClr val="10E229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aprotique</a:t>
                </a:r>
                <a:endParaRPr lang="fr-FR" sz="1985" dirty="0">
                  <a:solidFill>
                    <a:srgbClr val="10E229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668" y="3455386"/>
                <a:ext cx="1143263" cy="742383"/>
              </a:xfrm>
              <a:prstGeom prst="rect">
                <a:avLst/>
              </a:prstGeom>
              <a:blipFill>
                <a:blip r:embed="rId2"/>
                <a:stretch>
                  <a:fillRect l="-4255" r="-3723" b="-13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 22">
            <a:extLst>
              <a:ext uri="{FF2B5EF4-FFF2-40B4-BE49-F238E27FC236}">
                <a16:creationId xmlns:a16="http://schemas.microsoft.com/office/drawing/2014/main" id="{1C5D5E1A-94F7-45CC-949B-B48FF95BD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39" b="12320"/>
          <a:stretch/>
        </p:blipFill>
        <p:spPr>
          <a:xfrm rot="5400000">
            <a:off x="4197900" y="1119730"/>
            <a:ext cx="1945694" cy="151512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442336" y="2441793"/>
            <a:ext cx="1507144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Cyclohexane</a:t>
            </a:r>
            <a:endParaRPr lang="fr-FR" sz="19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4632461" y="2830571"/>
                <a:ext cx="1143263" cy="74238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μ</m:t>
                        </m:r>
                      </m:e>
                    </m:acc>
                  </m:oMath>
                </a14:m>
                <a:r>
                  <a:rPr lang="fr-FR" sz="1985" dirty="0">
                    <a:solidFill>
                      <a:srgbClr val="10E229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1985" dirty="0">
                    <a:solidFill>
                      <a:srgbClr val="10E229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=</a:t>
                </a:r>
                <a14:m>
                  <m:oMath xmlns:m="http://schemas.openxmlformats.org/officeDocument/2006/math">
                    <m:r>
                      <a:rPr lang="fr-FR" sz="1985" i="1">
                        <a:solidFill>
                          <a:srgbClr val="10E229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accPr>
                      <m:e>
                        <m: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0</m:t>
                        </m:r>
                      </m:e>
                    </m:acc>
                  </m:oMath>
                </a14:m>
                <a:endParaRPr lang="fr-FR" sz="1985" dirty="0">
                  <a:solidFill>
                    <a:srgbClr val="10E229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algn="ctr"/>
                <a:r>
                  <a:rPr lang="fr-FR" sz="1985" dirty="0">
                    <a:solidFill>
                      <a:srgbClr val="10E229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aprotique</a:t>
                </a:r>
                <a:endParaRPr lang="fr-FR" sz="1985" dirty="0">
                  <a:solidFill>
                    <a:srgbClr val="10E229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461" y="2830571"/>
                <a:ext cx="1143263" cy="742383"/>
              </a:xfrm>
              <a:prstGeom prst="rect">
                <a:avLst/>
              </a:prstGeom>
              <a:blipFill>
                <a:blip r:embed="rId4"/>
                <a:stretch>
                  <a:fillRect l="-4278" r="-4278" b="-139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5398998" y="4246325"/>
            <a:ext cx="32810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117"/>
            <a:r>
              <a:rPr lang="fr-FR" sz="2315" dirty="0">
                <a:solidFill>
                  <a:prstClr val="black"/>
                </a:solidFill>
                <a:latin typeface="Times New Roman" panose="02020603050405020304" pitchFamily="18" charset="0"/>
                <a:ea typeface="Amiri" panose="00000500000000000000" pitchFamily="2" charset="-78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005495" y="3871103"/>
            <a:ext cx="32810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117"/>
            <a:r>
              <a:rPr lang="fr-FR" sz="2315" dirty="0">
                <a:solidFill>
                  <a:prstClr val="black"/>
                </a:solidFill>
                <a:latin typeface="Times New Roman" panose="02020603050405020304" pitchFamily="18" charset="0"/>
                <a:ea typeface="Amiri" panose="00000500000000000000" pitchFamily="2" charset="-78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28" name="Connecteur droit 27"/>
          <p:cNvCxnSpPr/>
          <p:nvPr/>
        </p:nvCxnSpPr>
        <p:spPr>
          <a:xfrm>
            <a:off x="5245917" y="3853469"/>
            <a:ext cx="110973" cy="14691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9" name="Connecteur droit 28"/>
          <p:cNvCxnSpPr/>
          <p:nvPr/>
        </p:nvCxnSpPr>
        <p:spPr>
          <a:xfrm flipV="1">
            <a:off x="5003098" y="3855895"/>
            <a:ext cx="149818" cy="12904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0" name="Connecteur droit 29"/>
          <p:cNvCxnSpPr/>
          <p:nvPr/>
        </p:nvCxnSpPr>
        <p:spPr>
          <a:xfrm flipV="1">
            <a:off x="4877454" y="4129252"/>
            <a:ext cx="187122" cy="16479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1" name="Connecteur droit 30"/>
          <p:cNvCxnSpPr/>
          <p:nvPr/>
        </p:nvCxnSpPr>
        <p:spPr>
          <a:xfrm flipH="1" flipV="1">
            <a:off x="5294025" y="4123086"/>
            <a:ext cx="167619" cy="167327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2" name="ZoneTexte 31"/>
          <p:cNvSpPr txBox="1"/>
          <p:nvPr/>
        </p:nvSpPr>
        <p:spPr>
          <a:xfrm>
            <a:off x="4584385" y="4246325"/>
            <a:ext cx="32810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117"/>
            <a:r>
              <a:rPr lang="fr-FR" sz="2315" dirty="0">
                <a:solidFill>
                  <a:prstClr val="black"/>
                </a:solidFill>
                <a:latin typeface="Times New Roman" panose="02020603050405020304" pitchFamily="18" charset="0"/>
                <a:ea typeface="Amiri" panose="00000500000000000000" pitchFamily="2" charset="-78"/>
                <a:cs typeface="Times New Roman" panose="02020603050405020304" pitchFamily="18" charset="0"/>
              </a:rPr>
              <a:t>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4834684" y="4737215"/>
                <a:ext cx="846899" cy="43691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756117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μ</m:t>
                        </m:r>
                      </m:e>
                    </m:acc>
                  </m:oMath>
                </a14:m>
                <a:r>
                  <a:rPr lang="fr-FR" sz="1985" dirty="0">
                    <a:solidFill>
                      <a:srgbClr val="10E229"/>
                    </a:solidFill>
                    <a:latin typeface="Times New Roman" panose="02020603050405020304" pitchFamily="18" charset="0"/>
                    <a:ea typeface="Amiri" panose="00000500000000000000" pitchFamily="2" charset="-7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985" i="1">
                        <a:solidFill>
                          <a:srgbClr val="10E2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iri" panose="00000500000000000000" pitchFamily="2" charset="-78"/>
                      </a:rPr>
                      <m:t>≠</m:t>
                    </m:r>
                    <m:r>
                      <a:rPr lang="fr-FR" sz="1985" i="1">
                        <a:solidFill>
                          <a:srgbClr val="10E229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accPr>
                      <m:e>
                        <m: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0</m:t>
                        </m:r>
                      </m:e>
                    </m:acc>
                  </m:oMath>
                </a14:m>
                <a:endParaRPr lang="fr-FR" sz="1985" dirty="0">
                  <a:solidFill>
                    <a:srgbClr val="10E229"/>
                  </a:solidFill>
                  <a:latin typeface="Times New Roman" panose="02020603050405020304" pitchFamily="18" charset="0"/>
                  <a:ea typeface="Amiri" panose="00000500000000000000" pitchFamily="2" charset="-7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684" y="4737215"/>
                <a:ext cx="846899" cy="436914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avec flèche 38"/>
          <p:cNvCxnSpPr/>
          <p:nvPr/>
        </p:nvCxnSpPr>
        <p:spPr>
          <a:xfrm>
            <a:off x="5193176" y="3839869"/>
            <a:ext cx="0" cy="757397"/>
          </a:xfrm>
          <a:prstGeom prst="straightConnector1">
            <a:avLst/>
          </a:prstGeom>
          <a:noFill/>
          <a:ln w="38100" cap="flat" cmpd="sng" algn="ctr">
            <a:solidFill>
              <a:srgbClr val="10E229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0" name="Rectangle 39"/>
          <p:cNvSpPr/>
          <p:nvPr/>
        </p:nvSpPr>
        <p:spPr>
          <a:xfrm>
            <a:off x="4690699" y="5209722"/>
            <a:ext cx="1035861" cy="39780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1985" dirty="0">
                <a:solidFill>
                  <a:srgbClr val="10E229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protique</a:t>
            </a:r>
            <a:endParaRPr lang="fr-FR" sz="1985" dirty="0">
              <a:solidFill>
                <a:srgbClr val="10E229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282433" y="1877294"/>
            <a:ext cx="648063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6343639" y="4467749"/>
            <a:ext cx="648063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7081710" y="1566152"/>
            <a:ext cx="1544550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Bonne solubilisation</a:t>
            </a:r>
            <a:endParaRPr lang="fr-FR" sz="198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128296" y="4152977"/>
            <a:ext cx="1544550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Mauvaise solubilisation</a:t>
            </a:r>
            <a:endParaRPr lang="fr-FR" sz="198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7E26C3-E4B5-479A-99B0-A34368DCDC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3889" y="1180528"/>
            <a:ext cx="2170577" cy="435654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685DB30-6002-4C16-8E67-67B38FC62F76}"/>
              </a:ext>
            </a:extLst>
          </p:cNvPr>
          <p:cNvSpPr txBox="1"/>
          <p:nvPr/>
        </p:nvSpPr>
        <p:spPr>
          <a:xfrm>
            <a:off x="3372094" y="3693635"/>
            <a:ext cx="1668218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Diiode + eau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5ADC923-EA0C-46D4-B36F-2986E90C8837}"/>
              </a:ext>
            </a:extLst>
          </p:cNvPr>
          <p:cNvCxnSpPr>
            <a:cxnSpLocks/>
          </p:cNvCxnSpPr>
          <p:nvPr/>
        </p:nvCxnSpPr>
        <p:spPr>
          <a:xfrm flipV="1">
            <a:off x="2858796" y="2527445"/>
            <a:ext cx="74567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A5CF845-368C-458A-9860-4FF6102CE07D}"/>
              </a:ext>
            </a:extLst>
          </p:cNvPr>
          <p:cNvCxnSpPr>
            <a:cxnSpLocks/>
          </p:cNvCxnSpPr>
          <p:nvPr/>
        </p:nvCxnSpPr>
        <p:spPr>
          <a:xfrm>
            <a:off x="2519178" y="3884498"/>
            <a:ext cx="80783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B2E4650A-DAB9-4D5D-A370-04D9849FAEB9}"/>
              </a:ext>
            </a:extLst>
          </p:cNvPr>
          <p:cNvSpPr txBox="1"/>
          <p:nvPr/>
        </p:nvSpPr>
        <p:spPr>
          <a:xfrm>
            <a:off x="3691173" y="2247696"/>
            <a:ext cx="1867590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Diiode + cyclohexane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Rappel sur l’extraction liquide-liquide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5651293" y="2206755"/>
                <a:ext cx="2489464" cy="234250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2315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Constante de partage</a:t>
                </a:r>
              </a:p>
              <a:p>
                <a:endParaRPr lang="fr-FR" sz="2315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31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315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315" i="1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315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315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315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31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 </m:t>
                      </m:r>
                      <m:sSub>
                        <m:sSubPr>
                          <m:ctrlPr>
                            <a:rPr lang="fr-FR" sz="231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31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31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31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𝑜𝑟𝑔</m:t>
                          </m:r>
                          <m:r>
                            <a:rPr lang="fr-FR" sz="231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315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2315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31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315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sz="2315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315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315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fr-FR" sz="2315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315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315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sz="2315" i="1"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fr-FR" sz="2315" i="1">
                                      <a:latin typeface="Cambria Math" panose="02040503050406030204" pitchFamily="18" charset="0"/>
                                    </a:rPr>
                                    <m:t>𝑜𝑟𝑔</m:t>
                                  </m:r>
                                  <m:r>
                                    <a:rPr lang="fr-FR" sz="2315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fr-FR" sz="2315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315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315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sz="2315" i="1"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fr-FR" sz="2315" i="1">
                                      <a:latin typeface="Cambria Math" panose="02040503050406030204" pitchFamily="18" charset="0"/>
                                    </a:rPr>
                                    <m:t>𝑎𝑞</m:t>
                                  </m:r>
                                  <m:r>
                                    <a:rPr lang="fr-FR" sz="2315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r-FR" sz="2315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293" y="2206755"/>
                <a:ext cx="2489464" cy="2342501"/>
              </a:xfrm>
              <a:prstGeom prst="rect">
                <a:avLst/>
              </a:prstGeom>
              <a:blipFill>
                <a:blip r:embed="rId3"/>
                <a:stretch>
                  <a:fillRect l="-6829" t="-3627" r="-561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2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B6101D-485C-4A13-B28E-F4FC8D645C26}"/>
                  </a:ext>
                </a:extLst>
              </p:cNvPr>
              <p:cNvSpPr/>
              <p:nvPr/>
            </p:nvSpPr>
            <p:spPr>
              <a:xfrm>
                <a:off x="3824291" y="3028649"/>
                <a:ext cx="2279021" cy="7668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88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Thiosulfate de sodium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sz="1488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FR" sz="1488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volume versé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88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488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488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sz="1488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=5,0.</m:t>
                      </m:r>
                      <m:sSubSup>
                        <m:sSubSupPr>
                          <m:ctrlPr>
                            <a:rPr lang="fr-FR" sz="1488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88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b/>
                        <m:sup>
                          <m:r>
                            <a:rPr lang="fr-FR" sz="1488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88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fr-FR" sz="1488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sz="1488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sz="1488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sz="1488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B6101D-485C-4A13-B28E-F4FC8D645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291" y="3028649"/>
                <a:ext cx="2279021" cy="766873"/>
              </a:xfrm>
              <a:prstGeom prst="rect">
                <a:avLst/>
              </a:prstGeom>
              <a:blipFill>
                <a:blip r:embed="rId2"/>
                <a:stretch>
                  <a:fillRect t="-3968" b="-63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4C37BF0-0093-47DD-BC48-AEB02DAC7032}"/>
                  </a:ext>
                </a:extLst>
              </p:cNvPr>
              <p:cNvSpPr/>
              <p:nvPr/>
            </p:nvSpPr>
            <p:spPr>
              <a:xfrm>
                <a:off x="3824291" y="4301737"/>
                <a:ext cx="2279021" cy="7560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88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Phase aqueuse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8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48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148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488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=50 </m:t>
                      </m:r>
                      <m:r>
                        <a:rPr lang="fr-FR" sz="1488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</m:oMath>
                  </m:oMathPara>
                </a14:m>
                <a:endParaRPr lang="fr-FR" sz="1488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fr-FR" sz="1488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[I</a:t>
                </a:r>
                <a:r>
                  <a:rPr lang="fr-FR" sz="1488" baseline="-25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1488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fr-FR" sz="1488" baseline="-25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fr-FR" sz="1488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?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4C37BF0-0093-47DD-BC48-AEB02DAC7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291" y="4301737"/>
                <a:ext cx="2279021" cy="756073"/>
              </a:xfrm>
              <a:prstGeom prst="rect">
                <a:avLst/>
              </a:prstGeom>
              <a:blipFill>
                <a:blip r:embed="rId3"/>
                <a:stretch>
                  <a:fillRect t="-3226"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F9677088-A543-4F9F-8961-19EFAE6C6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25" y="2137185"/>
            <a:ext cx="1991192" cy="3459179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B70D2DC-2D5D-4F19-8B8F-E627218A0640}"/>
              </a:ext>
            </a:extLst>
          </p:cNvPr>
          <p:cNvCxnSpPr/>
          <p:nvPr/>
        </p:nvCxnSpPr>
        <p:spPr>
          <a:xfrm flipH="1" flipV="1">
            <a:off x="3058741" y="3434048"/>
            <a:ext cx="1114306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35C1037-5680-4FA5-A1E4-94EA283791DC}"/>
              </a:ext>
            </a:extLst>
          </p:cNvPr>
          <p:cNvCxnSpPr/>
          <p:nvPr/>
        </p:nvCxnSpPr>
        <p:spPr>
          <a:xfrm flipH="1" flipV="1">
            <a:off x="3169393" y="4808017"/>
            <a:ext cx="8930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6A0E55C-0710-4FCC-9FE9-E69AAD1124D0}"/>
                  </a:ext>
                </a:extLst>
              </p:cNvPr>
              <p:cNvSpPr txBox="1"/>
              <p:nvPr/>
            </p:nvSpPr>
            <p:spPr>
              <a:xfrm>
                <a:off x="2948142" y="963071"/>
                <a:ext cx="4567045" cy="10709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98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1985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FR" sz="198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fr-FR" sz="198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198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sSubSup>
                        <m:sSubSupPr>
                          <m:ctrlPr>
                            <a:rPr lang="fr-FR" sz="198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98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198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98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198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198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198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198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98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98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fr-FR" sz="198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98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198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 (</m:t>
                          </m:r>
                          <m:r>
                            <a:rPr lang="fr-FR" sz="198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198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198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</m:oMath>
                  </m:oMathPara>
                </a14:m>
                <a:endParaRPr lang="fr-FR" sz="1985" dirty="0"/>
              </a:p>
              <a:p>
                <a:endParaRPr lang="fr-FR" sz="1985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98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fr-FR" sz="198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=25°</m:t>
                          </m:r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fr-FR" sz="1985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198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985" i="1">
                              <a:latin typeface="Cambria Math" panose="02040503050406030204" pitchFamily="18" charset="0"/>
                            </a:rPr>
                            <m:t>15,3</m:t>
                          </m:r>
                        </m:sup>
                      </m:sSup>
                      <m:r>
                        <a:rPr lang="fr-FR" sz="1985" i="1">
                          <a:latin typeface="Cambria Math" panose="02040503050406030204" pitchFamily="18" charset="0"/>
                        </a:rPr>
                        <m:t>≫1</m:t>
                      </m:r>
                    </m:oMath>
                  </m:oMathPara>
                </a14:m>
                <a:endParaRPr lang="fr-FR" sz="1985" dirty="0"/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6A0E55C-0710-4FCC-9FE9-E69AAD112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142" y="963071"/>
                <a:ext cx="4567045" cy="1070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0" y="0"/>
            <a:ext cx="10080625" cy="91891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Titrage du diiode dans la phase aqueuse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3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030A21F-3842-4EE0-AE92-F95353F0944F}"/>
              </a:ext>
            </a:extLst>
          </p:cNvPr>
          <p:cNvSpPr txBox="1"/>
          <p:nvPr/>
        </p:nvSpPr>
        <p:spPr>
          <a:xfrm>
            <a:off x="1639333" y="1905906"/>
            <a:ext cx="6208559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l’équivalence :</a:t>
            </a:r>
          </a:p>
          <a:p>
            <a:endParaRPr lang="fr-FR" sz="19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346453-628A-45A5-87B3-081046680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79" y="1838417"/>
            <a:ext cx="4119025" cy="6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6FABA5B-0894-4039-BD39-0D63D2850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548" y="3189398"/>
            <a:ext cx="6063688" cy="18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 la constante de partage du diiode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84790" y="1583076"/>
            <a:ext cx="7363072" cy="2009579"/>
          </a:xfrm>
          <a:prstGeom prst="rect">
            <a:avLst/>
          </a:prstGeom>
          <a:solidFill>
            <a:srgbClr val="D7DF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Solvolyse</a:t>
            </a:r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chlorure de </a:t>
            </a:r>
            <a:r>
              <a:rPr lang="fr-FR" sz="23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tertiobutyle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1096943" y="1583076"/>
            <a:ext cx="1934833" cy="1934833"/>
          </a:xfrm>
          <a:prstGeom prst="mathPlus">
            <a:avLst>
              <a:gd name="adj1" fmla="val 7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sp>
        <p:nvSpPr>
          <p:cNvPr id="7" name="Plus 6"/>
          <p:cNvSpPr/>
          <p:nvPr/>
        </p:nvSpPr>
        <p:spPr>
          <a:xfrm>
            <a:off x="4335991" y="1583077"/>
            <a:ext cx="1934833" cy="1934833"/>
          </a:xfrm>
          <a:prstGeom prst="mathPlus">
            <a:avLst>
              <a:gd name="adj1" fmla="val 7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sp>
        <p:nvSpPr>
          <p:cNvPr id="6" name="ZoneTexte 5"/>
          <p:cNvSpPr txBox="1"/>
          <p:nvPr/>
        </p:nvSpPr>
        <p:spPr>
          <a:xfrm>
            <a:off x="2788494" y="2371552"/>
            <a:ext cx="453970" cy="448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1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Cl</a:t>
            </a:r>
            <a:endParaRPr lang="fr-FR" sz="2315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33324" y="2366872"/>
            <a:ext cx="611065" cy="448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1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315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3229476" y="2366872"/>
                <a:ext cx="1450525" cy="448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315" i="1"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+ </m:t>
                    </m:r>
                    <m:sSub>
                      <m:sSubPr>
                        <m:ctrlPr>
                          <a:rPr lang="fr-FR" sz="2315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315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315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315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14:m>
                  <m:oMath xmlns:m="http://schemas.openxmlformats.org/officeDocument/2006/math">
                    <m:r>
                      <a:rPr lang="fr-FR" sz="2315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iri" panose="00000500000000000000" pitchFamily="2" charset="-78"/>
                      </a:rPr>
                      <m:t> </m:t>
                    </m:r>
                    <m:r>
                      <a:rPr lang="fr-FR" sz="2315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iri" panose="00000500000000000000" pitchFamily="2" charset="-78"/>
                      </a:rPr>
                      <m:t>⟶</m:t>
                    </m:r>
                  </m:oMath>
                </a14:m>
                <a:endParaRPr lang="fr-FR" sz="2315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76" y="2366872"/>
                <a:ext cx="1450525" cy="448584"/>
              </a:xfrm>
              <a:prstGeom prst="rect">
                <a:avLst/>
              </a:prstGeom>
              <a:blipFill>
                <a:blip r:embed="rId2"/>
                <a:stretch>
                  <a:fillRect l="-420" t="-5405" b="-324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6718506" y="2366873"/>
                <a:ext cx="792974" cy="3562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31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2315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nor/>
                            </m:rPr>
                            <a:rPr lang="fr-FR" sz="2315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Cl</m:t>
                          </m:r>
                        </m:e>
                        <m:sup>
                          <m:r>
                            <a:rPr lang="fr-FR" sz="2315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646" dirty="0"/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506" y="2366873"/>
                <a:ext cx="792974" cy="356251"/>
              </a:xfrm>
              <a:prstGeom prst="rect">
                <a:avLst/>
              </a:prstGeom>
              <a:blipFill>
                <a:blip r:embed="rId3"/>
                <a:stretch>
                  <a:fillRect l="-7692" b="-101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/>
              <p:cNvSpPr txBox="1"/>
              <p:nvPr/>
            </p:nvSpPr>
            <p:spPr>
              <a:xfrm>
                <a:off x="7630446" y="2372352"/>
                <a:ext cx="736677" cy="3562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315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31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2315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sz="2315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646" dirty="0"/>
              </a:p>
            </p:txBody>
          </p:sp>
        </mc:Choice>
        <mc:Fallback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446" y="2372352"/>
                <a:ext cx="736677" cy="356251"/>
              </a:xfrm>
              <a:prstGeom prst="rect">
                <a:avLst/>
              </a:prstGeom>
              <a:blipFill>
                <a:blip r:embed="rId4"/>
                <a:stretch>
                  <a:fillRect l="-8264" b="-8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3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59946" y="1583076"/>
            <a:ext cx="7387916" cy="2009579"/>
          </a:xfrm>
          <a:prstGeom prst="rect">
            <a:avLst/>
          </a:prstGeom>
          <a:solidFill>
            <a:srgbClr val="D7DF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sp>
        <p:nvSpPr>
          <p:cNvPr id="2" name="Rectangle 1"/>
          <p:cNvSpPr/>
          <p:nvPr/>
        </p:nvSpPr>
        <p:spPr>
          <a:xfrm>
            <a:off x="1259946" y="0"/>
            <a:ext cx="7560733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Solvolyse</a:t>
            </a:r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chlorure de </a:t>
            </a:r>
            <a:r>
              <a:rPr lang="fr-FR" sz="23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tertiobutyle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1096943" y="1583076"/>
            <a:ext cx="1934833" cy="1934833"/>
          </a:xfrm>
          <a:prstGeom prst="mathPlus">
            <a:avLst>
              <a:gd name="adj1" fmla="val 7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sp>
        <p:nvSpPr>
          <p:cNvPr id="7" name="Plus 6"/>
          <p:cNvSpPr/>
          <p:nvPr/>
        </p:nvSpPr>
        <p:spPr>
          <a:xfrm>
            <a:off x="4335991" y="1583077"/>
            <a:ext cx="1934833" cy="1934833"/>
          </a:xfrm>
          <a:prstGeom prst="mathPlus">
            <a:avLst>
              <a:gd name="adj1" fmla="val 7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sp>
        <p:nvSpPr>
          <p:cNvPr id="6" name="ZoneTexte 5"/>
          <p:cNvSpPr txBox="1"/>
          <p:nvPr/>
        </p:nvSpPr>
        <p:spPr>
          <a:xfrm>
            <a:off x="2788494" y="2371552"/>
            <a:ext cx="453970" cy="448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1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Cl</a:t>
            </a:r>
            <a:endParaRPr lang="fr-FR" sz="2315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33324" y="2366872"/>
            <a:ext cx="611065" cy="448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1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315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3229476" y="2366872"/>
                <a:ext cx="1450525" cy="448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315" i="1"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+ </m:t>
                    </m:r>
                    <m:sSub>
                      <m:sSubPr>
                        <m:ctrlPr>
                          <a:rPr lang="fr-FR" sz="2315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315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315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315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14:m>
                  <m:oMath xmlns:m="http://schemas.openxmlformats.org/officeDocument/2006/math">
                    <m:r>
                      <a:rPr lang="fr-FR" sz="2315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iri" panose="00000500000000000000" pitchFamily="2" charset="-78"/>
                      </a:rPr>
                      <m:t> </m:t>
                    </m:r>
                    <m:r>
                      <a:rPr lang="fr-FR" sz="2315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iri" panose="00000500000000000000" pitchFamily="2" charset="-78"/>
                      </a:rPr>
                      <m:t>⟶</m:t>
                    </m:r>
                  </m:oMath>
                </a14:m>
                <a:endParaRPr lang="fr-FR" sz="2315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76" y="2366872"/>
                <a:ext cx="1450525" cy="448584"/>
              </a:xfrm>
              <a:prstGeom prst="rect">
                <a:avLst/>
              </a:prstGeom>
              <a:blipFill>
                <a:blip r:embed="rId2"/>
                <a:stretch>
                  <a:fillRect l="-420" t="-5405" b="-324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6718506" y="2366873"/>
                <a:ext cx="792974" cy="3562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31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2315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nor/>
                            </m:rPr>
                            <a:rPr lang="fr-FR" sz="2315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Cl</m:t>
                          </m:r>
                        </m:e>
                        <m:sup>
                          <m:r>
                            <a:rPr lang="fr-FR" sz="2315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646" dirty="0"/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506" y="2366873"/>
                <a:ext cx="792974" cy="356251"/>
              </a:xfrm>
              <a:prstGeom prst="rect">
                <a:avLst/>
              </a:prstGeom>
              <a:blipFill>
                <a:blip r:embed="rId3"/>
                <a:stretch>
                  <a:fillRect l="-7692" b="-101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/>
              <p:cNvSpPr txBox="1"/>
              <p:nvPr/>
            </p:nvSpPr>
            <p:spPr>
              <a:xfrm>
                <a:off x="7630446" y="2372352"/>
                <a:ext cx="736677" cy="3562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315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31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2315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sz="2315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646" dirty="0"/>
              </a:p>
            </p:txBody>
          </p:sp>
        </mc:Choice>
        <mc:Fallback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446" y="2372352"/>
                <a:ext cx="736677" cy="356251"/>
              </a:xfrm>
              <a:prstGeom prst="rect">
                <a:avLst/>
              </a:prstGeom>
              <a:blipFill>
                <a:blip r:embed="rId4"/>
                <a:stretch>
                  <a:fillRect l="-8264" b="-8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au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8298697"/>
                  </p:ext>
                </p:extLst>
              </p:nvPr>
            </p:nvGraphicFramePr>
            <p:xfrm>
              <a:off x="1259946" y="3592655"/>
              <a:ext cx="7387917" cy="1440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1416">
                      <a:extLst>
                        <a:ext uri="{9D8B030D-6E8A-4147-A177-3AD203B41FA5}">
                          <a16:colId xmlns:a16="http://schemas.microsoft.com/office/drawing/2014/main" val="2672907233"/>
                        </a:ext>
                      </a:extLst>
                    </a:gridCol>
                    <a:gridCol w="1237668">
                      <a:extLst>
                        <a:ext uri="{9D8B030D-6E8A-4147-A177-3AD203B41FA5}">
                          <a16:colId xmlns:a16="http://schemas.microsoft.com/office/drawing/2014/main" val="1397353782"/>
                        </a:ext>
                      </a:extLst>
                    </a:gridCol>
                    <a:gridCol w="2228405">
                      <a:extLst>
                        <a:ext uri="{9D8B030D-6E8A-4147-A177-3AD203B41FA5}">
                          <a16:colId xmlns:a16="http://schemas.microsoft.com/office/drawing/2014/main" val="2717913841"/>
                        </a:ext>
                      </a:extLst>
                    </a:gridCol>
                    <a:gridCol w="916253">
                      <a:extLst>
                        <a:ext uri="{9D8B030D-6E8A-4147-A177-3AD203B41FA5}">
                          <a16:colId xmlns:a16="http://schemas.microsoft.com/office/drawing/2014/main" val="213298630"/>
                        </a:ext>
                      </a:extLst>
                    </a:gridCol>
                    <a:gridCol w="894175">
                      <a:extLst>
                        <a:ext uri="{9D8B030D-6E8A-4147-A177-3AD203B41FA5}">
                          <a16:colId xmlns:a16="http://schemas.microsoft.com/office/drawing/2014/main" val="257865315"/>
                        </a:ext>
                      </a:extLst>
                    </a:gridCol>
                  </a:tblGrid>
                  <a:tr h="7203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2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77084"/>
                      </a:ext>
                    </a:extLst>
                  </a:tr>
                  <a:tr h="7203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2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71437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au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8298697"/>
                  </p:ext>
                </p:extLst>
              </p:nvPr>
            </p:nvGraphicFramePr>
            <p:xfrm>
              <a:off x="1259946" y="3592655"/>
              <a:ext cx="7387917" cy="1440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1416">
                      <a:extLst>
                        <a:ext uri="{9D8B030D-6E8A-4147-A177-3AD203B41FA5}">
                          <a16:colId xmlns:a16="http://schemas.microsoft.com/office/drawing/2014/main" val="2672907233"/>
                        </a:ext>
                      </a:extLst>
                    </a:gridCol>
                    <a:gridCol w="1237668">
                      <a:extLst>
                        <a:ext uri="{9D8B030D-6E8A-4147-A177-3AD203B41FA5}">
                          <a16:colId xmlns:a16="http://schemas.microsoft.com/office/drawing/2014/main" val="1397353782"/>
                        </a:ext>
                      </a:extLst>
                    </a:gridCol>
                    <a:gridCol w="2228405">
                      <a:extLst>
                        <a:ext uri="{9D8B030D-6E8A-4147-A177-3AD203B41FA5}">
                          <a16:colId xmlns:a16="http://schemas.microsoft.com/office/drawing/2014/main" val="2717913841"/>
                        </a:ext>
                      </a:extLst>
                    </a:gridCol>
                    <a:gridCol w="916253">
                      <a:extLst>
                        <a:ext uri="{9D8B030D-6E8A-4147-A177-3AD203B41FA5}">
                          <a16:colId xmlns:a16="http://schemas.microsoft.com/office/drawing/2014/main" val="213298630"/>
                        </a:ext>
                      </a:extLst>
                    </a:gridCol>
                    <a:gridCol w="894175">
                      <a:extLst>
                        <a:ext uri="{9D8B030D-6E8A-4147-A177-3AD203B41FA5}">
                          <a16:colId xmlns:a16="http://schemas.microsoft.com/office/drawing/2014/main" val="257865315"/>
                        </a:ext>
                      </a:extLst>
                    </a:gridCol>
                  </a:tblGrid>
                  <a:tr h="72031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8" t="-6723" r="-250144" b="-100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77084"/>
                      </a:ext>
                    </a:extLst>
                  </a:tr>
                  <a:tr h="72031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8" t="-107627" r="-250144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excès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0546" t="-107627" r="-81694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1333" t="-107627" r="-99333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5850" t="-107627" r="-1361" b="-16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7143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7296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Suivi cinétique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2609" y="1240543"/>
            <a:ext cx="6335407" cy="34147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80103" y="1965789"/>
            <a:ext cx="367236" cy="14041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sp>
        <p:nvSpPr>
          <p:cNvPr id="5" name="Rectangle 4"/>
          <p:cNvSpPr/>
          <p:nvPr/>
        </p:nvSpPr>
        <p:spPr>
          <a:xfrm>
            <a:off x="6635267" y="1965789"/>
            <a:ext cx="367236" cy="14041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sp>
        <p:nvSpPr>
          <p:cNvPr id="6" name="Rectangle 5"/>
          <p:cNvSpPr/>
          <p:nvPr/>
        </p:nvSpPr>
        <p:spPr>
          <a:xfrm>
            <a:off x="6714475" y="1745534"/>
            <a:ext cx="266426" cy="1338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sp>
        <p:nvSpPr>
          <p:cNvPr id="7" name="Rectangle 6"/>
          <p:cNvSpPr/>
          <p:nvPr/>
        </p:nvSpPr>
        <p:spPr>
          <a:xfrm>
            <a:off x="2980913" y="1729537"/>
            <a:ext cx="266426" cy="1338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sp>
        <p:nvSpPr>
          <p:cNvPr id="8" name="ZoneTexte 7"/>
          <p:cNvSpPr txBox="1"/>
          <p:nvPr/>
        </p:nvSpPr>
        <p:spPr>
          <a:xfrm>
            <a:off x="4160746" y="1774925"/>
            <a:ext cx="1794081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8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Conductimètres</a:t>
            </a:r>
            <a:endParaRPr lang="fr-FR" sz="1985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" name="Connecteur droit avec flèche 9"/>
          <p:cNvCxnSpPr>
            <a:stCxn id="8" idx="3"/>
          </p:cNvCxnSpPr>
          <p:nvPr/>
        </p:nvCxnSpPr>
        <p:spPr>
          <a:xfrm flipV="1">
            <a:off x="5919877" y="1944253"/>
            <a:ext cx="70051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endCxn id="8" idx="1"/>
          </p:cNvCxnSpPr>
          <p:nvPr/>
        </p:nvCxnSpPr>
        <p:spPr>
          <a:xfrm>
            <a:off x="3247339" y="1951388"/>
            <a:ext cx="913408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3958443" y="4710849"/>
                <a:ext cx="2417521" cy="1008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985" u="sng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Mélanges eau-acétone</a:t>
                </a:r>
              </a:p>
              <a:p>
                <a:r>
                  <a:rPr lang="fr-FR" sz="1985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+ 1mL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985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1985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sSub>
                          <m:sSubPr>
                            <m:ctrlPr>
                              <a:rPr lang="fr-FR" sz="1985" i="1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fr-FR" sz="1985" i="1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𝐶𝐻</m:t>
                            </m:r>
                          </m:e>
                          <m:sub>
                            <m:r>
                              <a:rPr lang="fr-FR" sz="1985" i="1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3</m:t>
                            </m:r>
                          </m:sub>
                        </m:sSub>
                        <m:r>
                          <a:rPr lang="fr-FR" sz="1985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e>
                      <m:sub>
                        <m:r>
                          <a:rPr lang="fr-FR" sz="1985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</m:t>
                        </m:r>
                      </m:sub>
                    </m:sSub>
                    <m:r>
                      <a:rPr lang="fr-FR" sz="1985" i="1"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𝐶𝐶𝑙</m:t>
                    </m:r>
                  </m:oMath>
                </a14:m>
                <a:endParaRPr lang="fr-FR" sz="1985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1985" u="sng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443" y="4710849"/>
                <a:ext cx="2417521" cy="1008738"/>
              </a:xfrm>
              <a:prstGeom prst="rect">
                <a:avLst/>
              </a:prstGeom>
              <a:blipFill>
                <a:blip r:embed="rId3"/>
                <a:stretch>
                  <a:fillRect l="-2519" t="-2424" r="-2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3719902" y="4329122"/>
            <a:ext cx="1356462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8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40% en eau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259673" y="4329122"/>
            <a:ext cx="1356462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8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5</a:t>
            </a:r>
            <a:r>
              <a:rPr lang="fr-FR" sz="198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0% en eau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374218" y="3310949"/>
            <a:ext cx="1906291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8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Bain thermostaté</a:t>
            </a:r>
          </a:p>
        </p:txBody>
      </p:sp>
    </p:spTree>
    <p:extLst>
      <p:ext uri="{BB962C8B-B14F-4D97-AF65-F5344CB8AC3E}">
        <p14:creationId xmlns:p14="http://schemas.microsoft.com/office/powerpoint/2010/main" val="908985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Suivi cinétique obtenu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08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Solvolyse</a:t>
            </a:r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chlorure de </a:t>
            </a:r>
            <a:r>
              <a:rPr lang="fr-FR" sz="23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tertiobutyle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91986" y="1815087"/>
            <a:ext cx="6696649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85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Evolution de la permittivité diéléctrique en fonction des proportions du mélange eau-acétone</a:t>
            </a:r>
            <a:endParaRPr lang="fr-FR" sz="1985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81368" y="3140175"/>
              <a:ext cx="7117888" cy="12097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5926">
                      <a:extLst>
                        <a:ext uri="{9D8B030D-6E8A-4147-A177-3AD203B41FA5}">
                          <a16:colId xmlns:a16="http://schemas.microsoft.com/office/drawing/2014/main" val="3864381796"/>
                        </a:ext>
                      </a:extLst>
                    </a:gridCol>
                    <a:gridCol w="770303">
                      <a:extLst>
                        <a:ext uri="{9D8B030D-6E8A-4147-A177-3AD203B41FA5}">
                          <a16:colId xmlns:a16="http://schemas.microsoft.com/office/drawing/2014/main" val="1533475880"/>
                        </a:ext>
                      </a:extLst>
                    </a:gridCol>
                    <a:gridCol w="885686">
                      <a:extLst>
                        <a:ext uri="{9D8B030D-6E8A-4147-A177-3AD203B41FA5}">
                          <a16:colId xmlns:a16="http://schemas.microsoft.com/office/drawing/2014/main" val="3866858383"/>
                        </a:ext>
                      </a:extLst>
                    </a:gridCol>
                    <a:gridCol w="737363">
                      <a:extLst>
                        <a:ext uri="{9D8B030D-6E8A-4147-A177-3AD203B41FA5}">
                          <a16:colId xmlns:a16="http://schemas.microsoft.com/office/drawing/2014/main" val="2614528067"/>
                        </a:ext>
                      </a:extLst>
                    </a:gridCol>
                    <a:gridCol w="808144">
                      <a:extLst>
                        <a:ext uri="{9D8B030D-6E8A-4147-A177-3AD203B41FA5}">
                          <a16:colId xmlns:a16="http://schemas.microsoft.com/office/drawing/2014/main" val="1576477127"/>
                        </a:ext>
                      </a:extLst>
                    </a:gridCol>
                    <a:gridCol w="828866">
                      <a:extLst>
                        <a:ext uri="{9D8B030D-6E8A-4147-A177-3AD203B41FA5}">
                          <a16:colId xmlns:a16="http://schemas.microsoft.com/office/drawing/2014/main" val="1101546343"/>
                        </a:ext>
                      </a:extLst>
                    </a:gridCol>
                    <a:gridCol w="777061">
                      <a:extLst>
                        <a:ext uri="{9D8B030D-6E8A-4147-A177-3AD203B41FA5}">
                          <a16:colId xmlns:a16="http://schemas.microsoft.com/office/drawing/2014/main" val="916424671"/>
                        </a:ext>
                      </a:extLst>
                    </a:gridCol>
                    <a:gridCol w="704539">
                      <a:extLst>
                        <a:ext uri="{9D8B030D-6E8A-4147-A177-3AD203B41FA5}">
                          <a16:colId xmlns:a16="http://schemas.microsoft.com/office/drawing/2014/main" val="1612079105"/>
                        </a:ext>
                      </a:extLst>
                    </a:gridCol>
                  </a:tblGrid>
                  <a:tr h="781276"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% eau (massique)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100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80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60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50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40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20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0844713"/>
                      </a:ext>
                    </a:extLst>
                  </a:tr>
                  <a:tr h="4284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sz="2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78,0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67,0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54,6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48,2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41,8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29,6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19,1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22568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81368" y="3140175"/>
              <a:ext cx="7117888" cy="12097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5926">
                      <a:extLst>
                        <a:ext uri="{9D8B030D-6E8A-4147-A177-3AD203B41FA5}">
                          <a16:colId xmlns:a16="http://schemas.microsoft.com/office/drawing/2014/main" val="3864381796"/>
                        </a:ext>
                      </a:extLst>
                    </a:gridCol>
                    <a:gridCol w="770303">
                      <a:extLst>
                        <a:ext uri="{9D8B030D-6E8A-4147-A177-3AD203B41FA5}">
                          <a16:colId xmlns:a16="http://schemas.microsoft.com/office/drawing/2014/main" val="1533475880"/>
                        </a:ext>
                      </a:extLst>
                    </a:gridCol>
                    <a:gridCol w="885686">
                      <a:extLst>
                        <a:ext uri="{9D8B030D-6E8A-4147-A177-3AD203B41FA5}">
                          <a16:colId xmlns:a16="http://schemas.microsoft.com/office/drawing/2014/main" val="3866858383"/>
                        </a:ext>
                      </a:extLst>
                    </a:gridCol>
                    <a:gridCol w="737363">
                      <a:extLst>
                        <a:ext uri="{9D8B030D-6E8A-4147-A177-3AD203B41FA5}">
                          <a16:colId xmlns:a16="http://schemas.microsoft.com/office/drawing/2014/main" val="2614528067"/>
                        </a:ext>
                      </a:extLst>
                    </a:gridCol>
                    <a:gridCol w="808144">
                      <a:extLst>
                        <a:ext uri="{9D8B030D-6E8A-4147-A177-3AD203B41FA5}">
                          <a16:colId xmlns:a16="http://schemas.microsoft.com/office/drawing/2014/main" val="1576477127"/>
                        </a:ext>
                      </a:extLst>
                    </a:gridCol>
                    <a:gridCol w="828866">
                      <a:extLst>
                        <a:ext uri="{9D8B030D-6E8A-4147-A177-3AD203B41FA5}">
                          <a16:colId xmlns:a16="http://schemas.microsoft.com/office/drawing/2014/main" val="1101546343"/>
                        </a:ext>
                      </a:extLst>
                    </a:gridCol>
                    <a:gridCol w="777061">
                      <a:extLst>
                        <a:ext uri="{9D8B030D-6E8A-4147-A177-3AD203B41FA5}">
                          <a16:colId xmlns:a16="http://schemas.microsoft.com/office/drawing/2014/main" val="916424671"/>
                        </a:ext>
                      </a:extLst>
                    </a:gridCol>
                    <a:gridCol w="704539">
                      <a:extLst>
                        <a:ext uri="{9D8B030D-6E8A-4147-A177-3AD203B41FA5}">
                          <a16:colId xmlns:a16="http://schemas.microsoft.com/office/drawing/2014/main" val="1612079105"/>
                        </a:ext>
                      </a:extLst>
                    </a:gridCol>
                  </a:tblGrid>
                  <a:tr h="781276"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% eau (massique)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100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80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60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50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40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20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0844713"/>
                      </a:ext>
                    </a:extLst>
                  </a:tr>
                  <a:tr h="4284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58" t="-197143" r="-343182" b="-3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78,0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67,0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54,6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48,2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41,8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29,6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3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19,1</a:t>
                          </a:r>
                          <a:endParaRPr lang="fr-FR" sz="23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 marL="75607" marR="75607" marT="37804" marB="3780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7DF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22568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5284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632" y="1911785"/>
            <a:ext cx="5951377" cy="17389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54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Au cas où j’ai envie de me faire souffrir avec le solvatochromisme</a:t>
            </a:r>
            <a:endParaRPr lang="fr-FR" sz="1654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88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Rappels sur la polarité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38396" y="2422490"/>
            <a:ext cx="32810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117"/>
            <a:r>
              <a:rPr lang="fr-FR" sz="2315" dirty="0">
                <a:solidFill>
                  <a:prstClr val="black"/>
                </a:solidFill>
                <a:latin typeface="Times New Roman" panose="02020603050405020304" pitchFamily="18" charset="0"/>
                <a:ea typeface="Amiri" panose="00000500000000000000" pitchFamily="2" charset="-78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44893" y="2047268"/>
            <a:ext cx="32810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117"/>
            <a:r>
              <a:rPr lang="fr-FR" sz="2315" dirty="0">
                <a:solidFill>
                  <a:prstClr val="black"/>
                </a:solidFill>
                <a:latin typeface="Times New Roman" panose="02020603050405020304" pitchFamily="18" charset="0"/>
                <a:ea typeface="Amiri" panose="00000500000000000000" pitchFamily="2" charset="-78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4785315" y="2029634"/>
            <a:ext cx="110973" cy="14691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7" name="Connecteur droit 16"/>
          <p:cNvCxnSpPr/>
          <p:nvPr/>
        </p:nvCxnSpPr>
        <p:spPr>
          <a:xfrm flipV="1">
            <a:off x="4542496" y="2032060"/>
            <a:ext cx="149818" cy="12904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8" name="Connecteur droit 17"/>
          <p:cNvCxnSpPr/>
          <p:nvPr/>
        </p:nvCxnSpPr>
        <p:spPr>
          <a:xfrm flipV="1">
            <a:off x="4416852" y="2305417"/>
            <a:ext cx="187122" cy="16479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" name="Connecteur droit 18"/>
          <p:cNvCxnSpPr/>
          <p:nvPr/>
        </p:nvCxnSpPr>
        <p:spPr>
          <a:xfrm flipH="1" flipV="1">
            <a:off x="4833423" y="2299251"/>
            <a:ext cx="167619" cy="167327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0" name="ZoneTexte 19"/>
          <p:cNvSpPr txBox="1"/>
          <p:nvPr/>
        </p:nvSpPr>
        <p:spPr>
          <a:xfrm>
            <a:off x="4123783" y="2422490"/>
            <a:ext cx="32810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117"/>
            <a:r>
              <a:rPr lang="fr-FR" sz="2315" dirty="0">
                <a:solidFill>
                  <a:prstClr val="black"/>
                </a:solidFill>
                <a:latin typeface="Times New Roman" panose="02020603050405020304" pitchFamily="18" charset="0"/>
                <a:ea typeface="Amiri" panose="00000500000000000000" pitchFamily="2" charset="-78"/>
                <a:cs typeface="Times New Roman" panose="02020603050405020304" pitchFamily="18" charset="0"/>
              </a:rPr>
              <a:t>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3661620" y="2327341"/>
                <a:ext cx="461986" cy="39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56117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985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1985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miri" panose="00000500000000000000" pitchFamily="2" charset="-78"/>
                    <a:cs typeface="Times New Roman" panose="02020603050405020304" pitchFamily="18" charset="0"/>
                  </a:rPr>
                  <a:t>+</a:t>
                </a:r>
                <a:endParaRPr lang="fr-FR" sz="1985" dirty="0">
                  <a:solidFill>
                    <a:srgbClr val="FF0000"/>
                  </a:solidFill>
                  <a:latin typeface="Times New Roman" panose="02020603050405020304" pitchFamily="18" charset="0"/>
                  <a:ea typeface="Amiri" panose="00000500000000000000" pitchFamily="2" charset="-7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620" y="2327341"/>
                <a:ext cx="461986" cy="397801"/>
              </a:xfrm>
              <a:prstGeom prst="rect">
                <a:avLst/>
              </a:prstGeom>
              <a:blipFill>
                <a:blip r:embed="rId2"/>
                <a:stretch>
                  <a:fillRect t="-6154" r="-13333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510413" y="1654505"/>
                <a:ext cx="529312" cy="39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56117"/>
                <a:r>
                  <a:rPr lang="fr-FR" sz="1985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miri" panose="00000500000000000000" pitchFamily="2" charset="-78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985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1985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miri" panose="00000500000000000000" pitchFamily="2" charset="-78"/>
                    <a:cs typeface="Times New Roman" panose="02020603050405020304" pitchFamily="18" charset="0"/>
                  </a:rPr>
                  <a:t>-</a:t>
                </a:r>
                <a:endParaRPr lang="fr-FR" sz="1985" dirty="0">
                  <a:solidFill>
                    <a:srgbClr val="FF0000"/>
                  </a:solidFill>
                  <a:latin typeface="Times New Roman" panose="02020603050405020304" pitchFamily="18" charset="0"/>
                  <a:ea typeface="Amiri" panose="00000500000000000000" pitchFamily="2" charset="-7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413" y="1654505"/>
                <a:ext cx="529312" cy="397801"/>
              </a:xfrm>
              <a:prstGeom prst="rect">
                <a:avLst/>
              </a:prstGeom>
              <a:blipFill>
                <a:blip r:embed="rId3"/>
                <a:stretch>
                  <a:fillRect l="-11494" t="-6061" r="-11494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230490" y="2327341"/>
                <a:ext cx="461986" cy="39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56117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985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1985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miri" panose="00000500000000000000" pitchFamily="2" charset="-78"/>
                    <a:cs typeface="Times New Roman" panose="02020603050405020304" pitchFamily="18" charset="0"/>
                  </a:rPr>
                  <a:t>+</a:t>
                </a:r>
                <a:endParaRPr lang="fr-FR" sz="1985" dirty="0">
                  <a:solidFill>
                    <a:srgbClr val="FF0000"/>
                  </a:solidFill>
                  <a:latin typeface="Times New Roman" panose="02020603050405020304" pitchFamily="18" charset="0"/>
                  <a:ea typeface="Amiri" panose="00000500000000000000" pitchFamily="2" charset="-7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490" y="2327341"/>
                <a:ext cx="461986" cy="397801"/>
              </a:xfrm>
              <a:prstGeom prst="rect">
                <a:avLst/>
              </a:prstGeom>
              <a:blipFill>
                <a:blip r:embed="rId4"/>
                <a:stretch>
                  <a:fillRect t="-6154" r="-11842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/>
          <p:cNvCxnSpPr/>
          <p:nvPr/>
        </p:nvCxnSpPr>
        <p:spPr>
          <a:xfrm>
            <a:off x="4968921" y="1965200"/>
            <a:ext cx="357539" cy="3621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Connecteur droit avec flèche 24"/>
          <p:cNvCxnSpPr/>
          <p:nvPr/>
        </p:nvCxnSpPr>
        <p:spPr>
          <a:xfrm flipH="1">
            <a:off x="4104568" y="2002172"/>
            <a:ext cx="388539" cy="39281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4374082" y="2913380"/>
                <a:ext cx="846899" cy="43691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756117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μ</m:t>
                        </m:r>
                      </m:e>
                    </m:acc>
                  </m:oMath>
                </a14:m>
                <a:r>
                  <a:rPr lang="fr-FR" sz="1985" dirty="0">
                    <a:solidFill>
                      <a:srgbClr val="10E229"/>
                    </a:solidFill>
                    <a:latin typeface="Times New Roman" panose="02020603050405020304" pitchFamily="18" charset="0"/>
                    <a:ea typeface="Amiri" panose="00000500000000000000" pitchFamily="2" charset="-7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985" i="1">
                        <a:solidFill>
                          <a:srgbClr val="10E2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iri" panose="00000500000000000000" pitchFamily="2" charset="-78"/>
                      </a:rPr>
                      <m:t>≠</m:t>
                    </m:r>
                    <m:r>
                      <a:rPr lang="fr-FR" sz="1985" i="1">
                        <a:solidFill>
                          <a:srgbClr val="10E229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accPr>
                      <m:e>
                        <m:r>
                          <a:rPr lang="fr-FR" sz="1985" i="1">
                            <a:solidFill>
                              <a:srgbClr val="10E229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0</m:t>
                        </m:r>
                      </m:e>
                    </m:acc>
                  </m:oMath>
                </a14:m>
                <a:endParaRPr lang="fr-FR" sz="1985" dirty="0">
                  <a:solidFill>
                    <a:srgbClr val="10E229"/>
                  </a:solidFill>
                  <a:latin typeface="Times New Roman" panose="02020603050405020304" pitchFamily="18" charset="0"/>
                  <a:ea typeface="Amiri" panose="00000500000000000000" pitchFamily="2" charset="-7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82" y="2913380"/>
                <a:ext cx="846899" cy="436914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avec flèche 26"/>
          <p:cNvCxnSpPr/>
          <p:nvPr/>
        </p:nvCxnSpPr>
        <p:spPr>
          <a:xfrm>
            <a:off x="6617930" y="1796765"/>
            <a:ext cx="0" cy="757397"/>
          </a:xfrm>
          <a:prstGeom prst="straightConnector1">
            <a:avLst/>
          </a:prstGeom>
          <a:noFill/>
          <a:ln w="38100" cap="flat" cmpd="sng" algn="ctr">
            <a:solidFill>
              <a:srgbClr val="10E229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Connecteur droit avec flèche 27"/>
          <p:cNvCxnSpPr/>
          <p:nvPr/>
        </p:nvCxnSpPr>
        <p:spPr>
          <a:xfrm flipH="1">
            <a:off x="6225774" y="1792152"/>
            <a:ext cx="388539" cy="39281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Connecteur droit avec flèche 28"/>
          <p:cNvCxnSpPr/>
          <p:nvPr/>
        </p:nvCxnSpPr>
        <p:spPr>
          <a:xfrm>
            <a:off x="6245845" y="2187822"/>
            <a:ext cx="357539" cy="3621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Connecteur droit avec flèche 29"/>
          <p:cNvCxnSpPr/>
          <p:nvPr/>
        </p:nvCxnSpPr>
        <p:spPr>
          <a:xfrm>
            <a:off x="4732574" y="2016034"/>
            <a:ext cx="0" cy="757397"/>
          </a:xfrm>
          <a:prstGeom prst="straightConnector1">
            <a:avLst/>
          </a:prstGeom>
          <a:noFill/>
          <a:ln w="38100" cap="flat" cmpd="sng" algn="ctr">
            <a:solidFill>
              <a:srgbClr val="10E229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ZoneTexte 30"/>
          <p:cNvSpPr txBox="1"/>
          <p:nvPr/>
        </p:nvSpPr>
        <p:spPr>
          <a:xfrm>
            <a:off x="3876899" y="4288016"/>
            <a:ext cx="2223686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Molécule polaire</a:t>
            </a:r>
            <a:endParaRPr lang="fr-FR" sz="198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1" grpId="0"/>
      <p:bldP spid="22" grpId="0"/>
      <p:bldP spid="23" grpId="0"/>
      <p:bldP spid="26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C1C2905-C0F8-4E6C-9E31-A67216AD1F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946" y="1825172"/>
            <a:ext cx="7560733" cy="32192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9946" y="0"/>
            <a:ext cx="7560733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Photochromisme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5E3F78A-6337-4709-AB27-19961ADD2E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0720" y="1793080"/>
            <a:ext cx="1975669" cy="36274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374A1DE-3F69-4258-8118-03DD96738C55}"/>
              </a:ext>
            </a:extLst>
          </p:cNvPr>
          <p:cNvSpPr txBox="1"/>
          <p:nvPr/>
        </p:nvSpPr>
        <p:spPr>
          <a:xfrm>
            <a:off x="6844667" y="2250116"/>
            <a:ext cx="2083443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Acétone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6DE0CB-D81C-4702-9A4E-8C26CC816C64}"/>
              </a:ext>
            </a:extLst>
          </p:cNvPr>
          <p:cNvSpPr txBox="1"/>
          <p:nvPr/>
        </p:nvSpPr>
        <p:spPr>
          <a:xfrm>
            <a:off x="6898553" y="3835297"/>
            <a:ext cx="2083443" cy="80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Acétate d’éthyle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FDB8F2D-B66A-4285-A5BF-4B6AF73F3E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3337" y="3211026"/>
            <a:ext cx="4103887" cy="237190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F688ED8-4F3A-4C53-A5EA-210F9FC9AE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3337" y="1187635"/>
            <a:ext cx="4085377" cy="20566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59946" y="0"/>
            <a:ext cx="7560733" cy="10152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Spectres d’absorbance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26DE0CB-D81C-4702-9A4E-8C26CC816C64}"/>
              </a:ext>
            </a:extLst>
          </p:cNvPr>
          <p:cNvSpPr txBox="1"/>
          <p:nvPr/>
        </p:nvSpPr>
        <p:spPr>
          <a:xfrm>
            <a:off x="1401368" y="1864965"/>
            <a:ext cx="6521133" cy="80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8059" indent="-378059" algn="just">
              <a:buFont typeface="Arial" panose="020B0604020202020204" pitchFamily="34" charset="0"/>
              <a:buChar char="•"/>
            </a:pPr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L’isomère MC est la seule espèce absorbante, donc d’après la loi de Beer-Lambert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375FDC-D9A4-43C7-B8AC-6C597F2FD0CD}"/>
              </a:ext>
            </a:extLst>
          </p:cNvPr>
          <p:cNvSpPr txBox="1"/>
          <p:nvPr/>
        </p:nvSpPr>
        <p:spPr>
          <a:xfrm>
            <a:off x="1401368" y="2816317"/>
            <a:ext cx="6521133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8059" indent="-378059" algn="just">
              <a:buFont typeface="Arial" panose="020B0604020202020204" pitchFamily="34" charset="0"/>
              <a:buChar char="•"/>
            </a:pPr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Loi de vitesse d’ordre 1:                    , on trace :</a:t>
            </a:r>
          </a:p>
          <a:p>
            <a:pPr marL="378059" indent="-378059" algn="just">
              <a:buFont typeface="Arial" panose="020B0604020202020204" pitchFamily="34" charset="0"/>
              <a:buChar char="•"/>
            </a:pP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et on obtient une droite de pente </a:t>
            </a:r>
            <a:r>
              <a:rPr lang="fr-FR" sz="231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–k</a:t>
            </a:r>
          </a:p>
          <a:p>
            <a:pPr marL="378059" indent="-378059" algn="just">
              <a:buFont typeface="Arial" panose="020B0604020202020204" pitchFamily="34" charset="0"/>
              <a:buChar char="•"/>
            </a:pPr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trouve :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B55413-63F0-4C2E-B398-F44B69092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07" y="3311565"/>
            <a:ext cx="1394010" cy="25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D3C2D9E-1ECC-4EDD-B548-58B0ABD4F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94" y="2313068"/>
            <a:ext cx="1724792" cy="26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F3416CC-EA75-496D-8FE1-7EB9F62D4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26" y="2938265"/>
            <a:ext cx="1260122" cy="26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2CCBAA9-A86C-40BC-83DC-B95B7E980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30" y="4788730"/>
            <a:ext cx="5371271" cy="28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59946" y="0"/>
            <a:ext cx="7560733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 de décoloration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D63A288-17EB-497D-B9B1-76322F95A4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1970" y="1247418"/>
            <a:ext cx="1975669" cy="3627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25029BE-2190-4248-904C-A211DE78A0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5964" y="2315879"/>
            <a:ext cx="4355905" cy="29538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932A7-434C-4D7E-AF28-874714F11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67" y="1540797"/>
            <a:ext cx="1795674" cy="4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B24AA7B-77FC-466C-A8F9-4F6F266D2FB9}"/>
              </a:ext>
            </a:extLst>
          </p:cNvPr>
          <p:cNvSpPr txBox="1"/>
          <p:nvPr/>
        </p:nvSpPr>
        <p:spPr>
          <a:xfrm>
            <a:off x="1365965" y="1610525"/>
            <a:ext cx="2248834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Loi d’</a:t>
            </a:r>
            <a:r>
              <a:rPr lang="fr-FR" sz="23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Arrhénius</a:t>
            </a:r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369E98-EEB5-484B-911A-35801BC673BA}"/>
              </a:ext>
            </a:extLst>
          </p:cNvPr>
          <p:cNvSpPr txBox="1"/>
          <p:nvPr/>
        </p:nvSpPr>
        <p:spPr>
          <a:xfrm>
            <a:off x="5864675" y="2315879"/>
            <a:ext cx="3050254" cy="80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Acétone (S1) : </a:t>
            </a:r>
            <a:endParaRPr lang="fr-FR" sz="231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 </a:t>
            </a:r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2,88D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57FDBD-52F6-4B43-BCD2-64643AE1F860}"/>
              </a:ext>
            </a:extLst>
          </p:cNvPr>
          <p:cNvSpPr txBox="1"/>
          <p:nvPr/>
        </p:nvSpPr>
        <p:spPr>
          <a:xfrm>
            <a:off x="5864676" y="4555148"/>
            <a:ext cx="3050254" cy="80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Acétate d’éthyle (S2):</a:t>
            </a:r>
          </a:p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 = 1.78 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9946" y="0"/>
            <a:ext cx="7560733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Stabilisation de la forme MC par le solvant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029511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Solvants polaires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511" y="0"/>
            <a:ext cx="5051114" cy="1177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Solvants apolaires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5018710" y="588555"/>
            <a:ext cx="0" cy="508199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5DE52C45-A09A-4C2B-9666-138DD823FE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7424" y="1021722"/>
            <a:ext cx="1953189" cy="48042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787391" y="1663362"/>
            <a:ext cx="579005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Eau</a:t>
            </a:r>
            <a:endParaRPr lang="fr-FR" sz="19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88092" y="3119795"/>
            <a:ext cx="973343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endParaRPr lang="fr-FR" sz="19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59112" y="4700266"/>
            <a:ext cx="920445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DMSO</a:t>
            </a:r>
            <a:endParaRPr lang="fr-FR" sz="19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053676F-F97B-4203-B4AD-F1937E74C7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399986" y="971593"/>
            <a:ext cx="1858680" cy="24572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C5D5E1A-94F7-45CC-949B-B48FF95BDD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39" b="12320"/>
          <a:stretch/>
        </p:blipFill>
        <p:spPr>
          <a:xfrm rot="5400000">
            <a:off x="4910557" y="3388921"/>
            <a:ext cx="2344112" cy="182537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639942" y="2009348"/>
            <a:ext cx="997261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Toluène</a:t>
            </a:r>
            <a:endParaRPr lang="fr-FR" sz="19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64518" y="4110745"/>
            <a:ext cx="1507144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Cyclohexane</a:t>
            </a:r>
            <a:endParaRPr lang="fr-FR" sz="19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Permittivité diéléctrique : rappel sur la Force Coulombienne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1748031" y="1656840"/>
            <a:ext cx="6131933" cy="28317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gauche 16"/>
          <p:cNvSpPr/>
          <p:nvPr/>
        </p:nvSpPr>
        <p:spPr>
          <a:xfrm rot="20141680">
            <a:off x="5734983" y="2156706"/>
            <a:ext cx="1747751" cy="157515"/>
          </a:xfrm>
          <a:prstGeom prst="leftArrow">
            <a:avLst>
              <a:gd name="adj1" fmla="val 50000"/>
              <a:gd name="adj2" fmla="val 1675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659551" y="3478015"/>
                <a:ext cx="1163717" cy="49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646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fr-FR" sz="2646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fr-FR" sz="2646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646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2646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646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646" dirty="0">
                  <a:latin typeface="Times New Roman" panose="02020603050405020304" pitchFamily="18" charset="0"/>
                  <a:ea typeface="Amiri" panose="00000500000000000000" pitchFamily="2" charset="-7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551" y="3478015"/>
                <a:ext cx="1163717" cy="4994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975961" y="2089250"/>
                <a:ext cx="1191929" cy="49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46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fr-FR" sz="2646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fr-FR" sz="2646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646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2646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646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646" dirty="0">
                  <a:latin typeface="Times New Roman" panose="02020603050405020304" pitchFamily="18" charset="0"/>
                  <a:ea typeface="Amiri" panose="00000500000000000000" pitchFamily="2" charset="-7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61" y="2089250"/>
                <a:ext cx="1191929" cy="499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/>
              <p:cNvSpPr txBox="1"/>
              <p:nvPr/>
            </p:nvSpPr>
            <p:spPr>
              <a:xfrm>
                <a:off x="5993473" y="2687716"/>
                <a:ext cx="590682" cy="6277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38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3638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638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sz="3638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3638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→2</m:t>
                          </m:r>
                        </m:sub>
                      </m:sSub>
                    </m:oMath>
                  </m:oMathPara>
                </a14:m>
                <a:endParaRPr lang="fr-FR" sz="3638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473" y="2687716"/>
                <a:ext cx="590682" cy="627736"/>
              </a:xfrm>
              <a:prstGeom prst="rect">
                <a:avLst/>
              </a:prstGeom>
              <a:blipFill>
                <a:blip r:embed="rId4"/>
                <a:stretch>
                  <a:fillRect r="-474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6680620" y="1374140"/>
                <a:ext cx="590682" cy="3562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315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315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315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fr-FR" sz="2315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fr-FR" sz="2315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620" y="1374140"/>
                <a:ext cx="590682" cy="356251"/>
              </a:xfrm>
              <a:prstGeom prst="rect">
                <a:avLst/>
              </a:prstGeom>
              <a:blipFill>
                <a:blip r:embed="rId5"/>
                <a:stretch>
                  <a:fillRect t="-35593" r="-32990" b="-118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3820694" y="2638620"/>
                <a:ext cx="998543" cy="3562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315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fr-FR" sz="231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315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fr-FR" sz="231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694" y="2638620"/>
                <a:ext cx="998543" cy="356251"/>
              </a:xfrm>
              <a:prstGeom prst="rect">
                <a:avLst/>
              </a:prstGeom>
              <a:blipFill>
                <a:blip r:embed="rId6"/>
                <a:stretch>
                  <a:fillRect l="-6098" r="-2439"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Multiplication 24"/>
          <p:cNvSpPr/>
          <p:nvPr/>
        </p:nvSpPr>
        <p:spPr>
          <a:xfrm>
            <a:off x="2079325" y="4021884"/>
            <a:ext cx="399639" cy="420558"/>
          </a:xfrm>
          <a:prstGeom prst="mathMultiply">
            <a:avLst>
              <a:gd name="adj1" fmla="val 31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464561" y="4219498"/>
                <a:ext cx="3151504" cy="858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56117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646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64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46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2646">
                                  <a:latin typeface="Cambria Math" panose="02040503050406030204" pitchFamily="18" charset="0"/>
                                </a:rPr>
                                <m:t>1→2</m:t>
                              </m:r>
                            </m:sub>
                          </m:sSub>
                        </m:e>
                      </m:acc>
                      <m:r>
                        <a:rPr lang="fr-FR" sz="2646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646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64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46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2646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64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46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2646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646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fr-FR" sz="2646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2646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264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46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sz="2646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64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646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sz="2646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646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646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2646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646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646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646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646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fr-FR" sz="2646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fr-FR" sz="2646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561" y="4219498"/>
                <a:ext cx="3151504" cy="858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avec flèche 27"/>
          <p:cNvCxnSpPr/>
          <p:nvPr/>
        </p:nvCxnSpPr>
        <p:spPr>
          <a:xfrm flipH="1">
            <a:off x="6975961" y="1873510"/>
            <a:ext cx="433558" cy="210279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ultiplication 25"/>
          <p:cNvSpPr/>
          <p:nvPr/>
        </p:nvSpPr>
        <p:spPr>
          <a:xfrm>
            <a:off x="7209699" y="1652431"/>
            <a:ext cx="399639" cy="420558"/>
          </a:xfrm>
          <a:prstGeom prst="mathMultiply">
            <a:avLst>
              <a:gd name="adj1" fmla="val 31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</p:spTree>
    <p:extLst>
      <p:ext uri="{BB962C8B-B14F-4D97-AF65-F5344CB8AC3E}">
        <p14:creationId xmlns:p14="http://schemas.microsoft.com/office/powerpoint/2010/main" val="28855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257642C1-7EDD-484F-84FA-3DF5E96DD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138682"/>
              </p:ext>
            </p:extLst>
          </p:nvPr>
        </p:nvGraphicFramePr>
        <p:xfrm>
          <a:off x="1078897" y="2498379"/>
          <a:ext cx="7922830" cy="13326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0471">
                  <a:extLst>
                    <a:ext uri="{9D8B030D-6E8A-4147-A177-3AD203B41FA5}">
                      <a16:colId xmlns:a16="http://schemas.microsoft.com/office/drawing/2014/main" val="751258015"/>
                    </a:ext>
                  </a:extLst>
                </a:gridCol>
                <a:gridCol w="1131173">
                  <a:extLst>
                    <a:ext uri="{9D8B030D-6E8A-4147-A177-3AD203B41FA5}">
                      <a16:colId xmlns:a16="http://schemas.microsoft.com/office/drawing/2014/main" val="1813309532"/>
                    </a:ext>
                  </a:extLst>
                </a:gridCol>
                <a:gridCol w="1272012">
                  <a:extLst>
                    <a:ext uri="{9D8B030D-6E8A-4147-A177-3AD203B41FA5}">
                      <a16:colId xmlns:a16="http://schemas.microsoft.com/office/drawing/2014/main" val="3973564126"/>
                    </a:ext>
                  </a:extLst>
                </a:gridCol>
                <a:gridCol w="1367115">
                  <a:extLst>
                    <a:ext uri="{9D8B030D-6E8A-4147-A177-3AD203B41FA5}">
                      <a16:colId xmlns:a16="http://schemas.microsoft.com/office/drawing/2014/main" val="3588389059"/>
                    </a:ext>
                  </a:extLst>
                </a:gridCol>
                <a:gridCol w="1511588">
                  <a:extLst>
                    <a:ext uri="{9D8B030D-6E8A-4147-A177-3AD203B41FA5}">
                      <a16:colId xmlns:a16="http://schemas.microsoft.com/office/drawing/2014/main" val="3740039319"/>
                    </a:ext>
                  </a:extLst>
                </a:gridCol>
                <a:gridCol w="1320471">
                  <a:extLst>
                    <a:ext uri="{9D8B030D-6E8A-4147-A177-3AD203B41FA5}">
                      <a16:colId xmlns:a16="http://schemas.microsoft.com/office/drawing/2014/main" val="850973035"/>
                    </a:ext>
                  </a:extLst>
                </a:gridCol>
              </a:tblGrid>
              <a:tr h="661564">
                <a:tc>
                  <a:txBody>
                    <a:bodyPr/>
                    <a:lstStyle/>
                    <a:p>
                      <a:pPr algn="ctr"/>
                      <a:endParaRPr lang="fr-FR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Solvants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eau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éthanol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DMSO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cyclohexane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toluène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464964"/>
                  </a:ext>
                </a:extLst>
              </a:tr>
              <a:tr h="661564">
                <a:tc>
                  <a:txBody>
                    <a:bodyPr/>
                    <a:lstStyle/>
                    <a:p>
                      <a:pPr algn="ctr"/>
                      <a:endParaRPr lang="fr-FR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algn="ctr"/>
                      <a:r>
                        <a:rPr lang="fr-FR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fr-FR" sz="2000" b="0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r</a:t>
                      </a:r>
                      <a:endParaRPr lang="fr-FR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2,02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2,38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94818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Permittivité diéléctrique et pouvoir dissociant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99C4E09-4135-4E52-84D5-6AD30B2554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946" y="1472699"/>
            <a:ext cx="7560733" cy="307710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E673B69-BC97-4611-9AD6-16D09644FBC6}"/>
              </a:ext>
            </a:extLst>
          </p:cNvPr>
          <p:cNvSpPr txBox="1"/>
          <p:nvPr/>
        </p:nvSpPr>
        <p:spPr>
          <a:xfrm>
            <a:off x="2607306" y="4666195"/>
            <a:ext cx="1485930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Eau</a:t>
            </a:r>
            <a:endParaRPr lang="fr-FR" sz="26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D03743-CAB2-4423-B310-A42E8339FADE}"/>
              </a:ext>
            </a:extLst>
          </p:cNvPr>
          <p:cNvSpPr txBox="1"/>
          <p:nvPr/>
        </p:nvSpPr>
        <p:spPr>
          <a:xfrm>
            <a:off x="6382342" y="4666728"/>
            <a:ext cx="1628258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Éthanol</a:t>
            </a:r>
            <a:endParaRPr lang="fr-FR" sz="26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Solvant protique : liaisons hydrogènes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Solvatation 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ECE4B7"/>
              </a:clrFrom>
              <a:clrTo>
                <a:srgbClr val="ECE4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7796" y="1876567"/>
            <a:ext cx="7165033" cy="312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D133563-A8CB-4CF3-955B-C4997CC5DB3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22926" y="1544345"/>
          <a:ext cx="7034773" cy="3693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4386">
                  <a:extLst>
                    <a:ext uri="{9D8B030D-6E8A-4147-A177-3AD203B41FA5}">
                      <a16:colId xmlns:a16="http://schemas.microsoft.com/office/drawing/2014/main" val="1365520792"/>
                    </a:ext>
                  </a:extLst>
                </a:gridCol>
                <a:gridCol w="2063000">
                  <a:extLst>
                    <a:ext uri="{9D8B030D-6E8A-4147-A177-3AD203B41FA5}">
                      <a16:colId xmlns:a16="http://schemas.microsoft.com/office/drawing/2014/main" val="2027630385"/>
                    </a:ext>
                  </a:extLst>
                </a:gridCol>
                <a:gridCol w="1965791">
                  <a:extLst>
                    <a:ext uri="{9D8B030D-6E8A-4147-A177-3AD203B41FA5}">
                      <a16:colId xmlns:a16="http://schemas.microsoft.com/office/drawing/2014/main" val="176982650"/>
                    </a:ext>
                  </a:extLst>
                </a:gridCol>
                <a:gridCol w="1551596">
                  <a:extLst>
                    <a:ext uri="{9D8B030D-6E8A-4147-A177-3AD203B41FA5}">
                      <a16:colId xmlns:a16="http://schemas.microsoft.com/office/drawing/2014/main" val="3049056043"/>
                    </a:ext>
                  </a:extLst>
                </a:gridCol>
              </a:tblGrid>
              <a:tr h="963994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Solvants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Caractères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 dipolaire µ (en D)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Permittivité relative (à 25°C)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953102"/>
                  </a:ext>
                </a:extLst>
              </a:tr>
              <a:tr h="359135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eau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Polaire et protique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1,80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687589"/>
                  </a:ext>
                </a:extLst>
              </a:tr>
              <a:tr h="359135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éthanol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Polaire et protique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1,74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580191"/>
                  </a:ext>
                </a:extLst>
              </a:tr>
              <a:tr h="661564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DMSO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Polaire et aprotique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3,90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059445"/>
                  </a:ext>
                </a:extLst>
              </a:tr>
              <a:tr h="661564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cyclohexane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Apolaire et aprotique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2,02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94525"/>
                  </a:ext>
                </a:extLst>
              </a:tr>
              <a:tr h="661564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toluène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Apolaire et aprotique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2,38</a:t>
                      </a:r>
                    </a:p>
                  </a:txBody>
                  <a:tcPr marL="56706" marR="56706" marT="28353" marB="283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26342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0080625" cy="1177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Récapitulatif : classification des solvants</a:t>
            </a:r>
            <a:endParaRPr lang="fr-FR" sz="23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5</TotalTime>
  <Words>971</Words>
  <Application>Microsoft Office PowerPoint</Application>
  <PresentationFormat>Grand écran</PresentationFormat>
  <Paragraphs>260</Paragraphs>
  <Slides>33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7" baseType="lpstr">
      <vt:lpstr>Microsoft YaHei</vt:lpstr>
      <vt:lpstr>Amiri</vt:lpstr>
      <vt:lpstr>Arial</vt:lpstr>
      <vt:lpstr>Cambria Math</vt:lpstr>
      <vt:lpstr>Gill Sans MT</vt:lpstr>
      <vt:lpstr>Liberation Sans</vt:lpstr>
      <vt:lpstr>Liberation Serif</vt:lpstr>
      <vt:lpstr>Mangal</vt:lpstr>
      <vt:lpstr>Segoe UI</vt:lpstr>
      <vt:lpstr>Symbol</vt:lpstr>
      <vt:lpstr>Tahoma</vt:lpstr>
      <vt:lpstr>Times New Roman</vt:lpstr>
      <vt:lpstr>Wingdings</vt:lpstr>
      <vt:lpstr>Parcel</vt:lpstr>
      <vt:lpstr>LC15 : Solvants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LC15 : Solvants</dc:title>
  <dc:creator>DIHYA</dc:creator>
  <cp:lastModifiedBy>DIHYA</cp:lastModifiedBy>
  <cp:revision>2</cp:revision>
  <dcterms:created xsi:type="dcterms:W3CDTF">2017-10-20T23:41:18Z</dcterms:created>
  <dcterms:modified xsi:type="dcterms:W3CDTF">2021-05-19T16:28:53Z</dcterms:modified>
</cp:coreProperties>
</file>