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1" r:id="rId4"/>
    <p:sldId id="273" r:id="rId5"/>
    <p:sldId id="272" r:id="rId6"/>
    <p:sldId id="274" r:id="rId7"/>
    <p:sldId id="275" r:id="rId8"/>
    <p:sldId id="276" r:id="rId9"/>
    <p:sldId id="277" r:id="rId10"/>
    <p:sldId id="300" r:id="rId11"/>
    <p:sldId id="267" r:id="rId12"/>
    <p:sldId id="297" r:id="rId13"/>
    <p:sldId id="298" r:id="rId14"/>
    <p:sldId id="296" r:id="rId15"/>
    <p:sldId id="295" r:id="rId16"/>
    <p:sldId id="294" r:id="rId17"/>
    <p:sldId id="301" r:id="rId18"/>
    <p:sldId id="291" r:id="rId19"/>
    <p:sldId id="303" r:id="rId20"/>
    <p:sldId id="290" r:id="rId21"/>
    <p:sldId id="302" r:id="rId22"/>
    <p:sldId id="292" r:id="rId23"/>
    <p:sldId id="283" r:id="rId24"/>
    <p:sldId id="285" r:id="rId25"/>
    <p:sldId id="284" r:id="rId26"/>
    <p:sldId id="286" r:id="rId27"/>
    <p:sldId id="287" r:id="rId28"/>
    <p:sldId id="288" r:id="rId29"/>
    <p:sldId id="278" r:id="rId30"/>
    <p:sldId id="279" r:id="rId31"/>
    <p:sldId id="280" r:id="rId32"/>
    <p:sldId id="281" r:id="rId33"/>
    <p:sldId id="282" r:id="rId34"/>
    <p:sldId id="299" r:id="rId35"/>
    <p:sldId id="265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748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40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2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8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8811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52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68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65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4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5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47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55757FD-6BED-485B-93B0-AB999E0C513F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383B24-CB44-475E-9F10-B89A864B40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7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3214255"/>
          </a:xfr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fr-FR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LC24 : Optimisation d’un Procédé Chimique</a:t>
            </a:r>
            <a:endParaRPr lang="fr-FR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5194" y="3579223"/>
            <a:ext cx="6801612" cy="2834640"/>
          </a:xfrm>
        </p:spPr>
        <p:txBody>
          <a:bodyPr>
            <a:noAutofit/>
          </a:bodyPr>
          <a:lstStyle/>
          <a:p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 : CPGE </a:t>
            </a:r>
          </a:p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 </a:t>
            </a: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Thermochimie, 1</a:t>
            </a:r>
            <a:r>
              <a:rPr lang="fr-FR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2</a:t>
            </a:r>
            <a:r>
              <a:rPr lang="fr-FR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prncipe</a:t>
            </a:r>
            <a:endParaRPr lang="fr-F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Equilibre chimique </a:t>
            </a:r>
          </a:p>
          <a:p>
            <a:pPr marL="285750" indent="-285750">
              <a:buFontTx/>
              <a:buChar char="-"/>
            </a:pPr>
            <a:r>
              <a:rPr lang="fr-F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Equilibre de solubilité </a:t>
            </a:r>
          </a:p>
        </p:txBody>
      </p:sp>
    </p:spTree>
    <p:extLst>
      <p:ext uri="{BB962C8B-B14F-4D97-AF65-F5344CB8AC3E}">
        <p14:creationId xmlns:p14="http://schemas.microsoft.com/office/powerpoint/2010/main" val="218524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Synthèse de l’ammoniac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3574764" y="2423160"/>
                <a:ext cx="4815870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+3 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=2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764" y="2423160"/>
                <a:ext cx="4815870" cy="539828"/>
              </a:xfrm>
              <a:prstGeom prst="rect">
                <a:avLst/>
              </a:prstGeom>
              <a:blipFill>
                <a:blip r:embed="rId2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013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Interprétation du diagramme de phase d’un corps pur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666" y="1490067"/>
            <a:ext cx="5851843" cy="4507384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9122229" y="5581353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171424" y="149006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42" name="ZoneTexte 41"/>
          <p:cNvSpPr txBox="1"/>
          <p:nvPr/>
        </p:nvSpPr>
        <p:spPr>
          <a:xfrm rot="19835858">
            <a:off x="6035078" y="3114400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8713406">
            <a:off x="3633447" y="4777388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 rot="5027434">
            <a:off x="4471491" y="2651047"/>
            <a:ext cx="849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v=1</a:t>
            </a:r>
            <a:endParaRPr lang="fr-FR" sz="32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4617348" y="6105414"/>
                <a:ext cx="2657843" cy="472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348" y="6105414"/>
                <a:ext cx="2657843" cy="472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87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l’équilibre par modification de la constante d’équilibre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𝑝𝑟𝑜𝑑𝑢𝑖𝑡𝑠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𝑎𝑐𝑡𝑖𝑓𝑠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𝑎𝑐𝑡𝑖𝑓𝑠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⇌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𝑝𝑟𝑜𝑑𝑢𝑖𝑡𝑠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blipFill>
                <a:blip r:embed="rId5"/>
                <a:stretch>
                  <a:fillRect l="-2422" r="-2249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5210693" y="4750616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1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55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l’équilibre par modification de la constante d’équilibre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Multiplication 26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𝑝𝑟𝑜𝑑𝑢𝑖𝑡𝑠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𝑎𝑐𝑡𝑖𝑓𝑠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𝑎𝑐𝑡𝑖𝑓𝑠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⇌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𝑝𝑟𝑜𝑑𝑢𝑖𝑡𝑠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blipFill>
                <a:blip r:embed="rId5"/>
                <a:stretch>
                  <a:fillRect l="-2422" r="-2249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5210693" y="4750616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1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6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l’équilibre par modification de la constante d’équilibre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Multiplication 26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𝑝𝑟𝑜𝑑𝑢𝑖𝑡𝑠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𝑎𝑐𝑡𝑖𝑓𝑠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𝑎𝑐𝑡𝑖𝑓𝑠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⇌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𝑝𝑟𝑜𝑑𝑢𝑖𝑡𝑠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blipFill>
                <a:blip r:embed="rId5"/>
                <a:stretch>
                  <a:fillRect l="-2422" r="-2249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5210693" y="4750616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1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1704113" y="4153591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408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l’équilibre par modification de la constante d’équilibre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Multiplication 26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>
            <a:off x="8846324" y="3538651"/>
            <a:ext cx="0" cy="110262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7453646" y="2763627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646" y="2763627"/>
                <a:ext cx="3193174" cy="592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𝑝𝑟𝑜𝑑𝑢𝑖𝑡𝑠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𝑎𝑐𝑡𝑖𝑓𝑠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𝑎𝑐𝑡𝑖𝑓𝑠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⇌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𝑝𝑟𝑜𝑑𝑢𝑖𝑡𝑠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blipFill>
                <a:blip r:embed="rId6"/>
                <a:stretch>
                  <a:fillRect l="-2422" r="-2249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5210693" y="4750616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1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067104" y="4750615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2</a:t>
            </a:r>
            <a:endParaRPr lang="fr-F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1704113" y="4153591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633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Déplacement de l’équilibre par modification de la constante d’équilibre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61019"/>
                <a:ext cx="3193174" cy="5922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Multiplication 26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>
            <a:off x="8846324" y="3538651"/>
            <a:ext cx="0" cy="110262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7453646" y="2763627"/>
                <a:ext cx="3193174" cy="59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8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646" y="2763627"/>
                <a:ext cx="3193174" cy="592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𝑝𝑟𝑜𝑑𝑢𝑖𝑡𝑠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𝑎𝑐𝑡𝑖𝑓𝑠</m:t>
                                  </m:r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28" y="5663827"/>
                <a:ext cx="2477409" cy="7904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é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𝑎𝑐𝑡𝑖𝑓𝑠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⇌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𝑝𝑟𝑜𝑑𝑢𝑖𝑡𝑠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64" y="5874365"/>
                <a:ext cx="3523529" cy="369332"/>
              </a:xfrm>
              <a:prstGeom prst="rect">
                <a:avLst/>
              </a:prstGeom>
              <a:blipFill>
                <a:blip r:embed="rId6"/>
                <a:stretch>
                  <a:fillRect l="-2422" r="-2249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5210693" y="4750616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1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8067104" y="4750615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Equilibre 2</a:t>
            </a:r>
            <a:endParaRPr lang="fr-F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1704113" y="4153591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1712820" y="4384369"/>
            <a:ext cx="6840000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04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0768DF7-E23C-4296-A12D-E519B3E244D3}"/>
              </a:ext>
            </a:extLst>
          </p:cNvPr>
          <p:cNvSpPr txBox="1"/>
          <p:nvPr/>
        </p:nvSpPr>
        <p:spPr>
          <a:xfrm>
            <a:off x="838200" y="2150120"/>
            <a:ext cx="1018786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800" b="1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de Hess : </a:t>
            </a:r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0" i="0" u="none" strike="no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H° = 2 </a:t>
            </a:r>
            <a:r>
              <a:rPr lang="el-G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0" i="0" u="none" strike="no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H(NH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l-G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0" i="0" u="none" strike="no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°(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(g)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Δ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H°(N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l-GR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1" i="0" u="none" strike="no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H° (T) = 2 </a:t>
            </a:r>
            <a:r>
              <a:rPr lang="el-GR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1" i="0" u="none" strike="no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H(NH</a:t>
            </a:r>
            <a:r>
              <a:rPr lang="pt-BR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- 92,2 kJ/mol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10">
            <a:extLst>
              <a:ext uri="{FF2B5EF4-FFF2-40B4-BE49-F238E27FC236}">
                <a16:creationId xmlns:a16="http://schemas.microsoft.com/office/drawing/2014/main" id="{3753F98E-701B-4626-9656-16ACC7883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817"/>
              </p:ext>
            </p:extLst>
          </p:nvPr>
        </p:nvGraphicFramePr>
        <p:xfrm>
          <a:off x="598054" y="4195049"/>
          <a:ext cx="111600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209769022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744854713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3679793046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val="879258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pt-BR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(g)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(g)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pt-BR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(g)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7096488"/>
                  </a:ext>
                </a:extLst>
              </a:tr>
              <a:tr h="326613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Enthalpie standard de formation (kJ/mol)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579292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12192000" cy="134389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Enthalpie de réaction de la synthèse de l’ammoniac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3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de solubilité de l’acide benzoïque à différentes températures : vérification de la loi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Van’t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Hoff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3584" y="2521132"/>
            <a:ext cx="10054432" cy="349853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85062" y="4976949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10401" y="5011782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178844" y="4985656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69024" y="5011782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30039" y="2290299"/>
            <a:ext cx="2199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Acide benzoïque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67511" y="5848523"/>
            <a:ext cx="248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Bains thermostatés</a:t>
            </a:r>
            <a:endParaRPr lang="fr-FR" sz="2400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1140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de solubilité de l’acide benzoïque à différentes températures : vérification de la loi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Van’t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Hoff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53162" y="1371600"/>
            <a:ext cx="4301626" cy="518401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89155" y="4140925"/>
            <a:ext cx="458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Solution saturée en acide benzoïque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3482411" y="3174274"/>
            <a:ext cx="1651292" cy="789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3482411" y="4602591"/>
            <a:ext cx="1651292" cy="1163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5133703" y="5766279"/>
            <a:ext cx="286076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133703" y="3174274"/>
            <a:ext cx="162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1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609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FF4B7185-56A7-4381-9179-8D66943EE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625" y="1828957"/>
            <a:ext cx="3371202" cy="4483809"/>
          </a:xfrm>
          <a:prstGeom prst="rect">
            <a:avLst/>
          </a:prstGeom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E01282B-768F-478B-ADDB-0E7C83B40F80}"/>
              </a:ext>
            </a:extLst>
          </p:cNvPr>
          <p:cNvCxnSpPr>
            <a:cxnSpLocks/>
          </p:cNvCxnSpPr>
          <p:nvPr/>
        </p:nvCxnSpPr>
        <p:spPr>
          <a:xfrm flipH="1">
            <a:off x="3173361" y="2676435"/>
            <a:ext cx="2143960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FBEE8579-7791-49EE-BC27-079833A08F05}"/>
              </a:ext>
            </a:extLst>
          </p:cNvPr>
          <p:cNvSpPr txBox="1"/>
          <p:nvPr/>
        </p:nvSpPr>
        <p:spPr>
          <a:xfrm>
            <a:off x="5668123" y="2081630"/>
            <a:ext cx="4808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Soude NaOH 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</a:t>
            </a: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  <a:r>
              <a:rPr lang="fr-FR" sz="2400" baseline="-25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96E1AAE-5847-4914-8B2A-E1E64075572A}"/>
                  </a:ext>
                </a:extLst>
              </p:cNvPr>
              <p:cNvSpPr txBox="1"/>
              <p:nvPr/>
            </p:nvSpPr>
            <p:spPr>
              <a:xfrm>
                <a:off x="5681979" y="4471204"/>
                <a:ext cx="552634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Acide benzoïque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dans de l’eau à saturation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 quelques 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gouttes de rouge neutre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= 20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mL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 = ?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96E1AAE-5847-4914-8B2A-E1E640755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979" y="4471204"/>
                <a:ext cx="5526348" cy="1569660"/>
              </a:xfrm>
              <a:prstGeom prst="rect">
                <a:avLst/>
              </a:prstGeom>
              <a:blipFill>
                <a:blip r:embed="rId3"/>
                <a:stretch>
                  <a:fillRect l="-1654" t="-3101" b="-7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98299B19-8E23-44C6-AFE9-326A6A37351E}"/>
              </a:ext>
            </a:extLst>
          </p:cNvPr>
          <p:cNvCxnSpPr>
            <a:cxnSpLocks/>
          </p:cNvCxnSpPr>
          <p:nvPr/>
        </p:nvCxnSpPr>
        <p:spPr>
          <a:xfrm flipH="1">
            <a:off x="3314478" y="5248923"/>
            <a:ext cx="2044408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de solubilité de l’acide benzoïque à différentes températures : vérification de la loi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Van’t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Hoff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3A4DC96-238D-4C5C-8839-D04C8E93CFF5}"/>
                  </a:ext>
                </a:extLst>
              </p:cNvPr>
              <p:cNvSpPr txBox="1"/>
              <p:nvPr/>
            </p:nvSpPr>
            <p:spPr>
              <a:xfrm>
                <a:off x="6988629" y="3006836"/>
                <a:ext cx="4220436" cy="93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fr-F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𝑃h𝐶𝑂𝑂𝐻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p>
                        </m:den>
                      </m:f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3A4DC96-238D-4C5C-8839-D04C8E93C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629" y="3006836"/>
                <a:ext cx="4220436" cy="93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395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64634DF-F324-4F11-8144-2A865A9DF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33" y="1541417"/>
            <a:ext cx="11032068" cy="488456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8EDB4AF-4FFB-493A-B9B8-5A71B047D19F}"/>
              </a:ext>
            </a:extLst>
          </p:cNvPr>
          <p:cNvSpPr txBox="1"/>
          <p:nvPr/>
        </p:nvSpPr>
        <p:spPr>
          <a:xfrm>
            <a:off x="9780013" y="5523305"/>
            <a:ext cx="18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 25 °C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de solubilité de l’acide benzoïque à différentes températures : vérification de la loi de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Van’t</a:t>
            </a:r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Hoff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3666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FFB1ACD-C62C-4B7B-809D-F99AA4F966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95" b="3485"/>
          <a:stretch/>
        </p:blipFill>
        <p:spPr>
          <a:xfrm>
            <a:off x="2881746" y="2643914"/>
            <a:ext cx="7024255" cy="39888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Produit de solubilité de l’acide benzoïque à différentes températures : vérification de la loi de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Van’t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Hoff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651485" y="2151471"/>
                <a:ext cx="147155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485" y="2151471"/>
                <a:ext cx="1471557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0016862" y="5710816"/>
                <a:ext cx="1581138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862" y="5710816"/>
                <a:ext cx="1581138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765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1925952" y="2410500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952" y="2410500"/>
                <a:ext cx="2221890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ultiplication 2"/>
          <p:cNvSpPr/>
          <p:nvPr/>
        </p:nvSpPr>
        <p:spPr>
          <a:xfrm>
            <a:off x="2676897" y="3348143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15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1925952" y="2410500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952" y="2410500"/>
                <a:ext cx="2221890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3127965" y="4336473"/>
            <a:ext cx="216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2676897" y="3348143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11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Multiplication 9"/>
          <p:cNvSpPr/>
          <p:nvPr/>
        </p:nvSpPr>
        <p:spPr>
          <a:xfrm>
            <a:off x="5629913" y="3358982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898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Multiplication 9"/>
          <p:cNvSpPr/>
          <p:nvPr/>
        </p:nvSpPr>
        <p:spPr>
          <a:xfrm>
            <a:off x="5629913" y="3358982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337779" y="4351285"/>
                <a:ext cx="9814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↘</m:t>
                      </m:r>
                      <m:r>
                        <a:rPr lang="fr-FR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779" y="4351285"/>
                <a:ext cx="98142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15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Multiplication 8"/>
          <p:cNvSpPr/>
          <p:nvPr/>
        </p:nvSpPr>
        <p:spPr>
          <a:xfrm>
            <a:off x="3892553" y="336152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04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2729871"/>
                <a:ext cx="319317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Multiplication 8"/>
          <p:cNvSpPr/>
          <p:nvPr/>
        </p:nvSpPr>
        <p:spPr>
          <a:xfrm>
            <a:off x="3892553" y="336152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272464" y="4285575"/>
            <a:ext cx="1620000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du quotient réactionnel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92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thanol dénaturé à 70%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82436"/>
            <a:ext cx="2355273" cy="235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cide acétique - Vikidia, l'encyclopédie des 8-13 a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284" y="1371600"/>
            <a:ext cx="2378565" cy="2045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2016" y="2009662"/>
            <a:ext cx="13452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  O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298490" y="237202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102" name="Picture 6" descr="Acétate d'éthyle — Wikipé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767" y="1482436"/>
            <a:ext cx="3379004" cy="203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Estérification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2886748" y="2086605"/>
                <a:ext cx="52578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fr-FR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748" y="2086605"/>
                <a:ext cx="525785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299969" y="2162191"/>
                <a:ext cx="52578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fr-FR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9969" y="2162191"/>
                <a:ext cx="52578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642706" y="2162191"/>
                <a:ext cx="62998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fr-FR" sz="4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⇌</m:t>
                      </m:r>
                    </m:oMath>
                  </m:oMathPara>
                </a14:m>
                <a:endParaRPr kumimoji="0" lang="fr-FR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706" y="2162191"/>
                <a:ext cx="629980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048210" y="4788766"/>
                <a:ext cx="5514651" cy="1170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𝑂𝐻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𝐶𝑂𝑂𝐻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210" y="4788766"/>
                <a:ext cx="5514651" cy="1170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858018" y="3432206"/>
            <a:ext cx="1140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thanol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12533" y="3432206"/>
            <a:ext cx="2018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Acide acétique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116647" y="3432206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Acétate d’éthyle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12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136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/>
          <p:cNvCxnSpPr>
            <a:stCxn id="34" idx="1"/>
          </p:cNvCxnSpPr>
          <p:nvPr/>
        </p:nvCxnSpPr>
        <p:spPr>
          <a:xfrm flipV="1">
            <a:off x="1786582" y="6049755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1837164" y="6023614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18" y="1527069"/>
            <a:ext cx="3704368" cy="53309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Estérification avec et sans Dean Stark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 flipH="1">
            <a:off x="3253170" y="5223164"/>
            <a:ext cx="4641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9,8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acétique glacial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+ 10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d’éthanol pur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+ 0,5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sulfurique concentré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4398194" y="2604884"/>
            <a:ext cx="174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réfrigérant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2534194" y="2835716"/>
            <a:ext cx="927463" cy="73663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17" idx="3"/>
          </p:cNvCxnSpPr>
          <p:nvPr/>
        </p:nvCxnSpPr>
        <p:spPr>
          <a:xfrm>
            <a:off x="3461657" y="2835716"/>
            <a:ext cx="93653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786582" y="5886131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86582" y="6331160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2730137" y="235131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756780" y="3883459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435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/>
          <p:cNvCxnSpPr>
            <a:stCxn id="34" idx="1"/>
          </p:cNvCxnSpPr>
          <p:nvPr/>
        </p:nvCxnSpPr>
        <p:spPr>
          <a:xfrm flipV="1">
            <a:off x="1786582" y="6049755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1837164" y="6023614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36" idx="3"/>
          </p:cNvCxnSpPr>
          <p:nvPr/>
        </p:nvCxnSpPr>
        <p:spPr>
          <a:xfrm flipH="1" flipV="1">
            <a:off x="8231951" y="6189703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8202130" y="6172314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18" y="1527069"/>
            <a:ext cx="3704368" cy="533093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95726" y="1153866"/>
            <a:ext cx="3088794" cy="5696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Estérification avec et sans Dean Stark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 flipH="1">
            <a:off x="3253170" y="5223164"/>
            <a:ext cx="4641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9,8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acétique glacial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+ 10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d’éthanol pur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+ 0,5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sulfurique concentré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4398194" y="2604884"/>
            <a:ext cx="174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réfrigérant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2534194" y="2835716"/>
            <a:ext cx="927463" cy="73663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6632397" y="2844878"/>
            <a:ext cx="2742154" cy="221671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17" idx="3"/>
          </p:cNvCxnSpPr>
          <p:nvPr/>
        </p:nvCxnSpPr>
        <p:spPr>
          <a:xfrm>
            <a:off x="3461657" y="2835716"/>
            <a:ext cx="93653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5920141" y="2844876"/>
            <a:ext cx="72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786582" y="5886131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86582" y="6331160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72310" y="608894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72310" y="649478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2730137" y="235131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756780" y="3883459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9764480" y="180267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9764480" y="3151783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278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/>
          <p:cNvCxnSpPr>
            <a:stCxn id="34" idx="1"/>
          </p:cNvCxnSpPr>
          <p:nvPr/>
        </p:nvCxnSpPr>
        <p:spPr>
          <a:xfrm flipV="1">
            <a:off x="1786582" y="6049755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1837164" y="6023614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36" idx="3"/>
          </p:cNvCxnSpPr>
          <p:nvPr/>
        </p:nvCxnSpPr>
        <p:spPr>
          <a:xfrm flipH="1" flipV="1">
            <a:off x="8231951" y="6189703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8202130" y="6172314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18" y="1527069"/>
            <a:ext cx="3704368" cy="533093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95726" y="1153866"/>
            <a:ext cx="3088794" cy="5696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Estérification avec et sans Dean Stark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49337" y="3371914"/>
            <a:ext cx="1676400" cy="1477856"/>
          </a:xfrm>
          <a:prstGeom prst="rect">
            <a:avLst/>
          </a:prstGeom>
          <a:noFill/>
          <a:ln w="571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 flipH="1">
            <a:off x="10054236" y="3387948"/>
            <a:ext cx="1589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Dean Stark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 flipH="1">
            <a:off x="3253170" y="5223164"/>
            <a:ext cx="4641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9,8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acétique glacial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+ 10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d’éthanol pur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+ 0,5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sulfurique concentré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4398194" y="2604884"/>
            <a:ext cx="174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réfrigérant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2534194" y="2835716"/>
            <a:ext cx="927463" cy="73663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6632397" y="2844878"/>
            <a:ext cx="2742154" cy="221671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17" idx="3"/>
          </p:cNvCxnSpPr>
          <p:nvPr/>
        </p:nvCxnSpPr>
        <p:spPr>
          <a:xfrm>
            <a:off x="3461657" y="2835716"/>
            <a:ext cx="93653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5920141" y="2844876"/>
            <a:ext cx="72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786582" y="5886131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86582" y="6331160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72310" y="608894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72310" y="649478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2730137" y="235131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756780" y="3883459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9764480" y="180267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9764480" y="3151783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84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/>
          <p:cNvCxnSpPr>
            <a:stCxn id="34" idx="1"/>
          </p:cNvCxnSpPr>
          <p:nvPr/>
        </p:nvCxnSpPr>
        <p:spPr>
          <a:xfrm flipV="1">
            <a:off x="1786582" y="6049755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1837164" y="6023614"/>
            <a:ext cx="1138137" cy="3632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36" idx="3"/>
          </p:cNvCxnSpPr>
          <p:nvPr/>
        </p:nvCxnSpPr>
        <p:spPr>
          <a:xfrm flipH="1" flipV="1">
            <a:off x="8231951" y="6189703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8202130" y="6172314"/>
            <a:ext cx="1020359" cy="3680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18" y="1527069"/>
            <a:ext cx="3704368" cy="533093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95726" y="1153866"/>
            <a:ext cx="3088794" cy="5696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Estérification avec et sans Dean Stark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49337" y="3371914"/>
            <a:ext cx="1676400" cy="1477856"/>
          </a:xfrm>
          <a:prstGeom prst="rect">
            <a:avLst/>
          </a:prstGeom>
          <a:noFill/>
          <a:ln w="571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 flipH="1">
            <a:off x="10054236" y="3387948"/>
            <a:ext cx="1589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Dean Stark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3" name="Connecteur droit avec flèche 12"/>
          <p:cNvCxnSpPr>
            <a:endCxn id="14" idx="3"/>
          </p:cNvCxnSpPr>
          <p:nvPr/>
        </p:nvCxnSpPr>
        <p:spPr>
          <a:xfrm>
            <a:off x="9479275" y="4114292"/>
            <a:ext cx="8408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 flipH="1">
            <a:off x="10320075" y="3883459"/>
            <a:ext cx="174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cyclohexane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 flipH="1">
            <a:off x="3253170" y="5223164"/>
            <a:ext cx="46412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9,8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acétique glacial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+ 10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d’éthanol pur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+ 0,5 </a:t>
            </a:r>
            <a:r>
              <a:rPr kumimoji="0" lang="fr-F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mL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d’acide sulfurique concentré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4398194" y="2604884"/>
            <a:ext cx="1741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réfrigérant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2534194" y="2835716"/>
            <a:ext cx="927463" cy="73663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6632397" y="2844878"/>
            <a:ext cx="2742154" cy="221671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17" idx="3"/>
          </p:cNvCxnSpPr>
          <p:nvPr/>
        </p:nvCxnSpPr>
        <p:spPr>
          <a:xfrm>
            <a:off x="3461657" y="2835716"/>
            <a:ext cx="93653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5920141" y="2844876"/>
            <a:ext cx="72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786582" y="5886131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86582" y="6331160"/>
            <a:ext cx="1227908" cy="163623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72310" y="608894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72310" y="6494783"/>
            <a:ext cx="1080000" cy="126000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2730137" y="235131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756780" y="3883459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9764480" y="1802674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9764480" y="3151783"/>
            <a:ext cx="418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2859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860906D-8E88-490E-BD16-561B551E25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00"/>
          <a:stretch/>
        </p:blipFill>
        <p:spPr bwMode="auto">
          <a:xfrm>
            <a:off x="2377440" y="1995079"/>
            <a:ext cx="7437120" cy="419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Procédé industriel Haber-Bosch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2491" y="2612571"/>
            <a:ext cx="548640" cy="16459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233748" y="3644537"/>
            <a:ext cx="548640" cy="195942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7110549" y="3828052"/>
            <a:ext cx="2847703" cy="2364377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499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4ACF16B3-3F0D-4819-818D-2FAE19CED8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101" y="1269618"/>
            <a:ext cx="6769798" cy="48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40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65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direct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7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direct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cation 10"/>
          <p:cNvSpPr/>
          <p:nvPr/>
        </p:nvSpPr>
        <p:spPr>
          <a:xfrm>
            <a:off x="9194953" y="335499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904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direct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cation 10"/>
          <p:cNvSpPr/>
          <p:nvPr/>
        </p:nvSpPr>
        <p:spPr>
          <a:xfrm>
            <a:off x="9194953" y="335499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avec flèche 12"/>
          <p:cNvCxnSpPr/>
          <p:nvPr/>
        </p:nvCxnSpPr>
        <p:spPr>
          <a:xfrm>
            <a:off x="6345388" y="4322619"/>
            <a:ext cx="3240000" cy="0"/>
          </a:xfrm>
          <a:prstGeom prst="straightConnector1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83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direct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cation 10"/>
          <p:cNvSpPr/>
          <p:nvPr/>
        </p:nvSpPr>
        <p:spPr>
          <a:xfrm>
            <a:off x="9194953" y="335499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avec flèche 12"/>
          <p:cNvCxnSpPr/>
          <p:nvPr/>
        </p:nvCxnSpPr>
        <p:spPr>
          <a:xfrm>
            <a:off x="6345388" y="4322619"/>
            <a:ext cx="3240000" cy="0"/>
          </a:xfrm>
          <a:prstGeom prst="straightConnector1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62735" y="4860572"/>
                <a:ext cx="257314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indirect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735" y="4860572"/>
                <a:ext cx="257314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90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direct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64" y="4860572"/>
                <a:ext cx="223009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68" y="2404735"/>
                <a:ext cx="2221890" cy="5959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704113" y="4336473"/>
            <a:ext cx="3600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ication 2"/>
          <p:cNvSpPr/>
          <p:nvPr/>
        </p:nvSpPr>
        <p:spPr>
          <a:xfrm>
            <a:off x="1305297" y="3344160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Multiplication 10"/>
          <p:cNvSpPr/>
          <p:nvPr/>
        </p:nvSpPr>
        <p:spPr>
          <a:xfrm>
            <a:off x="9194953" y="3354998"/>
            <a:ext cx="720000" cy="720000"/>
          </a:xfrm>
          <a:prstGeom prst="mathMultiply">
            <a:avLst>
              <a:gd name="adj1" fmla="val 70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930" y="2401901"/>
                <a:ext cx="2221890" cy="595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avec flèche 12"/>
          <p:cNvCxnSpPr/>
          <p:nvPr/>
        </p:nvCxnSpPr>
        <p:spPr>
          <a:xfrm>
            <a:off x="6345388" y="4322619"/>
            <a:ext cx="3240000" cy="0"/>
          </a:xfrm>
          <a:prstGeom prst="straightConnector1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962735" y="4860572"/>
                <a:ext cx="257314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Sens</m:t>
                      </m:r>
                      <m: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indirect</m:t>
                      </m:r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735" y="4860572"/>
                <a:ext cx="257314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4743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1540</TotalTime>
  <Words>1367</Words>
  <Application>Microsoft Office PowerPoint</Application>
  <PresentationFormat>Grand écran</PresentationFormat>
  <Paragraphs>182</Paragraphs>
  <Slides>35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1" baseType="lpstr">
      <vt:lpstr>Amiri</vt:lpstr>
      <vt:lpstr>Arial</vt:lpstr>
      <vt:lpstr>Cambria Math</vt:lpstr>
      <vt:lpstr>Gill Sans MT</vt:lpstr>
      <vt:lpstr>Times New Roman</vt:lpstr>
      <vt:lpstr>Parcel</vt:lpstr>
      <vt:lpstr>LC24 : Optimisation d’un Procédé Chimique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LC24 : Optimisation d’un Procédé Chimique</dc:title>
  <dc:creator>DIHYA</dc:creator>
  <cp:lastModifiedBy>DIHYA</cp:lastModifiedBy>
  <cp:revision>28</cp:revision>
  <dcterms:created xsi:type="dcterms:W3CDTF">2021-04-29T09:57:59Z</dcterms:created>
  <dcterms:modified xsi:type="dcterms:W3CDTF">2021-05-23T15:41:51Z</dcterms:modified>
</cp:coreProperties>
</file>