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6" r:id="rId2"/>
    <p:sldId id="257" r:id="rId3"/>
    <p:sldId id="258" r:id="rId4"/>
    <p:sldId id="259" r:id="rId5"/>
    <p:sldId id="270" r:id="rId6"/>
    <p:sldId id="260" r:id="rId7"/>
    <p:sldId id="261" r:id="rId8"/>
    <p:sldId id="262" r:id="rId9"/>
    <p:sldId id="265" r:id="rId10"/>
    <p:sldId id="266" r:id="rId11"/>
    <p:sldId id="267" r:id="rId12"/>
    <p:sldId id="268" r:id="rId13"/>
    <p:sldId id="271"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io Thellier" initials="ET" lastIdx="1" clrIdx="0">
    <p:extLst>
      <p:ext uri="{19B8F6BF-5375-455C-9EA6-DF929625EA0E}">
        <p15:presenceInfo xmlns:p15="http://schemas.microsoft.com/office/powerpoint/2012/main" userId="d49db55fe957d56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6-03T11:54:49.265" idx="1">
    <p:pos x="10" y="10"/>
    <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642D80-6072-455D-AA13-F5DC4AC2D669}" type="datetimeFigureOut">
              <a:rPr lang="fr-FR" smtClean="0"/>
              <a:t>03/06/2021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90C7A2-4992-4657-91CE-18FD5BF54EEE}" type="slidenum">
              <a:rPr lang="fr-FR" smtClean="0"/>
              <a:t>‹N°›</a:t>
            </a:fld>
            <a:endParaRPr lang="fr-FR"/>
          </a:p>
        </p:txBody>
      </p:sp>
    </p:spTree>
    <p:extLst>
      <p:ext uri="{BB962C8B-B14F-4D97-AF65-F5344CB8AC3E}">
        <p14:creationId xmlns:p14="http://schemas.microsoft.com/office/powerpoint/2010/main" val="3601406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C90C7A2-4992-4657-91CE-18FD5BF54EEE}" type="slidenum">
              <a:rPr lang="fr-FR" smtClean="0"/>
              <a:t>4</a:t>
            </a:fld>
            <a:endParaRPr lang="fr-FR"/>
          </a:p>
        </p:txBody>
      </p:sp>
    </p:spTree>
    <p:extLst>
      <p:ext uri="{BB962C8B-B14F-4D97-AF65-F5344CB8AC3E}">
        <p14:creationId xmlns:p14="http://schemas.microsoft.com/office/powerpoint/2010/main" val="2845292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DB0EE3D6-5530-4525-9601-E0D75B93020F}" type="datetime1">
              <a:rPr lang="fr-FR" smtClean="0"/>
              <a:t>03/06/2021</a:t>
            </a:fld>
            <a:endParaRPr lang="fr-FR"/>
          </a:p>
        </p:txBody>
      </p:sp>
      <p:sp>
        <p:nvSpPr>
          <p:cNvPr id="5" name="Espace réservé du pied de page 4"/>
          <p:cNvSpPr>
            <a:spLocks noGrp="1"/>
          </p:cNvSpPr>
          <p:nvPr>
            <p:ph type="ftr" sz="quarter" idx="11"/>
          </p:nvPr>
        </p:nvSpPr>
        <p:spPr/>
        <p:txBody>
          <a:bodyPr/>
          <a:lstStyle/>
          <a:p>
            <a:r>
              <a:rPr lang="fr-FR" smtClean="0"/>
              <a:t>Elasticité et viscosité dans les milieux continus. Rhéologie.</a:t>
            </a:r>
            <a:endParaRPr lang="fr-FR"/>
          </a:p>
        </p:txBody>
      </p:sp>
      <p:sp>
        <p:nvSpPr>
          <p:cNvPr id="6" name="Espace réservé du numéro de diapositive 5"/>
          <p:cNvSpPr>
            <a:spLocks noGrp="1"/>
          </p:cNvSpPr>
          <p:nvPr>
            <p:ph type="sldNum" sz="quarter" idx="12"/>
          </p:nvPr>
        </p:nvSpPr>
        <p:spPr/>
        <p:txBody>
          <a:bodyPr/>
          <a:lstStyle/>
          <a:p>
            <a:fld id="{4C27299E-F71B-4C01-97E9-3479CFA15142}" type="slidenum">
              <a:rPr lang="fr-FR" smtClean="0"/>
              <a:t>‹N°›</a:t>
            </a:fld>
            <a:endParaRPr lang="fr-FR"/>
          </a:p>
        </p:txBody>
      </p:sp>
    </p:spTree>
    <p:extLst>
      <p:ext uri="{BB962C8B-B14F-4D97-AF65-F5344CB8AC3E}">
        <p14:creationId xmlns:p14="http://schemas.microsoft.com/office/powerpoint/2010/main" val="2890131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DBE2D52-2AB0-4AF9-B9FF-CF8620EA47C0}" type="datetime1">
              <a:rPr lang="fr-FR" smtClean="0"/>
              <a:t>03/06/2021</a:t>
            </a:fld>
            <a:endParaRPr lang="fr-FR"/>
          </a:p>
        </p:txBody>
      </p:sp>
      <p:sp>
        <p:nvSpPr>
          <p:cNvPr id="5" name="Espace réservé du pied de page 4"/>
          <p:cNvSpPr>
            <a:spLocks noGrp="1"/>
          </p:cNvSpPr>
          <p:nvPr>
            <p:ph type="ftr" sz="quarter" idx="11"/>
          </p:nvPr>
        </p:nvSpPr>
        <p:spPr/>
        <p:txBody>
          <a:bodyPr/>
          <a:lstStyle/>
          <a:p>
            <a:r>
              <a:rPr lang="fr-FR" smtClean="0"/>
              <a:t>Elasticité et viscosité dans les milieux continus. Rhéologie.</a:t>
            </a:r>
            <a:endParaRPr lang="fr-FR"/>
          </a:p>
        </p:txBody>
      </p:sp>
      <p:sp>
        <p:nvSpPr>
          <p:cNvPr id="6" name="Espace réservé du numéro de diapositive 5"/>
          <p:cNvSpPr>
            <a:spLocks noGrp="1"/>
          </p:cNvSpPr>
          <p:nvPr>
            <p:ph type="sldNum" sz="quarter" idx="12"/>
          </p:nvPr>
        </p:nvSpPr>
        <p:spPr/>
        <p:txBody>
          <a:bodyPr/>
          <a:lstStyle/>
          <a:p>
            <a:fld id="{4C27299E-F71B-4C01-97E9-3479CFA15142}" type="slidenum">
              <a:rPr lang="fr-FR" smtClean="0"/>
              <a:t>‹N°›</a:t>
            </a:fld>
            <a:endParaRPr lang="fr-FR"/>
          </a:p>
        </p:txBody>
      </p:sp>
    </p:spTree>
    <p:extLst>
      <p:ext uri="{BB962C8B-B14F-4D97-AF65-F5344CB8AC3E}">
        <p14:creationId xmlns:p14="http://schemas.microsoft.com/office/powerpoint/2010/main" val="2791859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4B1F29C-8DFB-4937-90C4-9DD06B068E53}" type="datetime1">
              <a:rPr lang="fr-FR" smtClean="0"/>
              <a:t>03/06/2021</a:t>
            </a:fld>
            <a:endParaRPr lang="fr-FR"/>
          </a:p>
        </p:txBody>
      </p:sp>
      <p:sp>
        <p:nvSpPr>
          <p:cNvPr id="5" name="Espace réservé du pied de page 4"/>
          <p:cNvSpPr>
            <a:spLocks noGrp="1"/>
          </p:cNvSpPr>
          <p:nvPr>
            <p:ph type="ftr" sz="quarter" idx="11"/>
          </p:nvPr>
        </p:nvSpPr>
        <p:spPr/>
        <p:txBody>
          <a:bodyPr/>
          <a:lstStyle/>
          <a:p>
            <a:r>
              <a:rPr lang="fr-FR" smtClean="0"/>
              <a:t>Elasticité et viscosité dans les milieux continus. Rhéologie.</a:t>
            </a:r>
            <a:endParaRPr lang="fr-FR"/>
          </a:p>
        </p:txBody>
      </p:sp>
      <p:sp>
        <p:nvSpPr>
          <p:cNvPr id="6" name="Espace réservé du numéro de diapositive 5"/>
          <p:cNvSpPr>
            <a:spLocks noGrp="1"/>
          </p:cNvSpPr>
          <p:nvPr>
            <p:ph type="sldNum" sz="quarter" idx="12"/>
          </p:nvPr>
        </p:nvSpPr>
        <p:spPr/>
        <p:txBody>
          <a:bodyPr/>
          <a:lstStyle/>
          <a:p>
            <a:fld id="{4C27299E-F71B-4C01-97E9-3479CFA15142}" type="slidenum">
              <a:rPr lang="fr-FR" smtClean="0"/>
              <a:t>‹N°›</a:t>
            </a:fld>
            <a:endParaRPr lang="fr-FR"/>
          </a:p>
        </p:txBody>
      </p:sp>
    </p:spTree>
    <p:extLst>
      <p:ext uri="{BB962C8B-B14F-4D97-AF65-F5344CB8AC3E}">
        <p14:creationId xmlns:p14="http://schemas.microsoft.com/office/powerpoint/2010/main" val="728162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43D503F-7E39-4AC1-8E0A-3A79973F521A}" type="datetime1">
              <a:rPr lang="fr-FR" smtClean="0"/>
              <a:t>03/06/2021</a:t>
            </a:fld>
            <a:endParaRPr lang="fr-FR"/>
          </a:p>
        </p:txBody>
      </p:sp>
      <p:sp>
        <p:nvSpPr>
          <p:cNvPr id="5" name="Espace réservé du pied de page 4"/>
          <p:cNvSpPr>
            <a:spLocks noGrp="1"/>
          </p:cNvSpPr>
          <p:nvPr>
            <p:ph type="ftr" sz="quarter" idx="11"/>
          </p:nvPr>
        </p:nvSpPr>
        <p:spPr/>
        <p:txBody>
          <a:bodyPr/>
          <a:lstStyle/>
          <a:p>
            <a:r>
              <a:rPr lang="fr-FR" smtClean="0"/>
              <a:t>Elasticité et viscosité dans les milieux continus. Rhéologie.</a:t>
            </a:r>
            <a:endParaRPr lang="fr-FR"/>
          </a:p>
        </p:txBody>
      </p:sp>
      <p:sp>
        <p:nvSpPr>
          <p:cNvPr id="6" name="Espace réservé du numéro de diapositive 5"/>
          <p:cNvSpPr>
            <a:spLocks noGrp="1"/>
          </p:cNvSpPr>
          <p:nvPr>
            <p:ph type="sldNum" sz="quarter" idx="12"/>
          </p:nvPr>
        </p:nvSpPr>
        <p:spPr/>
        <p:txBody>
          <a:bodyPr/>
          <a:lstStyle/>
          <a:p>
            <a:fld id="{4C27299E-F71B-4C01-97E9-3479CFA15142}" type="slidenum">
              <a:rPr lang="fr-FR" smtClean="0"/>
              <a:t>‹N°›</a:t>
            </a:fld>
            <a:endParaRPr lang="fr-FR"/>
          </a:p>
        </p:txBody>
      </p:sp>
    </p:spTree>
    <p:extLst>
      <p:ext uri="{BB962C8B-B14F-4D97-AF65-F5344CB8AC3E}">
        <p14:creationId xmlns:p14="http://schemas.microsoft.com/office/powerpoint/2010/main" val="1746444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E1307EC6-6436-43EC-B6C3-650D3A9CB06B}" type="datetime1">
              <a:rPr lang="fr-FR" smtClean="0"/>
              <a:t>03/06/2021</a:t>
            </a:fld>
            <a:endParaRPr lang="fr-FR"/>
          </a:p>
        </p:txBody>
      </p:sp>
      <p:sp>
        <p:nvSpPr>
          <p:cNvPr id="5" name="Espace réservé du pied de page 4"/>
          <p:cNvSpPr>
            <a:spLocks noGrp="1"/>
          </p:cNvSpPr>
          <p:nvPr>
            <p:ph type="ftr" sz="quarter" idx="11"/>
          </p:nvPr>
        </p:nvSpPr>
        <p:spPr/>
        <p:txBody>
          <a:bodyPr/>
          <a:lstStyle/>
          <a:p>
            <a:r>
              <a:rPr lang="fr-FR" smtClean="0"/>
              <a:t>Elasticité et viscosité dans les milieux continus. Rhéologie.</a:t>
            </a:r>
            <a:endParaRPr lang="fr-FR"/>
          </a:p>
        </p:txBody>
      </p:sp>
      <p:sp>
        <p:nvSpPr>
          <p:cNvPr id="6" name="Espace réservé du numéro de diapositive 5"/>
          <p:cNvSpPr>
            <a:spLocks noGrp="1"/>
          </p:cNvSpPr>
          <p:nvPr>
            <p:ph type="sldNum" sz="quarter" idx="12"/>
          </p:nvPr>
        </p:nvSpPr>
        <p:spPr/>
        <p:txBody>
          <a:bodyPr/>
          <a:lstStyle/>
          <a:p>
            <a:fld id="{4C27299E-F71B-4C01-97E9-3479CFA15142}" type="slidenum">
              <a:rPr lang="fr-FR" smtClean="0"/>
              <a:t>‹N°›</a:t>
            </a:fld>
            <a:endParaRPr lang="fr-FR"/>
          </a:p>
        </p:txBody>
      </p:sp>
    </p:spTree>
    <p:extLst>
      <p:ext uri="{BB962C8B-B14F-4D97-AF65-F5344CB8AC3E}">
        <p14:creationId xmlns:p14="http://schemas.microsoft.com/office/powerpoint/2010/main" val="1248925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46D3AC6-0910-407F-9F8B-4D1AD89BC461}" type="datetime1">
              <a:rPr lang="fr-FR" smtClean="0"/>
              <a:t>03/06/2021</a:t>
            </a:fld>
            <a:endParaRPr lang="fr-FR"/>
          </a:p>
        </p:txBody>
      </p:sp>
      <p:sp>
        <p:nvSpPr>
          <p:cNvPr id="6" name="Espace réservé du pied de page 5"/>
          <p:cNvSpPr>
            <a:spLocks noGrp="1"/>
          </p:cNvSpPr>
          <p:nvPr>
            <p:ph type="ftr" sz="quarter" idx="11"/>
          </p:nvPr>
        </p:nvSpPr>
        <p:spPr/>
        <p:txBody>
          <a:bodyPr/>
          <a:lstStyle/>
          <a:p>
            <a:r>
              <a:rPr lang="fr-FR" smtClean="0"/>
              <a:t>Elasticité et viscosité dans les milieux continus. Rhéologie.</a:t>
            </a:r>
            <a:endParaRPr lang="fr-FR"/>
          </a:p>
        </p:txBody>
      </p:sp>
      <p:sp>
        <p:nvSpPr>
          <p:cNvPr id="7" name="Espace réservé du numéro de diapositive 6"/>
          <p:cNvSpPr>
            <a:spLocks noGrp="1"/>
          </p:cNvSpPr>
          <p:nvPr>
            <p:ph type="sldNum" sz="quarter" idx="12"/>
          </p:nvPr>
        </p:nvSpPr>
        <p:spPr/>
        <p:txBody>
          <a:bodyPr/>
          <a:lstStyle/>
          <a:p>
            <a:fld id="{4C27299E-F71B-4C01-97E9-3479CFA15142}" type="slidenum">
              <a:rPr lang="fr-FR" smtClean="0"/>
              <a:t>‹N°›</a:t>
            </a:fld>
            <a:endParaRPr lang="fr-FR"/>
          </a:p>
        </p:txBody>
      </p:sp>
    </p:spTree>
    <p:extLst>
      <p:ext uri="{BB962C8B-B14F-4D97-AF65-F5344CB8AC3E}">
        <p14:creationId xmlns:p14="http://schemas.microsoft.com/office/powerpoint/2010/main" val="2898952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3DF0C42-05A3-452F-B315-F4D00F0E252D}" type="datetime1">
              <a:rPr lang="fr-FR" smtClean="0"/>
              <a:t>03/06/2021</a:t>
            </a:fld>
            <a:endParaRPr lang="fr-FR"/>
          </a:p>
        </p:txBody>
      </p:sp>
      <p:sp>
        <p:nvSpPr>
          <p:cNvPr id="8" name="Espace réservé du pied de page 7"/>
          <p:cNvSpPr>
            <a:spLocks noGrp="1"/>
          </p:cNvSpPr>
          <p:nvPr>
            <p:ph type="ftr" sz="quarter" idx="11"/>
          </p:nvPr>
        </p:nvSpPr>
        <p:spPr/>
        <p:txBody>
          <a:bodyPr/>
          <a:lstStyle/>
          <a:p>
            <a:r>
              <a:rPr lang="fr-FR" smtClean="0"/>
              <a:t>Elasticité et viscosité dans les milieux continus. Rhéologie.</a:t>
            </a:r>
            <a:endParaRPr lang="fr-FR"/>
          </a:p>
        </p:txBody>
      </p:sp>
      <p:sp>
        <p:nvSpPr>
          <p:cNvPr id="9" name="Espace réservé du numéro de diapositive 8"/>
          <p:cNvSpPr>
            <a:spLocks noGrp="1"/>
          </p:cNvSpPr>
          <p:nvPr>
            <p:ph type="sldNum" sz="quarter" idx="12"/>
          </p:nvPr>
        </p:nvSpPr>
        <p:spPr/>
        <p:txBody>
          <a:bodyPr/>
          <a:lstStyle/>
          <a:p>
            <a:fld id="{4C27299E-F71B-4C01-97E9-3479CFA15142}" type="slidenum">
              <a:rPr lang="fr-FR" smtClean="0"/>
              <a:t>‹N°›</a:t>
            </a:fld>
            <a:endParaRPr lang="fr-FR"/>
          </a:p>
        </p:txBody>
      </p:sp>
    </p:spTree>
    <p:extLst>
      <p:ext uri="{BB962C8B-B14F-4D97-AF65-F5344CB8AC3E}">
        <p14:creationId xmlns:p14="http://schemas.microsoft.com/office/powerpoint/2010/main" val="3093183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F096E39-F84B-44C1-B998-157B719B5407}" type="datetime1">
              <a:rPr lang="fr-FR" smtClean="0"/>
              <a:t>03/06/2021</a:t>
            </a:fld>
            <a:endParaRPr lang="fr-FR"/>
          </a:p>
        </p:txBody>
      </p:sp>
      <p:sp>
        <p:nvSpPr>
          <p:cNvPr id="4" name="Espace réservé du pied de page 3"/>
          <p:cNvSpPr>
            <a:spLocks noGrp="1"/>
          </p:cNvSpPr>
          <p:nvPr>
            <p:ph type="ftr" sz="quarter" idx="11"/>
          </p:nvPr>
        </p:nvSpPr>
        <p:spPr/>
        <p:txBody>
          <a:bodyPr/>
          <a:lstStyle/>
          <a:p>
            <a:r>
              <a:rPr lang="fr-FR" smtClean="0"/>
              <a:t>Elasticité et viscosité dans les milieux continus. Rhéologie.</a:t>
            </a:r>
            <a:endParaRPr lang="fr-FR"/>
          </a:p>
        </p:txBody>
      </p:sp>
      <p:sp>
        <p:nvSpPr>
          <p:cNvPr id="5" name="Espace réservé du numéro de diapositive 4"/>
          <p:cNvSpPr>
            <a:spLocks noGrp="1"/>
          </p:cNvSpPr>
          <p:nvPr>
            <p:ph type="sldNum" sz="quarter" idx="12"/>
          </p:nvPr>
        </p:nvSpPr>
        <p:spPr/>
        <p:txBody>
          <a:bodyPr/>
          <a:lstStyle/>
          <a:p>
            <a:fld id="{4C27299E-F71B-4C01-97E9-3479CFA15142}" type="slidenum">
              <a:rPr lang="fr-FR" smtClean="0"/>
              <a:t>‹N°›</a:t>
            </a:fld>
            <a:endParaRPr lang="fr-FR"/>
          </a:p>
        </p:txBody>
      </p:sp>
    </p:spTree>
    <p:extLst>
      <p:ext uri="{BB962C8B-B14F-4D97-AF65-F5344CB8AC3E}">
        <p14:creationId xmlns:p14="http://schemas.microsoft.com/office/powerpoint/2010/main" val="3920205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7BE6A5A-EE20-4ECA-B85F-F4816C29FC37}" type="datetime1">
              <a:rPr lang="fr-FR" smtClean="0"/>
              <a:t>03/06/2021</a:t>
            </a:fld>
            <a:endParaRPr lang="fr-FR"/>
          </a:p>
        </p:txBody>
      </p:sp>
      <p:sp>
        <p:nvSpPr>
          <p:cNvPr id="3" name="Espace réservé du pied de page 2"/>
          <p:cNvSpPr>
            <a:spLocks noGrp="1"/>
          </p:cNvSpPr>
          <p:nvPr>
            <p:ph type="ftr" sz="quarter" idx="11"/>
          </p:nvPr>
        </p:nvSpPr>
        <p:spPr/>
        <p:txBody>
          <a:bodyPr/>
          <a:lstStyle/>
          <a:p>
            <a:r>
              <a:rPr lang="fr-FR" smtClean="0"/>
              <a:t>Elasticité et viscosité dans les milieux continus. Rhéologie.</a:t>
            </a:r>
            <a:endParaRPr lang="fr-FR"/>
          </a:p>
        </p:txBody>
      </p:sp>
      <p:sp>
        <p:nvSpPr>
          <p:cNvPr id="4" name="Espace réservé du numéro de diapositive 3"/>
          <p:cNvSpPr>
            <a:spLocks noGrp="1"/>
          </p:cNvSpPr>
          <p:nvPr>
            <p:ph type="sldNum" sz="quarter" idx="12"/>
          </p:nvPr>
        </p:nvSpPr>
        <p:spPr/>
        <p:txBody>
          <a:bodyPr/>
          <a:lstStyle/>
          <a:p>
            <a:fld id="{4C27299E-F71B-4C01-97E9-3479CFA15142}" type="slidenum">
              <a:rPr lang="fr-FR" smtClean="0"/>
              <a:t>‹N°›</a:t>
            </a:fld>
            <a:endParaRPr lang="fr-FR"/>
          </a:p>
        </p:txBody>
      </p:sp>
    </p:spTree>
    <p:extLst>
      <p:ext uri="{BB962C8B-B14F-4D97-AF65-F5344CB8AC3E}">
        <p14:creationId xmlns:p14="http://schemas.microsoft.com/office/powerpoint/2010/main" val="3122521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87F2179-42F4-4C8C-8F4F-3ED783F08D2A}" type="datetime1">
              <a:rPr lang="fr-FR" smtClean="0"/>
              <a:t>03/06/2021</a:t>
            </a:fld>
            <a:endParaRPr lang="fr-FR"/>
          </a:p>
        </p:txBody>
      </p:sp>
      <p:sp>
        <p:nvSpPr>
          <p:cNvPr id="6" name="Espace réservé du pied de page 5"/>
          <p:cNvSpPr>
            <a:spLocks noGrp="1"/>
          </p:cNvSpPr>
          <p:nvPr>
            <p:ph type="ftr" sz="quarter" idx="11"/>
          </p:nvPr>
        </p:nvSpPr>
        <p:spPr/>
        <p:txBody>
          <a:bodyPr/>
          <a:lstStyle/>
          <a:p>
            <a:r>
              <a:rPr lang="fr-FR" smtClean="0"/>
              <a:t>Elasticité et viscosité dans les milieux continus. Rhéologie.</a:t>
            </a:r>
            <a:endParaRPr lang="fr-FR"/>
          </a:p>
        </p:txBody>
      </p:sp>
      <p:sp>
        <p:nvSpPr>
          <p:cNvPr id="7" name="Espace réservé du numéro de diapositive 6"/>
          <p:cNvSpPr>
            <a:spLocks noGrp="1"/>
          </p:cNvSpPr>
          <p:nvPr>
            <p:ph type="sldNum" sz="quarter" idx="12"/>
          </p:nvPr>
        </p:nvSpPr>
        <p:spPr/>
        <p:txBody>
          <a:bodyPr/>
          <a:lstStyle/>
          <a:p>
            <a:fld id="{4C27299E-F71B-4C01-97E9-3479CFA15142}" type="slidenum">
              <a:rPr lang="fr-FR" smtClean="0"/>
              <a:t>‹N°›</a:t>
            </a:fld>
            <a:endParaRPr lang="fr-FR"/>
          </a:p>
        </p:txBody>
      </p:sp>
    </p:spTree>
    <p:extLst>
      <p:ext uri="{BB962C8B-B14F-4D97-AF65-F5344CB8AC3E}">
        <p14:creationId xmlns:p14="http://schemas.microsoft.com/office/powerpoint/2010/main" val="1282550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F32EA34-83AD-47EF-BF4F-0DA5DCB13133}" type="datetime1">
              <a:rPr lang="fr-FR" smtClean="0"/>
              <a:t>03/06/2021</a:t>
            </a:fld>
            <a:endParaRPr lang="fr-FR"/>
          </a:p>
        </p:txBody>
      </p:sp>
      <p:sp>
        <p:nvSpPr>
          <p:cNvPr id="6" name="Espace réservé du pied de page 5"/>
          <p:cNvSpPr>
            <a:spLocks noGrp="1"/>
          </p:cNvSpPr>
          <p:nvPr>
            <p:ph type="ftr" sz="quarter" idx="11"/>
          </p:nvPr>
        </p:nvSpPr>
        <p:spPr/>
        <p:txBody>
          <a:bodyPr/>
          <a:lstStyle/>
          <a:p>
            <a:r>
              <a:rPr lang="fr-FR" smtClean="0"/>
              <a:t>Elasticité et viscosité dans les milieux continus. Rhéologie.</a:t>
            </a:r>
            <a:endParaRPr lang="fr-FR"/>
          </a:p>
        </p:txBody>
      </p:sp>
      <p:sp>
        <p:nvSpPr>
          <p:cNvPr id="7" name="Espace réservé du numéro de diapositive 6"/>
          <p:cNvSpPr>
            <a:spLocks noGrp="1"/>
          </p:cNvSpPr>
          <p:nvPr>
            <p:ph type="sldNum" sz="quarter" idx="12"/>
          </p:nvPr>
        </p:nvSpPr>
        <p:spPr/>
        <p:txBody>
          <a:bodyPr/>
          <a:lstStyle/>
          <a:p>
            <a:fld id="{4C27299E-F71B-4C01-97E9-3479CFA15142}" type="slidenum">
              <a:rPr lang="fr-FR" smtClean="0"/>
              <a:t>‹N°›</a:t>
            </a:fld>
            <a:endParaRPr lang="fr-FR"/>
          </a:p>
        </p:txBody>
      </p:sp>
    </p:spTree>
    <p:extLst>
      <p:ext uri="{BB962C8B-B14F-4D97-AF65-F5344CB8AC3E}">
        <p14:creationId xmlns:p14="http://schemas.microsoft.com/office/powerpoint/2010/main" val="2435838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D3167-643D-436E-96D0-B831CF765025}" type="datetime1">
              <a:rPr lang="fr-FR" smtClean="0"/>
              <a:t>03/06/2021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Elasticité et viscosité dans les milieux continus. Rhéologie.</a:t>
            </a:r>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7299E-F71B-4C01-97E9-3479CFA15142}" type="slidenum">
              <a:rPr lang="fr-FR" smtClean="0"/>
              <a:t>‹N°›</a:t>
            </a:fld>
            <a:endParaRPr lang="fr-FR"/>
          </a:p>
        </p:txBody>
      </p:sp>
    </p:spTree>
    <p:extLst>
      <p:ext uri="{BB962C8B-B14F-4D97-AF65-F5344CB8AC3E}">
        <p14:creationId xmlns:p14="http://schemas.microsoft.com/office/powerpoint/2010/main" val="3407400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69985" y="396814"/>
            <a:ext cx="10852030" cy="1681163"/>
          </a:xfrm>
        </p:spPr>
        <p:txBody>
          <a:bodyPr>
            <a:normAutofit/>
          </a:bodyPr>
          <a:lstStyle/>
          <a:p>
            <a:r>
              <a:rPr lang="fr-FR" sz="4400" dirty="0" smtClean="0">
                <a:latin typeface="Amiri" panose="00000500000000000000" pitchFamily="2" charset="-78"/>
                <a:ea typeface="Amiri" panose="00000500000000000000" pitchFamily="2" charset="-78"/>
                <a:cs typeface="Amiri" panose="00000500000000000000" pitchFamily="2" charset="-78"/>
              </a:rPr>
              <a:t>Elasticité et viscosité dans les milieux continus. Rhéologie.</a:t>
            </a:r>
            <a:endParaRPr lang="fr-FR" sz="4400" dirty="0">
              <a:latin typeface="Amiri" panose="00000500000000000000" pitchFamily="2" charset="-78"/>
              <a:ea typeface="Amiri" panose="00000500000000000000" pitchFamily="2" charset="-78"/>
              <a:cs typeface="Amiri" panose="00000500000000000000" pitchFamily="2" charset="-78"/>
            </a:endParaRPr>
          </a:p>
        </p:txBody>
      </p:sp>
      <p:sp>
        <p:nvSpPr>
          <p:cNvPr id="3" name="Sous-titre 2"/>
          <p:cNvSpPr>
            <a:spLocks noGrp="1"/>
          </p:cNvSpPr>
          <p:nvPr>
            <p:ph type="subTitle" idx="1"/>
          </p:nvPr>
        </p:nvSpPr>
        <p:spPr>
          <a:xfrm>
            <a:off x="1524000" y="3317366"/>
            <a:ext cx="9144000" cy="2798762"/>
          </a:xfrm>
        </p:spPr>
        <p:txBody>
          <a:bodyPr>
            <a:normAutofit/>
          </a:bodyPr>
          <a:lstStyle/>
          <a:p>
            <a:r>
              <a:rPr lang="fr-FR" u="sng" dirty="0" smtClean="0"/>
              <a:t>Niveau :</a:t>
            </a:r>
            <a:r>
              <a:rPr lang="fr-FR" dirty="0" smtClean="0"/>
              <a:t> Licence 2</a:t>
            </a:r>
          </a:p>
          <a:p>
            <a:endParaRPr lang="fr-FR" dirty="0"/>
          </a:p>
          <a:p>
            <a:pPr algn="l"/>
            <a:r>
              <a:rPr lang="fr-FR" u="sng" dirty="0" smtClean="0"/>
              <a:t>Prérequis :</a:t>
            </a:r>
            <a:r>
              <a:rPr lang="fr-FR" dirty="0" smtClean="0"/>
              <a:t> </a:t>
            </a:r>
          </a:p>
          <a:p>
            <a:pPr algn="l"/>
            <a:r>
              <a:rPr lang="fr-FR" dirty="0"/>
              <a:t>	</a:t>
            </a:r>
            <a:r>
              <a:rPr lang="fr-FR" dirty="0" smtClean="0"/>
              <a:t>- Théorème d’Euler</a:t>
            </a:r>
          </a:p>
          <a:p>
            <a:pPr algn="l"/>
            <a:r>
              <a:rPr lang="fr-FR" dirty="0"/>
              <a:t>	</a:t>
            </a:r>
            <a:r>
              <a:rPr lang="fr-FR" dirty="0" smtClean="0"/>
              <a:t>- Introduction aux polymères (chimie)</a:t>
            </a:r>
          </a:p>
          <a:p>
            <a:endParaRPr lang="fr-FR" dirty="0"/>
          </a:p>
        </p:txBody>
      </p:sp>
    </p:spTree>
    <p:extLst>
      <p:ext uri="{BB962C8B-B14F-4D97-AF65-F5344CB8AC3E}">
        <p14:creationId xmlns:p14="http://schemas.microsoft.com/office/powerpoint/2010/main" val="3189537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smtClean="0"/>
              <a:t>Elasticité et viscosité dans les milieux continus. Rhéologie.</a:t>
            </a:r>
            <a:endParaRPr lang="fr-FR"/>
          </a:p>
        </p:txBody>
      </p:sp>
      <p:sp>
        <p:nvSpPr>
          <p:cNvPr id="5" name="Espace réservé du numéro de diapositive 4"/>
          <p:cNvSpPr>
            <a:spLocks noGrp="1"/>
          </p:cNvSpPr>
          <p:nvPr>
            <p:ph type="sldNum" sz="quarter" idx="12"/>
          </p:nvPr>
        </p:nvSpPr>
        <p:spPr/>
        <p:txBody>
          <a:bodyPr/>
          <a:lstStyle/>
          <a:p>
            <a:fld id="{4C27299E-F71B-4C01-97E9-3479CFA15142}" type="slidenum">
              <a:rPr lang="fr-FR" smtClean="0"/>
              <a:t>10</a:t>
            </a:fld>
            <a:endParaRPr lang="fr-FR"/>
          </a:p>
        </p:txBody>
      </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68355" y="202264"/>
            <a:ext cx="9685020" cy="5577840"/>
          </a:xfrm>
          <a:prstGeom prst="rect">
            <a:avLst/>
          </a:prstGeom>
        </p:spPr>
      </p:pic>
      <p:sp>
        <p:nvSpPr>
          <p:cNvPr id="12" name="Rectangle 11"/>
          <p:cNvSpPr/>
          <p:nvPr/>
        </p:nvSpPr>
        <p:spPr>
          <a:xfrm>
            <a:off x="5244860" y="5589917"/>
            <a:ext cx="6314536" cy="362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71994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smtClean="0"/>
              <a:t>Elasticité et viscosité dans les milieux continus. Rhéologie.</a:t>
            </a:r>
            <a:endParaRPr lang="fr-FR"/>
          </a:p>
        </p:txBody>
      </p:sp>
      <p:sp>
        <p:nvSpPr>
          <p:cNvPr id="5" name="Espace réservé du numéro de diapositive 4"/>
          <p:cNvSpPr>
            <a:spLocks noGrp="1"/>
          </p:cNvSpPr>
          <p:nvPr>
            <p:ph type="sldNum" sz="quarter" idx="12"/>
          </p:nvPr>
        </p:nvSpPr>
        <p:spPr/>
        <p:txBody>
          <a:bodyPr/>
          <a:lstStyle/>
          <a:p>
            <a:fld id="{4C27299E-F71B-4C01-97E9-3479CFA15142}" type="slidenum">
              <a:rPr lang="fr-FR" smtClean="0"/>
              <a:t>11</a:t>
            </a:fld>
            <a:endParaRPr lang="fr-FR"/>
          </a:p>
        </p:txBody>
      </p:sp>
      <p:pic>
        <p:nvPicPr>
          <p:cNvPr id="11" name="Imag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6572" y="60986"/>
            <a:ext cx="10477500" cy="5791200"/>
          </a:xfrm>
          <a:prstGeom prst="rect">
            <a:avLst/>
          </a:prstGeom>
        </p:spPr>
      </p:pic>
      <p:sp>
        <p:nvSpPr>
          <p:cNvPr id="3" name="Rectangle 2"/>
          <p:cNvSpPr/>
          <p:nvPr/>
        </p:nvSpPr>
        <p:spPr>
          <a:xfrm>
            <a:off x="5244860" y="5589917"/>
            <a:ext cx="6314536" cy="362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40668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smtClean="0"/>
              <a:t>Elasticité et viscosité dans les milieux continus. Rhéologie.</a:t>
            </a:r>
            <a:endParaRPr lang="fr-FR"/>
          </a:p>
        </p:txBody>
      </p:sp>
      <p:sp>
        <p:nvSpPr>
          <p:cNvPr id="5" name="Espace réservé du numéro de diapositive 4"/>
          <p:cNvSpPr>
            <a:spLocks noGrp="1"/>
          </p:cNvSpPr>
          <p:nvPr>
            <p:ph type="sldNum" sz="quarter" idx="12"/>
          </p:nvPr>
        </p:nvSpPr>
        <p:spPr/>
        <p:txBody>
          <a:bodyPr/>
          <a:lstStyle/>
          <a:p>
            <a:fld id="{4C27299E-F71B-4C01-97E9-3479CFA15142}" type="slidenum">
              <a:rPr lang="fr-FR" smtClean="0"/>
              <a:t>12</a:t>
            </a:fld>
            <a:endParaRPr lang="fr-FR"/>
          </a:p>
        </p:txBody>
      </p:sp>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8597" y="682852"/>
            <a:ext cx="7056120" cy="4853940"/>
          </a:xfrm>
          <a:prstGeom prst="rect">
            <a:avLst/>
          </a:prstGeom>
        </p:spPr>
      </p:pic>
    </p:spTree>
    <p:extLst>
      <p:ext uri="{BB962C8B-B14F-4D97-AF65-F5344CB8AC3E}">
        <p14:creationId xmlns:p14="http://schemas.microsoft.com/office/powerpoint/2010/main" val="2931565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smtClean="0"/>
              <a:t>Elasticité et viscosité dans les milieux continus. Rhéologie.</a:t>
            </a:r>
            <a:endParaRPr lang="fr-FR"/>
          </a:p>
        </p:txBody>
      </p:sp>
      <p:sp>
        <p:nvSpPr>
          <p:cNvPr id="5" name="Espace réservé du numéro de diapositive 4"/>
          <p:cNvSpPr>
            <a:spLocks noGrp="1"/>
          </p:cNvSpPr>
          <p:nvPr>
            <p:ph type="sldNum" sz="quarter" idx="12"/>
          </p:nvPr>
        </p:nvSpPr>
        <p:spPr/>
        <p:txBody>
          <a:bodyPr/>
          <a:lstStyle/>
          <a:p>
            <a:fld id="{4C27299E-F71B-4C01-97E9-3479CFA15142}" type="slidenum">
              <a:rPr lang="fr-FR" smtClean="0"/>
              <a:t>13</a:t>
            </a:fld>
            <a:endParaRPr lang="fr-FR"/>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723" y="212647"/>
            <a:ext cx="5992628" cy="6143703"/>
          </a:xfrm>
          <a:prstGeom prst="rect">
            <a:avLst/>
          </a:prstGeom>
        </p:spPr>
      </p:pic>
    </p:spTree>
    <p:extLst>
      <p:ext uri="{BB962C8B-B14F-4D97-AF65-F5344CB8AC3E}">
        <p14:creationId xmlns:p14="http://schemas.microsoft.com/office/powerpoint/2010/main" val="3518036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dirty="0" smtClean="0">
                <a:latin typeface="Amiri" panose="00000500000000000000" pitchFamily="2" charset="-78"/>
                <a:ea typeface="Amiri" panose="00000500000000000000" pitchFamily="2" charset="-78"/>
                <a:cs typeface="Amiri" panose="00000500000000000000" pitchFamily="2" charset="-78"/>
              </a:rPr>
              <a:t>I) Elasticité et module d’Young.</a:t>
            </a:r>
            <a:br>
              <a:rPr lang="fr-FR" sz="3600" dirty="0" smtClean="0">
                <a:latin typeface="Amiri" panose="00000500000000000000" pitchFamily="2" charset="-78"/>
                <a:ea typeface="Amiri" panose="00000500000000000000" pitchFamily="2" charset="-78"/>
                <a:cs typeface="Amiri" panose="00000500000000000000" pitchFamily="2" charset="-78"/>
              </a:rPr>
            </a:br>
            <a:r>
              <a:rPr lang="fr-FR" dirty="0">
                <a:latin typeface="Amiri" panose="00000500000000000000" pitchFamily="2" charset="-78"/>
                <a:ea typeface="Amiri" panose="00000500000000000000" pitchFamily="2" charset="-78"/>
                <a:cs typeface="Amiri" panose="00000500000000000000" pitchFamily="2" charset="-78"/>
              </a:rPr>
              <a:t>	</a:t>
            </a:r>
            <a:r>
              <a:rPr lang="fr-FR" sz="3200" dirty="0" smtClean="0">
                <a:latin typeface="Amiri" panose="00000500000000000000" pitchFamily="2" charset="-78"/>
                <a:ea typeface="Amiri" panose="00000500000000000000" pitchFamily="2" charset="-78"/>
                <a:cs typeface="Amiri" panose="00000500000000000000" pitchFamily="2" charset="-78"/>
              </a:rPr>
              <a:t>1) Rappel : Hypothèse de continuité </a:t>
            </a:r>
            <a:endParaRPr lang="fr-FR" sz="3200" dirty="0">
              <a:latin typeface="Amiri" panose="00000500000000000000" pitchFamily="2" charset="-78"/>
              <a:ea typeface="Amiri" panose="00000500000000000000" pitchFamily="2" charset="-78"/>
              <a:cs typeface="Amiri" panose="00000500000000000000" pitchFamily="2" charset="-78"/>
            </a:endParaRPr>
          </a:p>
        </p:txBody>
      </p:sp>
      <p:sp>
        <p:nvSpPr>
          <p:cNvPr id="3" name="Espace réservé du contenu 2"/>
          <p:cNvSpPr>
            <a:spLocks noGrp="1"/>
          </p:cNvSpPr>
          <p:nvPr>
            <p:ph idx="1"/>
          </p:nvPr>
        </p:nvSpPr>
        <p:spPr/>
        <p:txBody>
          <a:bodyPr>
            <a:normAutofit/>
          </a:bodyPr>
          <a:lstStyle/>
          <a:p>
            <a:r>
              <a:rPr lang="fr-FR" sz="2600" dirty="0" smtClean="0">
                <a:latin typeface="Amiri" panose="00000500000000000000" pitchFamily="2" charset="-78"/>
                <a:ea typeface="Amiri" panose="00000500000000000000" pitchFamily="2" charset="-78"/>
                <a:cs typeface="Amiri" panose="00000500000000000000" pitchFamily="2" charset="-78"/>
              </a:rPr>
              <a:t>La matière est composée de particules élémentaires microscopiques où les lois de la mécanique classique ne s’appliquent pas.</a:t>
            </a:r>
          </a:p>
          <a:p>
            <a:r>
              <a:rPr lang="fr-FR" sz="2600" dirty="0" smtClean="0">
                <a:latin typeface="Amiri" panose="00000500000000000000" pitchFamily="2" charset="-78"/>
                <a:ea typeface="Amiri" panose="00000500000000000000" pitchFamily="2" charset="-78"/>
                <a:cs typeface="Amiri" panose="00000500000000000000" pitchFamily="2" charset="-78"/>
              </a:rPr>
              <a:t>Le point de vue macroscopique permet d’ignorer la constitution intime de la matière. </a:t>
            </a:r>
          </a:p>
          <a:p>
            <a:r>
              <a:rPr lang="fr-FR" dirty="0" smtClean="0">
                <a:latin typeface="Amiri" panose="00000500000000000000" pitchFamily="2" charset="-78"/>
                <a:ea typeface="Amiri" panose="00000500000000000000" pitchFamily="2" charset="-78"/>
                <a:cs typeface="Amiri" panose="00000500000000000000" pitchFamily="2" charset="-78"/>
              </a:rPr>
              <a:t>Raisonner sur des éléments matériels de </a:t>
            </a:r>
            <a:r>
              <a:rPr lang="fr-FR" u="sng" dirty="0" smtClean="0">
                <a:latin typeface="Amiri" panose="00000500000000000000" pitchFamily="2" charset="-78"/>
                <a:ea typeface="Amiri" panose="00000500000000000000" pitchFamily="2" charset="-78"/>
                <a:cs typeface="Amiri" panose="00000500000000000000" pitchFamily="2" charset="-78"/>
              </a:rPr>
              <a:t>volume mésoscopique</a:t>
            </a:r>
            <a:r>
              <a:rPr lang="fr-FR" dirty="0" smtClean="0">
                <a:latin typeface="Amiri" panose="00000500000000000000" pitchFamily="2" charset="-78"/>
                <a:ea typeface="Amiri" panose="00000500000000000000" pitchFamily="2" charset="-78"/>
                <a:cs typeface="Amiri" panose="00000500000000000000" pitchFamily="2" charset="-78"/>
              </a:rPr>
              <a:t> (entre l’échelle moléculaire et l’échelle macroscopique) permet de les traiter mathématiquement comme des infiniment petits, cependant assez grands pour qu’ils renferment un grand nombre de particules élémentaires dont les caractéristiques pourront être moyennée.</a:t>
            </a:r>
            <a:endParaRPr lang="fr-FR" dirty="0">
              <a:latin typeface="Amiri" panose="00000500000000000000" pitchFamily="2" charset="-78"/>
              <a:ea typeface="Amiri" panose="00000500000000000000" pitchFamily="2" charset="-78"/>
              <a:cs typeface="Amiri" panose="00000500000000000000" pitchFamily="2" charset="-78"/>
            </a:endParaRPr>
          </a:p>
        </p:txBody>
      </p:sp>
      <p:sp>
        <p:nvSpPr>
          <p:cNvPr id="4" name="Espace réservé du pied de page 3"/>
          <p:cNvSpPr>
            <a:spLocks noGrp="1"/>
          </p:cNvSpPr>
          <p:nvPr>
            <p:ph type="ftr" sz="quarter" idx="11"/>
          </p:nvPr>
        </p:nvSpPr>
        <p:spPr/>
        <p:txBody>
          <a:bodyPr/>
          <a:lstStyle/>
          <a:p>
            <a:r>
              <a:rPr lang="fr-FR" smtClean="0"/>
              <a:t>Elasticité et viscosité dans les milieux continus. Rhéologie.</a:t>
            </a:r>
            <a:endParaRPr lang="fr-FR"/>
          </a:p>
        </p:txBody>
      </p:sp>
      <p:sp>
        <p:nvSpPr>
          <p:cNvPr id="5" name="Espace réservé du numéro de diapositive 4"/>
          <p:cNvSpPr>
            <a:spLocks noGrp="1"/>
          </p:cNvSpPr>
          <p:nvPr>
            <p:ph type="sldNum" sz="quarter" idx="12"/>
          </p:nvPr>
        </p:nvSpPr>
        <p:spPr/>
        <p:txBody>
          <a:bodyPr/>
          <a:lstStyle/>
          <a:p>
            <a:fld id="{4C27299E-F71B-4C01-97E9-3479CFA15142}" type="slidenum">
              <a:rPr lang="fr-FR" smtClean="0"/>
              <a:t>2</a:t>
            </a:fld>
            <a:endParaRPr lang="fr-FR"/>
          </a:p>
        </p:txBody>
      </p:sp>
    </p:spTree>
    <p:extLst>
      <p:ext uri="{BB962C8B-B14F-4D97-AF65-F5344CB8AC3E}">
        <p14:creationId xmlns:p14="http://schemas.microsoft.com/office/powerpoint/2010/main" val="4069882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dirty="0" smtClean="0">
                <a:latin typeface="Amiri" panose="00000500000000000000" pitchFamily="2" charset="-78"/>
                <a:ea typeface="Amiri" panose="00000500000000000000" pitchFamily="2" charset="-78"/>
                <a:cs typeface="Amiri" panose="00000500000000000000" pitchFamily="2" charset="-78"/>
              </a:rPr>
              <a:t>I) Elasticité et module d’Young.</a:t>
            </a:r>
            <a:br>
              <a:rPr lang="fr-FR" sz="3600" dirty="0" smtClean="0">
                <a:latin typeface="Amiri" panose="00000500000000000000" pitchFamily="2" charset="-78"/>
                <a:ea typeface="Amiri" panose="00000500000000000000" pitchFamily="2" charset="-78"/>
                <a:cs typeface="Amiri" panose="00000500000000000000" pitchFamily="2" charset="-78"/>
              </a:rPr>
            </a:br>
            <a:r>
              <a:rPr lang="fr-FR" dirty="0">
                <a:latin typeface="Amiri" panose="00000500000000000000" pitchFamily="2" charset="-78"/>
                <a:ea typeface="Amiri" panose="00000500000000000000" pitchFamily="2" charset="-78"/>
                <a:cs typeface="Amiri" panose="00000500000000000000" pitchFamily="2" charset="-78"/>
              </a:rPr>
              <a:t>	</a:t>
            </a:r>
            <a:r>
              <a:rPr lang="fr-FR" sz="3200" dirty="0" smtClean="0">
                <a:latin typeface="Amiri" panose="00000500000000000000" pitchFamily="2" charset="-78"/>
                <a:ea typeface="Amiri" panose="00000500000000000000" pitchFamily="2" charset="-78"/>
                <a:cs typeface="Amiri" panose="00000500000000000000" pitchFamily="2" charset="-78"/>
              </a:rPr>
              <a:t>1) Rappel : Hypothèse de continuité </a:t>
            </a:r>
            <a:endParaRPr lang="fr-FR" sz="3200" dirty="0">
              <a:latin typeface="Amiri" panose="00000500000000000000" pitchFamily="2" charset="-78"/>
              <a:ea typeface="Amiri" panose="00000500000000000000" pitchFamily="2" charset="-78"/>
              <a:cs typeface="Amiri" panose="00000500000000000000" pitchFamily="2" charset="-78"/>
            </a:endParaRPr>
          </a:p>
        </p:txBody>
      </p:sp>
      <p:sp>
        <p:nvSpPr>
          <p:cNvPr id="3" name="Espace réservé du contenu 2"/>
          <p:cNvSpPr>
            <a:spLocks noGrp="1"/>
          </p:cNvSpPr>
          <p:nvPr>
            <p:ph idx="1"/>
          </p:nvPr>
        </p:nvSpPr>
        <p:spPr>
          <a:xfrm>
            <a:off x="838200" y="2567497"/>
            <a:ext cx="10515600" cy="2228790"/>
          </a:xfrm>
        </p:spPr>
        <p:txBody>
          <a:bodyPr>
            <a:normAutofit/>
          </a:bodyPr>
          <a:lstStyle/>
          <a:p>
            <a:r>
              <a:rPr lang="fr-FR" dirty="0" smtClean="0">
                <a:latin typeface="Amiri" panose="00000500000000000000" pitchFamily="2" charset="-78"/>
                <a:ea typeface="Amiri" panose="00000500000000000000" pitchFamily="2" charset="-78"/>
                <a:cs typeface="Amiri" panose="00000500000000000000" pitchFamily="2" charset="-78"/>
              </a:rPr>
              <a:t>Dans l’hypothèse des milieux continus les propriétés physiques macroscopiques varient continument d’un point à un autre.</a:t>
            </a:r>
          </a:p>
          <a:p>
            <a:r>
              <a:rPr lang="fr-FR" dirty="0" smtClean="0">
                <a:latin typeface="Amiri" panose="00000500000000000000" pitchFamily="2" charset="-78"/>
                <a:ea typeface="Amiri" panose="00000500000000000000" pitchFamily="2" charset="-78"/>
                <a:cs typeface="Amiri" panose="00000500000000000000" pitchFamily="2" charset="-78"/>
              </a:rPr>
              <a:t>Deux éléments proches voisins à un instant t le restent à tout instant ultérieur.</a:t>
            </a:r>
            <a:endParaRPr lang="fr-FR" dirty="0">
              <a:latin typeface="Amiri" panose="00000500000000000000" pitchFamily="2" charset="-78"/>
              <a:ea typeface="Amiri" panose="00000500000000000000" pitchFamily="2" charset="-78"/>
              <a:cs typeface="Amiri" panose="00000500000000000000" pitchFamily="2" charset="-78"/>
            </a:endParaRPr>
          </a:p>
        </p:txBody>
      </p:sp>
      <p:sp>
        <p:nvSpPr>
          <p:cNvPr id="4" name="Espace réservé du pied de page 3"/>
          <p:cNvSpPr>
            <a:spLocks noGrp="1"/>
          </p:cNvSpPr>
          <p:nvPr>
            <p:ph type="ftr" sz="quarter" idx="11"/>
          </p:nvPr>
        </p:nvSpPr>
        <p:spPr/>
        <p:txBody>
          <a:bodyPr/>
          <a:lstStyle/>
          <a:p>
            <a:r>
              <a:rPr lang="fr-FR" smtClean="0"/>
              <a:t>Elasticité et viscosité dans les milieux continus. Rhéologie.</a:t>
            </a:r>
            <a:endParaRPr lang="fr-FR"/>
          </a:p>
        </p:txBody>
      </p:sp>
      <p:sp>
        <p:nvSpPr>
          <p:cNvPr id="5" name="Espace réservé du numéro de diapositive 4"/>
          <p:cNvSpPr>
            <a:spLocks noGrp="1"/>
          </p:cNvSpPr>
          <p:nvPr>
            <p:ph type="sldNum" sz="quarter" idx="12"/>
          </p:nvPr>
        </p:nvSpPr>
        <p:spPr/>
        <p:txBody>
          <a:bodyPr/>
          <a:lstStyle/>
          <a:p>
            <a:fld id="{4C27299E-F71B-4C01-97E9-3479CFA15142}" type="slidenum">
              <a:rPr lang="fr-FR" smtClean="0"/>
              <a:t>3</a:t>
            </a:fld>
            <a:endParaRPr lang="fr-FR"/>
          </a:p>
        </p:txBody>
      </p:sp>
    </p:spTree>
    <p:extLst>
      <p:ext uri="{BB962C8B-B14F-4D97-AF65-F5344CB8AC3E}">
        <p14:creationId xmlns:p14="http://schemas.microsoft.com/office/powerpoint/2010/main" val="2489225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dirty="0" smtClean="0">
                <a:latin typeface="Amiri" panose="00000500000000000000" pitchFamily="2" charset="-78"/>
                <a:ea typeface="Amiri" panose="00000500000000000000" pitchFamily="2" charset="-78"/>
                <a:cs typeface="Amiri" panose="00000500000000000000" pitchFamily="2" charset="-78"/>
              </a:rPr>
              <a:t>I) Elasticité et module d’Young.</a:t>
            </a:r>
            <a:br>
              <a:rPr lang="fr-FR" sz="3600" dirty="0" smtClean="0">
                <a:latin typeface="Amiri" panose="00000500000000000000" pitchFamily="2" charset="-78"/>
                <a:ea typeface="Amiri" panose="00000500000000000000" pitchFamily="2" charset="-78"/>
                <a:cs typeface="Amiri" panose="00000500000000000000" pitchFamily="2" charset="-78"/>
              </a:rPr>
            </a:br>
            <a:r>
              <a:rPr lang="fr-FR" dirty="0">
                <a:latin typeface="Amiri" panose="00000500000000000000" pitchFamily="2" charset="-78"/>
                <a:ea typeface="Amiri" panose="00000500000000000000" pitchFamily="2" charset="-78"/>
                <a:cs typeface="Amiri" panose="00000500000000000000" pitchFamily="2" charset="-78"/>
              </a:rPr>
              <a:t>	</a:t>
            </a:r>
            <a:r>
              <a:rPr lang="fr-FR" sz="3200" dirty="0" smtClean="0">
                <a:latin typeface="Amiri" panose="00000500000000000000" pitchFamily="2" charset="-78"/>
                <a:ea typeface="Amiri" panose="00000500000000000000" pitchFamily="2" charset="-78"/>
                <a:cs typeface="Amiri" panose="00000500000000000000" pitchFamily="2" charset="-78"/>
              </a:rPr>
              <a:t>1) Rappel : Hypothèse de continuité </a:t>
            </a:r>
            <a:endParaRPr lang="fr-FR" sz="3200" dirty="0">
              <a:latin typeface="Amiri" panose="00000500000000000000" pitchFamily="2" charset="-78"/>
              <a:ea typeface="Amiri" panose="00000500000000000000" pitchFamily="2" charset="-78"/>
              <a:cs typeface="Amiri" panose="00000500000000000000" pitchFamily="2" charset="-78"/>
            </a:endParaRPr>
          </a:p>
        </p:txBody>
      </p:sp>
      <p:sp>
        <p:nvSpPr>
          <p:cNvPr id="3" name="Espace réservé du contenu 2"/>
          <p:cNvSpPr>
            <a:spLocks noGrp="1"/>
          </p:cNvSpPr>
          <p:nvPr>
            <p:ph idx="1"/>
          </p:nvPr>
        </p:nvSpPr>
        <p:spPr/>
        <p:txBody>
          <a:bodyPr>
            <a:normAutofit/>
          </a:bodyPr>
          <a:lstStyle/>
          <a:p>
            <a:pPr marL="0" indent="0">
              <a:buNone/>
            </a:pPr>
            <a:r>
              <a:rPr lang="fr-FR" dirty="0" smtClean="0">
                <a:solidFill>
                  <a:srgbClr val="FF0000"/>
                </a:solidFill>
                <a:latin typeface="Amiri" panose="00000500000000000000" pitchFamily="2" charset="-78"/>
                <a:ea typeface="Amiri" panose="00000500000000000000" pitchFamily="2" charset="-78"/>
                <a:cs typeface="Amiri" panose="00000500000000000000" pitchFamily="2" charset="-78"/>
              </a:rPr>
              <a:t>Invalidité :</a:t>
            </a:r>
          </a:p>
          <a:p>
            <a:r>
              <a:rPr lang="fr-FR" u="sng" dirty="0" smtClean="0">
                <a:latin typeface="Amiri" panose="00000500000000000000" pitchFamily="2" charset="-78"/>
                <a:ea typeface="Amiri" panose="00000500000000000000" pitchFamily="2" charset="-78"/>
                <a:cs typeface="Amiri" panose="00000500000000000000" pitchFamily="2" charset="-78"/>
              </a:rPr>
              <a:t>Trous</a:t>
            </a:r>
            <a:r>
              <a:rPr lang="fr-FR" dirty="0" smtClean="0">
                <a:latin typeface="Amiri" panose="00000500000000000000" pitchFamily="2" charset="-78"/>
                <a:ea typeface="Amiri" panose="00000500000000000000" pitchFamily="2" charset="-78"/>
                <a:cs typeface="Amiri" panose="00000500000000000000" pitchFamily="2" charset="-78"/>
              </a:rPr>
              <a:t> : fissure pour les solides, cavitation pour les liquides.</a:t>
            </a:r>
          </a:p>
          <a:p>
            <a:r>
              <a:rPr lang="fr-FR" u="sng" dirty="0" smtClean="0">
                <a:latin typeface="Amiri" panose="00000500000000000000" pitchFamily="2" charset="-78"/>
                <a:ea typeface="Amiri" panose="00000500000000000000" pitchFamily="2" charset="-78"/>
                <a:cs typeface="Amiri" panose="00000500000000000000" pitchFamily="2" charset="-78"/>
              </a:rPr>
              <a:t>Glissements</a:t>
            </a:r>
            <a:r>
              <a:rPr lang="fr-FR" dirty="0" smtClean="0">
                <a:latin typeface="Amiri" panose="00000500000000000000" pitchFamily="2" charset="-78"/>
                <a:ea typeface="Amiri" panose="00000500000000000000" pitchFamily="2" charset="-78"/>
                <a:cs typeface="Amiri" panose="00000500000000000000" pitchFamily="2" charset="-78"/>
              </a:rPr>
              <a:t> : faille pour les solides, sillage dans les liquides.</a:t>
            </a:r>
          </a:p>
          <a:p>
            <a:pPr marL="0" indent="0">
              <a:buNone/>
            </a:pPr>
            <a:endParaRPr lang="fr-FR" dirty="0">
              <a:latin typeface="Amiri" panose="00000500000000000000" pitchFamily="2" charset="-78"/>
              <a:ea typeface="Amiri" panose="00000500000000000000" pitchFamily="2" charset="-78"/>
              <a:cs typeface="Amiri" panose="00000500000000000000" pitchFamily="2" charset="-78"/>
            </a:endParaRPr>
          </a:p>
        </p:txBody>
      </p:sp>
      <p:sp>
        <p:nvSpPr>
          <p:cNvPr id="4" name="Espace réservé du pied de page 3"/>
          <p:cNvSpPr>
            <a:spLocks noGrp="1"/>
          </p:cNvSpPr>
          <p:nvPr>
            <p:ph type="ftr" sz="quarter" idx="11"/>
          </p:nvPr>
        </p:nvSpPr>
        <p:spPr/>
        <p:txBody>
          <a:bodyPr/>
          <a:lstStyle/>
          <a:p>
            <a:r>
              <a:rPr lang="fr-FR" smtClean="0"/>
              <a:t>Elasticité et viscosité dans les milieux continus. Rhéologie.</a:t>
            </a:r>
            <a:endParaRPr lang="fr-FR"/>
          </a:p>
        </p:txBody>
      </p:sp>
      <p:sp>
        <p:nvSpPr>
          <p:cNvPr id="5" name="Espace réservé du numéro de diapositive 4"/>
          <p:cNvSpPr>
            <a:spLocks noGrp="1"/>
          </p:cNvSpPr>
          <p:nvPr>
            <p:ph type="sldNum" sz="quarter" idx="12"/>
          </p:nvPr>
        </p:nvSpPr>
        <p:spPr/>
        <p:txBody>
          <a:bodyPr/>
          <a:lstStyle/>
          <a:p>
            <a:fld id="{4C27299E-F71B-4C01-97E9-3479CFA15142}" type="slidenum">
              <a:rPr lang="fr-FR" smtClean="0"/>
              <a:t>4</a:t>
            </a:fld>
            <a:endParaRPr lang="fr-FR"/>
          </a:p>
        </p:txBody>
      </p:sp>
    </p:spTree>
    <p:extLst>
      <p:ext uri="{BB962C8B-B14F-4D97-AF65-F5344CB8AC3E}">
        <p14:creationId xmlns:p14="http://schemas.microsoft.com/office/powerpoint/2010/main" val="761981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smtClean="0"/>
              <a:t>Elasticité et viscosité dans les milieux continus. Rhéologie.</a:t>
            </a:r>
            <a:endParaRPr lang="fr-FR"/>
          </a:p>
        </p:txBody>
      </p:sp>
      <p:sp>
        <p:nvSpPr>
          <p:cNvPr id="5" name="Espace réservé du numéro de diapositive 4"/>
          <p:cNvSpPr>
            <a:spLocks noGrp="1"/>
          </p:cNvSpPr>
          <p:nvPr>
            <p:ph type="sldNum" sz="quarter" idx="12"/>
          </p:nvPr>
        </p:nvSpPr>
        <p:spPr/>
        <p:txBody>
          <a:bodyPr/>
          <a:lstStyle/>
          <a:p>
            <a:fld id="{4C27299E-F71B-4C01-97E9-3479CFA15142}" type="slidenum">
              <a:rPr lang="fr-FR" smtClean="0"/>
              <a:t>5</a:t>
            </a:fld>
            <a:endParaRPr lang="fr-FR"/>
          </a:p>
        </p:txBody>
      </p:sp>
      <p:pic>
        <p:nvPicPr>
          <p:cNvPr id="6" name="Espace réservé du contenu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8658" y="155275"/>
            <a:ext cx="2919341" cy="4433978"/>
          </a:xfrm>
          <a:prstGeom prst="rect">
            <a:avLst/>
          </a:prstGeom>
        </p:spPr>
      </p:pic>
      <p:sp>
        <p:nvSpPr>
          <p:cNvPr id="7" name="ZoneTexte 6"/>
          <p:cNvSpPr txBox="1"/>
          <p:nvPr/>
        </p:nvSpPr>
        <p:spPr>
          <a:xfrm>
            <a:off x="4254260" y="4744528"/>
            <a:ext cx="3683479" cy="1200329"/>
          </a:xfrm>
          <a:prstGeom prst="rect">
            <a:avLst/>
          </a:prstGeom>
          <a:noFill/>
        </p:spPr>
        <p:txBody>
          <a:bodyPr wrap="square" rtlCol="0">
            <a:spAutoFit/>
          </a:bodyPr>
          <a:lstStyle/>
          <a:p>
            <a:pPr algn="ctr"/>
            <a:r>
              <a:rPr lang="fr-FR" sz="3600" dirty="0" smtClean="0"/>
              <a:t>Thomas Young (1773-1829)</a:t>
            </a:r>
            <a:endParaRPr lang="fr-FR" sz="3600" dirty="0"/>
          </a:p>
        </p:txBody>
      </p:sp>
    </p:spTree>
    <p:extLst>
      <p:ext uri="{BB962C8B-B14F-4D97-AF65-F5344CB8AC3E}">
        <p14:creationId xmlns:p14="http://schemas.microsoft.com/office/powerpoint/2010/main" val="2498328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smtClean="0"/>
              <a:t>Elasticité et viscosité dans les milieux continus. Rhéologie.</a:t>
            </a:r>
            <a:endParaRPr lang="fr-FR"/>
          </a:p>
        </p:txBody>
      </p:sp>
      <p:sp>
        <p:nvSpPr>
          <p:cNvPr id="5" name="Espace réservé du numéro de diapositive 4"/>
          <p:cNvSpPr>
            <a:spLocks noGrp="1"/>
          </p:cNvSpPr>
          <p:nvPr>
            <p:ph type="sldNum" sz="quarter" idx="12"/>
          </p:nvPr>
        </p:nvSpPr>
        <p:spPr/>
        <p:txBody>
          <a:bodyPr/>
          <a:lstStyle/>
          <a:p>
            <a:fld id="{4C27299E-F71B-4C01-97E9-3479CFA15142}" type="slidenum">
              <a:rPr lang="fr-FR" smtClean="0"/>
              <a:t>6</a:t>
            </a:fld>
            <a:endParaRPr lang="fr-FR"/>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9350" y="536234"/>
            <a:ext cx="7012373" cy="5666158"/>
          </a:xfrm>
          <a:prstGeom prst="rect">
            <a:avLst/>
          </a:prstGeom>
        </p:spPr>
      </p:pic>
      <p:sp>
        <p:nvSpPr>
          <p:cNvPr id="7" name="ZoneTexte 6"/>
          <p:cNvSpPr txBox="1"/>
          <p:nvPr/>
        </p:nvSpPr>
        <p:spPr>
          <a:xfrm rot="16200000">
            <a:off x="1259359" y="2870686"/>
            <a:ext cx="1390650" cy="400110"/>
          </a:xfrm>
          <a:prstGeom prst="rect">
            <a:avLst/>
          </a:prstGeom>
          <a:noFill/>
        </p:spPr>
        <p:txBody>
          <a:bodyPr wrap="square" rtlCol="0">
            <a:spAutoFit/>
          </a:bodyPr>
          <a:lstStyle/>
          <a:p>
            <a:r>
              <a:rPr lang="fr-FR" sz="2000" dirty="0" smtClean="0"/>
              <a:t>Contrainte</a:t>
            </a:r>
            <a:endParaRPr lang="fr-FR" sz="2000" dirty="0"/>
          </a:p>
        </p:txBody>
      </p:sp>
      <p:cxnSp>
        <p:nvCxnSpPr>
          <p:cNvPr id="11" name="Connecteur droit avec flèche 10"/>
          <p:cNvCxnSpPr/>
          <p:nvPr/>
        </p:nvCxnSpPr>
        <p:spPr>
          <a:xfrm>
            <a:off x="8988145" y="5812538"/>
            <a:ext cx="16357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rot="16200000">
            <a:off x="2204907" y="745957"/>
            <a:ext cx="16357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037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extLst>
              <p:ext uri="{D42A27DB-BD31-4B8C-83A1-F6EECF244321}">
                <p14:modId xmlns:p14="http://schemas.microsoft.com/office/powerpoint/2010/main" val="1405949297"/>
              </p:ext>
            </p:extLst>
          </p:nvPr>
        </p:nvGraphicFramePr>
        <p:xfrm>
          <a:off x="838200" y="1273532"/>
          <a:ext cx="10515600" cy="3841930"/>
        </p:xfrm>
        <a:graphic>
          <a:graphicData uri="http://schemas.openxmlformats.org/drawingml/2006/table">
            <a:tbl>
              <a:tblPr firstRow="1" bandRow="1">
                <a:tableStyleId>{5C22544A-7EE6-4342-B048-85BDC9FD1C3A}</a:tableStyleId>
              </a:tblPr>
              <a:tblGrid>
                <a:gridCol w="5257800"/>
                <a:gridCol w="5257800"/>
              </a:tblGrid>
              <a:tr h="768386">
                <a:tc>
                  <a:txBody>
                    <a:bodyPr/>
                    <a:lstStyle/>
                    <a:p>
                      <a:pPr algn="ctr"/>
                      <a:r>
                        <a:rPr lang="fr-FR" sz="4000" dirty="0" smtClean="0"/>
                        <a:t>Matériaux</a:t>
                      </a:r>
                      <a:endParaRPr lang="fr-FR" sz="4000" dirty="0"/>
                    </a:p>
                  </a:txBody>
                  <a:tcPr/>
                </a:tc>
                <a:tc>
                  <a:txBody>
                    <a:bodyPr/>
                    <a:lstStyle/>
                    <a:p>
                      <a:pPr algn="ctr"/>
                      <a:r>
                        <a:rPr lang="fr-FR" sz="4000" dirty="0" smtClean="0"/>
                        <a:t>Module</a:t>
                      </a:r>
                      <a:r>
                        <a:rPr lang="fr-FR" sz="4000" baseline="0" dirty="0" smtClean="0"/>
                        <a:t> d’Young (</a:t>
                      </a:r>
                      <a:r>
                        <a:rPr lang="fr-FR" sz="4000" baseline="0" dirty="0" err="1" smtClean="0"/>
                        <a:t>Gpa</a:t>
                      </a:r>
                      <a:r>
                        <a:rPr lang="fr-FR" sz="4000" baseline="0" dirty="0" smtClean="0"/>
                        <a:t>)</a:t>
                      </a:r>
                      <a:endParaRPr lang="fr-FR" sz="4000" dirty="0"/>
                    </a:p>
                  </a:txBody>
                  <a:tcPr/>
                </a:tc>
              </a:tr>
              <a:tr h="768386">
                <a:tc>
                  <a:txBody>
                    <a:bodyPr/>
                    <a:lstStyle/>
                    <a:p>
                      <a:pPr algn="ctr"/>
                      <a:r>
                        <a:rPr lang="fr-FR" sz="2800" dirty="0" smtClean="0">
                          <a:latin typeface="Amiri" panose="00000500000000000000" pitchFamily="2" charset="-78"/>
                          <a:ea typeface="Amiri" panose="00000500000000000000" pitchFamily="2" charset="-78"/>
                          <a:cs typeface="Amiri" panose="00000500000000000000" pitchFamily="2" charset="-78"/>
                        </a:rPr>
                        <a:t>Acier </a:t>
                      </a:r>
                      <a:endParaRPr lang="fr-FR" sz="2800" dirty="0">
                        <a:latin typeface="Amiri" panose="00000500000000000000" pitchFamily="2" charset="-78"/>
                        <a:ea typeface="Amiri" panose="00000500000000000000" pitchFamily="2" charset="-78"/>
                        <a:cs typeface="Amiri" panose="00000500000000000000" pitchFamily="2" charset="-78"/>
                      </a:endParaRPr>
                    </a:p>
                  </a:txBody>
                  <a:tcPr/>
                </a:tc>
                <a:tc>
                  <a:txBody>
                    <a:bodyPr/>
                    <a:lstStyle/>
                    <a:p>
                      <a:pPr algn="ctr"/>
                      <a:r>
                        <a:rPr lang="fr-FR" sz="2800" dirty="0" smtClean="0">
                          <a:latin typeface="Amiri" panose="00000500000000000000" pitchFamily="2" charset="-78"/>
                          <a:ea typeface="Amiri" panose="00000500000000000000" pitchFamily="2" charset="-78"/>
                          <a:cs typeface="Amiri" panose="00000500000000000000" pitchFamily="2" charset="-78"/>
                        </a:rPr>
                        <a:t>210</a:t>
                      </a:r>
                      <a:endParaRPr lang="fr-FR" sz="2800" dirty="0">
                        <a:latin typeface="Amiri" panose="00000500000000000000" pitchFamily="2" charset="-78"/>
                        <a:ea typeface="Amiri" panose="00000500000000000000" pitchFamily="2" charset="-78"/>
                        <a:cs typeface="Amiri" panose="00000500000000000000" pitchFamily="2" charset="-78"/>
                      </a:endParaRPr>
                    </a:p>
                  </a:txBody>
                  <a:tcPr/>
                </a:tc>
              </a:tr>
              <a:tr h="768386">
                <a:tc>
                  <a:txBody>
                    <a:bodyPr/>
                    <a:lstStyle/>
                    <a:p>
                      <a:pPr algn="ctr"/>
                      <a:r>
                        <a:rPr lang="fr-FR" sz="2800" dirty="0" smtClean="0">
                          <a:latin typeface="Amiri" panose="00000500000000000000" pitchFamily="2" charset="-78"/>
                          <a:ea typeface="Amiri" panose="00000500000000000000" pitchFamily="2" charset="-78"/>
                          <a:cs typeface="Amiri" panose="00000500000000000000" pitchFamily="2" charset="-78"/>
                        </a:rPr>
                        <a:t>Or</a:t>
                      </a:r>
                      <a:endParaRPr lang="fr-FR" sz="2800" dirty="0">
                        <a:latin typeface="Amiri" panose="00000500000000000000" pitchFamily="2" charset="-78"/>
                        <a:ea typeface="Amiri" panose="00000500000000000000" pitchFamily="2" charset="-78"/>
                        <a:cs typeface="Amiri" panose="00000500000000000000" pitchFamily="2" charset="-78"/>
                      </a:endParaRPr>
                    </a:p>
                  </a:txBody>
                  <a:tcPr/>
                </a:tc>
                <a:tc>
                  <a:txBody>
                    <a:bodyPr/>
                    <a:lstStyle/>
                    <a:p>
                      <a:pPr algn="ctr"/>
                      <a:r>
                        <a:rPr lang="fr-FR" sz="2800" dirty="0" smtClean="0">
                          <a:latin typeface="Amiri" panose="00000500000000000000" pitchFamily="2" charset="-78"/>
                          <a:ea typeface="Amiri" panose="00000500000000000000" pitchFamily="2" charset="-78"/>
                          <a:cs typeface="Amiri" panose="00000500000000000000" pitchFamily="2" charset="-78"/>
                        </a:rPr>
                        <a:t>78</a:t>
                      </a:r>
                      <a:endParaRPr lang="fr-FR" sz="2800" dirty="0">
                        <a:latin typeface="Amiri" panose="00000500000000000000" pitchFamily="2" charset="-78"/>
                        <a:ea typeface="Amiri" panose="00000500000000000000" pitchFamily="2" charset="-78"/>
                        <a:cs typeface="Amiri" panose="00000500000000000000" pitchFamily="2" charset="-78"/>
                      </a:endParaRPr>
                    </a:p>
                  </a:txBody>
                  <a:tcPr/>
                </a:tc>
              </a:tr>
              <a:tr h="768386">
                <a:tc>
                  <a:txBody>
                    <a:bodyPr/>
                    <a:lstStyle/>
                    <a:p>
                      <a:pPr algn="ctr"/>
                      <a:r>
                        <a:rPr lang="fr-FR" sz="2800" dirty="0" smtClean="0">
                          <a:latin typeface="Amiri" panose="00000500000000000000" pitchFamily="2" charset="-78"/>
                          <a:ea typeface="Amiri" panose="00000500000000000000" pitchFamily="2" charset="-78"/>
                          <a:cs typeface="Amiri" panose="00000500000000000000" pitchFamily="2" charset="-78"/>
                        </a:rPr>
                        <a:t>Bois</a:t>
                      </a:r>
                      <a:endParaRPr lang="fr-FR" sz="2800" dirty="0">
                        <a:latin typeface="Amiri" panose="00000500000000000000" pitchFamily="2" charset="-78"/>
                        <a:ea typeface="Amiri" panose="00000500000000000000" pitchFamily="2" charset="-78"/>
                        <a:cs typeface="Amiri" panose="00000500000000000000" pitchFamily="2" charset="-78"/>
                      </a:endParaRPr>
                    </a:p>
                  </a:txBody>
                  <a:tcPr/>
                </a:tc>
                <a:tc>
                  <a:txBody>
                    <a:bodyPr/>
                    <a:lstStyle/>
                    <a:p>
                      <a:pPr algn="ctr"/>
                      <a:r>
                        <a:rPr lang="fr-FR" sz="2800" dirty="0" smtClean="0">
                          <a:latin typeface="Amiri" panose="00000500000000000000" pitchFamily="2" charset="-78"/>
                          <a:ea typeface="Amiri" panose="00000500000000000000" pitchFamily="2" charset="-78"/>
                          <a:cs typeface="Amiri" panose="00000500000000000000" pitchFamily="2" charset="-78"/>
                        </a:rPr>
                        <a:t>10 à 20</a:t>
                      </a:r>
                      <a:endParaRPr lang="fr-FR" sz="2800" dirty="0">
                        <a:latin typeface="Amiri" panose="00000500000000000000" pitchFamily="2" charset="-78"/>
                        <a:ea typeface="Amiri" panose="00000500000000000000" pitchFamily="2" charset="-78"/>
                        <a:cs typeface="Amiri" panose="00000500000000000000" pitchFamily="2" charset="-78"/>
                      </a:endParaRPr>
                    </a:p>
                  </a:txBody>
                  <a:tcPr/>
                </a:tc>
              </a:tr>
              <a:tr h="768386">
                <a:tc>
                  <a:txBody>
                    <a:bodyPr/>
                    <a:lstStyle/>
                    <a:p>
                      <a:pPr algn="ctr"/>
                      <a:r>
                        <a:rPr lang="fr-FR" sz="2800" dirty="0" smtClean="0">
                          <a:latin typeface="Amiri" panose="00000500000000000000" pitchFamily="2" charset="-78"/>
                          <a:ea typeface="Amiri" panose="00000500000000000000" pitchFamily="2" charset="-78"/>
                          <a:cs typeface="Amiri" panose="00000500000000000000" pitchFamily="2" charset="-78"/>
                        </a:rPr>
                        <a:t>Caoutchouc </a:t>
                      </a:r>
                      <a:endParaRPr lang="fr-FR" sz="2800" dirty="0">
                        <a:latin typeface="Amiri" panose="00000500000000000000" pitchFamily="2" charset="-78"/>
                        <a:ea typeface="Amiri" panose="00000500000000000000" pitchFamily="2" charset="-78"/>
                        <a:cs typeface="Amiri" panose="00000500000000000000" pitchFamily="2" charset="-78"/>
                      </a:endParaRPr>
                    </a:p>
                  </a:txBody>
                  <a:tcPr/>
                </a:tc>
                <a:tc>
                  <a:txBody>
                    <a:bodyPr/>
                    <a:lstStyle/>
                    <a:p>
                      <a:pPr algn="ctr"/>
                      <a:r>
                        <a:rPr lang="fr-FR" sz="2800" dirty="0" smtClean="0">
                          <a:latin typeface="Amiri" panose="00000500000000000000" pitchFamily="2" charset="-78"/>
                          <a:ea typeface="Amiri" panose="00000500000000000000" pitchFamily="2" charset="-78"/>
                          <a:cs typeface="Amiri" panose="00000500000000000000" pitchFamily="2" charset="-78"/>
                        </a:rPr>
                        <a:t>0,001 à 0,1</a:t>
                      </a:r>
                      <a:endParaRPr lang="fr-FR" sz="2800" dirty="0">
                        <a:latin typeface="Amiri" panose="00000500000000000000" pitchFamily="2" charset="-78"/>
                        <a:ea typeface="Amiri" panose="00000500000000000000" pitchFamily="2" charset="-78"/>
                        <a:cs typeface="Amiri" panose="00000500000000000000" pitchFamily="2" charset="-78"/>
                      </a:endParaRPr>
                    </a:p>
                  </a:txBody>
                  <a:tcPr/>
                </a:tc>
              </a:tr>
            </a:tbl>
          </a:graphicData>
        </a:graphic>
      </p:graphicFrame>
      <p:sp>
        <p:nvSpPr>
          <p:cNvPr id="4" name="Espace réservé du pied de page 3"/>
          <p:cNvSpPr>
            <a:spLocks noGrp="1"/>
          </p:cNvSpPr>
          <p:nvPr>
            <p:ph type="ftr" sz="quarter" idx="11"/>
          </p:nvPr>
        </p:nvSpPr>
        <p:spPr/>
        <p:txBody>
          <a:bodyPr/>
          <a:lstStyle/>
          <a:p>
            <a:r>
              <a:rPr lang="fr-FR" smtClean="0"/>
              <a:t>Elasticité et viscosité dans les milieux continus. Rhéologie.</a:t>
            </a:r>
            <a:endParaRPr lang="fr-FR"/>
          </a:p>
        </p:txBody>
      </p:sp>
      <p:sp>
        <p:nvSpPr>
          <p:cNvPr id="5" name="Espace réservé du numéro de diapositive 4"/>
          <p:cNvSpPr>
            <a:spLocks noGrp="1"/>
          </p:cNvSpPr>
          <p:nvPr>
            <p:ph type="sldNum" sz="quarter" idx="12"/>
          </p:nvPr>
        </p:nvSpPr>
        <p:spPr/>
        <p:txBody>
          <a:bodyPr/>
          <a:lstStyle/>
          <a:p>
            <a:fld id="{4C27299E-F71B-4C01-97E9-3479CFA15142}" type="slidenum">
              <a:rPr lang="fr-FR" smtClean="0"/>
              <a:t>7</a:t>
            </a:fld>
            <a:endParaRPr lang="fr-FR"/>
          </a:p>
        </p:txBody>
      </p:sp>
    </p:spTree>
    <p:extLst>
      <p:ext uri="{BB962C8B-B14F-4D97-AF65-F5344CB8AC3E}">
        <p14:creationId xmlns:p14="http://schemas.microsoft.com/office/powerpoint/2010/main" val="1237716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smtClean="0"/>
              <a:t>Elasticité et viscosité dans les milieux continus. Rhéologie.</a:t>
            </a:r>
            <a:endParaRPr lang="fr-FR"/>
          </a:p>
        </p:txBody>
      </p:sp>
      <p:sp>
        <p:nvSpPr>
          <p:cNvPr id="5" name="Espace réservé du numéro de diapositive 4"/>
          <p:cNvSpPr>
            <a:spLocks noGrp="1"/>
          </p:cNvSpPr>
          <p:nvPr>
            <p:ph type="sldNum" sz="quarter" idx="12"/>
          </p:nvPr>
        </p:nvSpPr>
        <p:spPr/>
        <p:txBody>
          <a:bodyPr/>
          <a:lstStyle/>
          <a:p>
            <a:fld id="{4C27299E-F71B-4C01-97E9-3479CFA15142}" type="slidenum">
              <a:rPr lang="fr-FR" smtClean="0"/>
              <a:t>8</a:t>
            </a:fld>
            <a:endParaRPr lang="fr-FR"/>
          </a:p>
        </p:txBody>
      </p:sp>
      <p:pic>
        <p:nvPicPr>
          <p:cNvPr id="8" name="Imag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0060" y="79357"/>
            <a:ext cx="10599420" cy="5341620"/>
          </a:xfrm>
          <a:prstGeom prst="rect">
            <a:avLst/>
          </a:prstGeom>
        </p:spPr>
      </p:pic>
    </p:spTree>
    <p:extLst>
      <p:ext uri="{BB962C8B-B14F-4D97-AF65-F5344CB8AC3E}">
        <p14:creationId xmlns:p14="http://schemas.microsoft.com/office/powerpoint/2010/main" val="2451244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smtClean="0"/>
              <a:t>Elasticité et viscosité dans les milieux continus. Rhéologie.</a:t>
            </a:r>
            <a:endParaRPr lang="fr-FR"/>
          </a:p>
        </p:txBody>
      </p:sp>
      <p:sp>
        <p:nvSpPr>
          <p:cNvPr id="5" name="Espace réservé du numéro de diapositive 4"/>
          <p:cNvSpPr>
            <a:spLocks noGrp="1"/>
          </p:cNvSpPr>
          <p:nvPr>
            <p:ph type="sldNum" sz="quarter" idx="12"/>
          </p:nvPr>
        </p:nvSpPr>
        <p:spPr/>
        <p:txBody>
          <a:bodyPr/>
          <a:lstStyle/>
          <a:p>
            <a:fld id="{4C27299E-F71B-4C01-97E9-3479CFA15142}" type="slidenum">
              <a:rPr lang="fr-FR" smtClean="0"/>
              <a:t>9</a:t>
            </a:fld>
            <a:endParaRPr lang="fr-FR"/>
          </a:p>
        </p:txBody>
      </p:sp>
      <p:pic>
        <p:nvPicPr>
          <p:cNvPr id="9" name="Imag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4526" y="0"/>
            <a:ext cx="10683240" cy="5615940"/>
          </a:xfrm>
          <a:prstGeom prst="rect">
            <a:avLst/>
          </a:prstGeom>
        </p:spPr>
      </p:pic>
      <p:sp>
        <p:nvSpPr>
          <p:cNvPr id="3" name="Rectangle 2"/>
          <p:cNvSpPr/>
          <p:nvPr/>
        </p:nvSpPr>
        <p:spPr>
          <a:xfrm>
            <a:off x="414068" y="0"/>
            <a:ext cx="11188460" cy="37093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2" name="Image 11"/>
          <p:cNvPicPr>
            <a:picLocks noChangeAspect="1"/>
          </p:cNvPicPr>
          <p:nvPr/>
        </p:nvPicPr>
        <p:blipFill rotWithShape="1">
          <a:blip r:embed="rId3">
            <a:extLst>
              <a:ext uri="{28A0092B-C50C-407E-A947-70E740481C1C}">
                <a14:useLocalDpi xmlns:a14="http://schemas.microsoft.com/office/drawing/2010/main" val="0"/>
              </a:ext>
            </a:extLst>
          </a:blip>
          <a:srcRect b="34789"/>
          <a:stretch/>
        </p:blipFill>
        <p:spPr>
          <a:xfrm>
            <a:off x="1060060" y="79357"/>
            <a:ext cx="10599420" cy="3483352"/>
          </a:xfrm>
          <a:prstGeom prst="rect">
            <a:avLst/>
          </a:prstGeom>
        </p:spPr>
      </p:pic>
    </p:spTree>
    <p:extLst>
      <p:ext uri="{BB962C8B-B14F-4D97-AF65-F5344CB8AC3E}">
        <p14:creationId xmlns:p14="http://schemas.microsoft.com/office/powerpoint/2010/main" val="302482256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330</Words>
  <Application>Microsoft Office PowerPoint</Application>
  <PresentationFormat>Grand écran</PresentationFormat>
  <Paragraphs>54</Paragraphs>
  <Slides>13</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13</vt:i4>
      </vt:variant>
    </vt:vector>
  </HeadingPairs>
  <TitlesOfParts>
    <vt:vector size="18" baseType="lpstr">
      <vt:lpstr>Amiri</vt:lpstr>
      <vt:lpstr>Arial</vt:lpstr>
      <vt:lpstr>Calibri</vt:lpstr>
      <vt:lpstr>Calibri Light</vt:lpstr>
      <vt:lpstr>Thème Office</vt:lpstr>
      <vt:lpstr>Elasticité et viscosité dans les milieux continus. Rhéologie.</vt:lpstr>
      <vt:lpstr>I) Elasticité et module d’Young.  1) Rappel : Hypothèse de continuité </vt:lpstr>
      <vt:lpstr>I) Elasticité et module d’Young.  1) Rappel : Hypothèse de continuité </vt:lpstr>
      <vt:lpstr>I) Elasticité et module d’Young.  1) Rappel : Hypothèse de continuité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Elasticité et viscosité dans les milieux continus. Rhéologie.</dc:title>
  <dc:creator>Elio Thellier</dc:creator>
  <cp:lastModifiedBy>Elio Thellier</cp:lastModifiedBy>
  <cp:revision>9</cp:revision>
  <dcterms:created xsi:type="dcterms:W3CDTF">2021-06-03T09:26:19Z</dcterms:created>
  <dcterms:modified xsi:type="dcterms:W3CDTF">2021-06-03T11:21:41Z</dcterms:modified>
</cp:coreProperties>
</file>