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1" r:id="rId3"/>
    <p:sldId id="340" r:id="rId4"/>
    <p:sldId id="289" r:id="rId5"/>
    <p:sldId id="292" r:id="rId6"/>
    <p:sldId id="260" r:id="rId7"/>
    <p:sldId id="261" r:id="rId8"/>
    <p:sldId id="330" r:id="rId9"/>
    <p:sldId id="331" r:id="rId10"/>
    <p:sldId id="262" r:id="rId11"/>
    <p:sldId id="288" r:id="rId12"/>
    <p:sldId id="296" r:id="rId13"/>
    <p:sldId id="297" r:id="rId14"/>
    <p:sldId id="285" r:id="rId15"/>
    <p:sldId id="332" r:id="rId16"/>
    <p:sldId id="337" r:id="rId17"/>
    <p:sldId id="338" r:id="rId18"/>
    <p:sldId id="339" r:id="rId19"/>
    <p:sldId id="333" r:id="rId20"/>
    <p:sldId id="334" r:id="rId21"/>
    <p:sldId id="335" r:id="rId22"/>
    <p:sldId id="298" r:id="rId23"/>
    <p:sldId id="322" r:id="rId24"/>
    <p:sldId id="326" r:id="rId25"/>
    <p:sldId id="325" r:id="rId26"/>
    <p:sldId id="324" r:id="rId27"/>
    <p:sldId id="323" r:id="rId28"/>
    <p:sldId id="306" r:id="rId29"/>
    <p:sldId id="321" r:id="rId30"/>
    <p:sldId id="320" r:id="rId31"/>
    <p:sldId id="319" r:id="rId32"/>
    <p:sldId id="318" r:id="rId33"/>
    <p:sldId id="317" r:id="rId34"/>
    <p:sldId id="316" r:id="rId35"/>
    <p:sldId id="315" r:id="rId36"/>
    <p:sldId id="314" r:id="rId37"/>
    <p:sldId id="313" r:id="rId38"/>
    <p:sldId id="312" r:id="rId39"/>
    <p:sldId id="311" r:id="rId40"/>
    <p:sldId id="310" r:id="rId41"/>
    <p:sldId id="309" r:id="rId42"/>
    <p:sldId id="308" r:id="rId43"/>
    <p:sldId id="307" r:id="rId44"/>
    <p:sldId id="305" r:id="rId45"/>
    <p:sldId id="304" r:id="rId46"/>
    <p:sldId id="301" r:id="rId47"/>
    <p:sldId id="300" r:id="rId48"/>
    <p:sldId id="303" r:id="rId49"/>
    <p:sldId id="299" r:id="rId50"/>
    <p:sldId id="327" r:id="rId51"/>
    <p:sldId id="328" r:id="rId52"/>
    <p:sldId id="329" r:id="rId53"/>
    <p:sldId id="290" r:id="rId5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F2CCCC"/>
    <a:srgbClr val="278544"/>
    <a:srgbClr val="F2F2F2"/>
    <a:srgbClr val="05F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>
        <p:scale>
          <a:sx n="66" d="100"/>
          <a:sy n="66" d="100"/>
        </p:scale>
        <p:origin x="90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811357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7954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1846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2821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9616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4276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1904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818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6635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4936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fr-F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53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3204EC9B-6E28-4B37-9800-E029CABAE71F}" type="datetimeFigureOut">
              <a:rPr lang="fr-FR" smtClean="0"/>
              <a:t>23/05/2021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8485EAD-3F68-4165-8FE2-7EFD97B6F59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93567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png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42.png"/><Relationship Id="rId10" Type="http://schemas.openxmlformats.org/officeDocument/2006/relationships/image" Target="../media/image45.png"/><Relationship Id="rId4" Type="http://schemas.openxmlformats.org/officeDocument/2006/relationships/image" Target="../media/image41.png"/><Relationship Id="rId9" Type="http://schemas.openxmlformats.org/officeDocument/2006/relationships/image" Target="../media/image43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42.png"/><Relationship Id="rId10" Type="http://schemas.openxmlformats.org/officeDocument/2006/relationships/image" Target="../media/image43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7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5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9.png"/><Relationship Id="rId5" Type="http://schemas.openxmlformats.org/officeDocument/2006/relationships/image" Target="../media/image42.png"/><Relationship Id="rId15" Type="http://schemas.openxmlformats.org/officeDocument/2006/relationships/image" Target="../media/image47.png"/><Relationship Id="rId10" Type="http://schemas.openxmlformats.org/officeDocument/2006/relationships/image" Target="../media/image48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9.png"/><Relationship Id="rId17" Type="http://schemas.openxmlformats.org/officeDocument/2006/relationships/image" Target="../media/image47.png"/><Relationship Id="rId2" Type="http://schemas.openxmlformats.org/officeDocument/2006/relationships/image" Target="../media/image3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3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52.png"/><Relationship Id="rId3" Type="http://schemas.openxmlformats.org/officeDocument/2006/relationships/image" Target="../media/image37.png"/><Relationship Id="rId7" Type="http://schemas.openxmlformats.org/officeDocument/2006/relationships/image" Target="../media/image38.png"/><Relationship Id="rId12" Type="http://schemas.openxmlformats.org/officeDocument/2006/relationships/image" Target="../media/image49.png"/><Relationship Id="rId17" Type="http://schemas.openxmlformats.org/officeDocument/2006/relationships/image" Target="../media/image47.png"/><Relationship Id="rId2" Type="http://schemas.openxmlformats.org/officeDocument/2006/relationships/image" Target="../media/image39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45.png"/><Relationship Id="rId10" Type="http://schemas.openxmlformats.org/officeDocument/2006/relationships/image" Target="../media/image51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Relationship Id="rId14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37.png"/><Relationship Id="rId7" Type="http://schemas.openxmlformats.org/officeDocument/2006/relationships/image" Target="../media/image46.png"/><Relationship Id="rId12" Type="http://schemas.openxmlformats.org/officeDocument/2006/relationships/image" Target="../media/image4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2.png"/><Relationship Id="rId5" Type="http://schemas.openxmlformats.org/officeDocument/2006/relationships/image" Target="../media/image42.png"/><Relationship Id="rId10" Type="http://schemas.openxmlformats.org/officeDocument/2006/relationships/image" Target="../media/image49.png"/><Relationship Id="rId4" Type="http://schemas.openxmlformats.org/officeDocument/2006/relationships/image" Target="../media/image41.png"/><Relationship Id="rId9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051B066-5550-4EBE-AA82-5FFB46DCCA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2952206"/>
          </a:xfrm>
          <a:solidFill>
            <a:schemeClr val="accent2">
              <a:lumMod val="50000"/>
            </a:schemeClr>
          </a:solidFill>
          <a:ln w="28575">
            <a:noFill/>
          </a:ln>
        </p:spPr>
        <p:txBody>
          <a:bodyPr>
            <a:normAutofit/>
          </a:bodyPr>
          <a:lstStyle/>
          <a:p>
            <a: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LC 09 : synthèse chimique : aspects</a:t>
            </a:r>
            <a:b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macroscopiques, mécanisme</a:t>
            </a:r>
            <a:b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</a:br>
            <a:r>
              <a:rPr lang="fr-FR" cap="none" dirty="0" smtClean="0">
                <a:solidFill>
                  <a:schemeClr val="tx1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réactionnel</a:t>
            </a:r>
            <a:endParaRPr lang="fr-FR" cap="none" dirty="0">
              <a:solidFill>
                <a:schemeClr val="tx1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00C949D-8680-4853-9F5E-692F96AAB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3837" y="3259201"/>
            <a:ext cx="10644325" cy="3413256"/>
          </a:xfrm>
        </p:spPr>
        <p:txBody>
          <a:bodyPr>
            <a:normAutofit/>
          </a:bodyPr>
          <a:lstStyle/>
          <a:p>
            <a:pPr algn="l"/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Niveau : 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Lycée</a:t>
            </a:r>
          </a:p>
          <a:p>
            <a:pPr algn="l"/>
            <a:endParaRPr lang="fr-FR" sz="1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pPr algn="l"/>
            <a:r>
              <a:rPr lang="fr-FR" b="1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Prérequis : 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- Représentation de Lewis, représentation topologique</a:t>
            </a:r>
          </a:p>
          <a:p>
            <a:pPr marL="342900" indent="-342900" algn="l">
              <a:buFontTx/>
              <a:buChar char="-"/>
            </a:pP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Groupes caractéristiques</a:t>
            </a:r>
          </a:p>
          <a:p>
            <a:pPr marL="342900" indent="-342900" algn="l">
              <a:buFontTx/>
              <a:buChar char="-"/>
            </a:pP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Types de réactions (acide-base, oxydation, réduction, addition, substitution, élimination)</a:t>
            </a:r>
          </a:p>
          <a:p>
            <a:pPr marL="342900" indent="-342900" algn="l">
              <a:buFontTx/>
              <a:buChar char="-"/>
            </a:pP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Electronégativité, polarisation d’une liaison</a:t>
            </a:r>
          </a:p>
          <a:p>
            <a:pPr marL="342900" indent="-342900" algn="l">
              <a:buFontTx/>
              <a:buChar char="-"/>
            </a:pP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Catalyse</a:t>
            </a:r>
          </a:p>
          <a:p>
            <a:pPr algn="l"/>
            <a:endParaRPr lang="fr-FR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64371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" descr="Image">
            <a:extLst>
              <a:ext uri="{FF2B5EF4-FFF2-40B4-BE49-F238E27FC236}">
                <a16:creationId xmlns:a16="http://schemas.microsoft.com/office/drawing/2014/main" id="{192EF500-89A7-644A-AB9A-98C637D66F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lum contrast="40000"/>
          </a:blip>
          <a:srcRect r="38150"/>
          <a:stretch>
            <a:fillRect/>
          </a:stretch>
        </p:blipFill>
        <p:spPr>
          <a:xfrm>
            <a:off x="7826812" y="1537077"/>
            <a:ext cx="3780684" cy="33119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BC9A54-5F16-064C-B4BB-777AFC170F16}"/>
              </a:ext>
            </a:extLst>
          </p:cNvPr>
          <p:cNvSpPr/>
          <p:nvPr/>
        </p:nvSpPr>
        <p:spPr>
          <a:xfrm>
            <a:off x="7898820" y="4345389"/>
            <a:ext cx="3672408" cy="432048"/>
          </a:xfrm>
          <a:prstGeom prst="rect">
            <a:avLst/>
          </a:prstGeom>
          <a:solidFill>
            <a:srgbClr val="C00000">
              <a:alpha val="20000"/>
            </a:srgb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8A1A8D-BC3B-DB42-B690-B635B05491E2}"/>
              </a:ext>
            </a:extLst>
          </p:cNvPr>
          <p:cNvSpPr/>
          <p:nvPr/>
        </p:nvSpPr>
        <p:spPr>
          <a:xfrm>
            <a:off x="8310881" y="4417397"/>
            <a:ext cx="1676171" cy="257238"/>
          </a:xfrm>
          <a:prstGeom prst="rect">
            <a:avLst/>
          </a:prstGeom>
          <a:solidFill>
            <a:srgbClr val="F2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9A287DB-D183-B247-9AD0-2146CF386726}"/>
              </a:ext>
            </a:extLst>
          </p:cNvPr>
          <p:cNvSpPr/>
          <p:nvPr/>
        </p:nvSpPr>
        <p:spPr>
          <a:xfrm>
            <a:off x="7898820" y="3193261"/>
            <a:ext cx="3672408" cy="720080"/>
          </a:xfrm>
          <a:prstGeom prst="rect">
            <a:avLst/>
          </a:prstGeom>
          <a:solidFill>
            <a:srgbClr val="00B050">
              <a:alpha val="20000"/>
            </a:srgb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1158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Spectre IR de l’acétate d’éthyle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 flipV="1">
            <a:off x="8348161" y="607566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H="1" flipV="1">
            <a:off x="8957761" y="607566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/>
          <p:cNvSpPr txBox="1"/>
          <p:nvPr/>
        </p:nvSpPr>
        <p:spPr>
          <a:xfrm>
            <a:off x="9567361" y="62062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1" name="Connecteur droit 30"/>
          <p:cNvCxnSpPr/>
          <p:nvPr/>
        </p:nvCxnSpPr>
        <p:spPr>
          <a:xfrm>
            <a:off x="9639931" y="6206293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9647189" y="661995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Connecteur droit 32"/>
          <p:cNvCxnSpPr/>
          <p:nvPr/>
        </p:nvCxnSpPr>
        <p:spPr>
          <a:xfrm flipV="1">
            <a:off x="8914219" y="563368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9008563" y="5626430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8764873" y="51827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 flipV="1">
            <a:off x="8764873" y="518279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9062416" y="5190049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9994557" y="6119560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10604157" y="6119559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Spectre IR de l'éthanoate d'éthyl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28"/>
          <a:stretch/>
        </p:blipFill>
        <p:spPr bwMode="auto">
          <a:xfrm>
            <a:off x="799231" y="1537077"/>
            <a:ext cx="5708204" cy="47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Ellipse 40">
            <a:extLst>
              <a:ext uri="{FF2B5EF4-FFF2-40B4-BE49-F238E27FC236}">
                <a16:creationId xmlns:a16="http://schemas.microsoft.com/office/drawing/2014/main" id="{09463166-2CE8-1E4C-BBA3-5D17EFAC1898}"/>
              </a:ext>
            </a:extLst>
          </p:cNvPr>
          <p:cNvSpPr/>
          <p:nvPr/>
        </p:nvSpPr>
        <p:spPr>
          <a:xfrm>
            <a:off x="2602677" y="1847634"/>
            <a:ext cx="864096" cy="3001435"/>
          </a:xfrm>
          <a:prstGeom prst="ellipse">
            <a:avLst/>
          </a:prstGeom>
          <a:solidFill>
            <a:srgbClr val="00B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C78AC033-148E-DC46-9C8E-E9CE0BC14DAE}"/>
              </a:ext>
            </a:extLst>
          </p:cNvPr>
          <p:cNvSpPr txBox="1"/>
          <p:nvPr/>
        </p:nvSpPr>
        <p:spPr>
          <a:xfrm>
            <a:off x="2602677" y="4966167"/>
            <a:ext cx="163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C-H</a:t>
            </a:r>
          </a:p>
        </p:txBody>
      </p:sp>
      <p:sp>
        <p:nvSpPr>
          <p:cNvPr id="43" name="Ellipse 42">
            <a:extLst>
              <a:ext uri="{FF2B5EF4-FFF2-40B4-BE49-F238E27FC236}">
                <a16:creationId xmlns:a16="http://schemas.microsoft.com/office/drawing/2014/main" id="{57108DD4-6CBB-CC4C-99C5-4C00DF94E6F1}"/>
              </a:ext>
            </a:extLst>
          </p:cNvPr>
          <p:cNvSpPr/>
          <p:nvPr/>
        </p:nvSpPr>
        <p:spPr>
          <a:xfrm>
            <a:off x="4864472" y="1980805"/>
            <a:ext cx="1427899" cy="3865072"/>
          </a:xfrm>
          <a:prstGeom prst="ellipse">
            <a:avLst/>
          </a:prstGeom>
          <a:solidFill>
            <a:srgbClr val="C00000">
              <a:alpha val="20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57231269-6357-7A42-882F-A6A1572050FA}"/>
              </a:ext>
            </a:extLst>
          </p:cNvPr>
          <p:cNvSpPr txBox="1"/>
          <p:nvPr/>
        </p:nvSpPr>
        <p:spPr>
          <a:xfrm>
            <a:off x="4021516" y="5236889"/>
            <a:ext cx="111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C=O</a:t>
            </a:r>
          </a:p>
        </p:txBody>
      </p:sp>
    </p:spTree>
    <p:extLst>
      <p:ext uri="{BB962C8B-B14F-4D97-AF65-F5344CB8AC3E}">
        <p14:creationId xmlns:p14="http://schemas.microsoft.com/office/powerpoint/2010/main" val="13711090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oneTexte 15">
            <a:extLst>
              <a:ext uri="{FF2B5EF4-FFF2-40B4-BE49-F238E27FC236}">
                <a16:creationId xmlns:a16="http://schemas.microsoft.com/office/drawing/2014/main" id="{F4C79288-1740-49FF-928B-C87EF3E20E8F}"/>
              </a:ext>
            </a:extLst>
          </p:cNvPr>
          <p:cNvSpPr txBox="1"/>
          <p:nvPr/>
        </p:nvSpPr>
        <p:spPr>
          <a:xfrm>
            <a:off x="609600" y="1482021"/>
            <a:ext cx="1097279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L’</a:t>
            </a:r>
            <a:r>
              <a:rPr lang="fr-FR" sz="2400" b="1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électronégativité d’un atome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, notée </a:t>
            </a:r>
            <a:r>
              <a:rPr lang="el-GR" sz="2400" dirty="0">
                <a:ea typeface="Amiri" panose="00000500000000000000" pitchFamily="2" charset="-78"/>
                <a:cs typeface="Amiri" panose="00000500000000000000" pitchFamily="2" charset="-78"/>
              </a:rPr>
              <a:t>χ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est une grandeur sans dimension qui traduit sa capacité à attirer à lui les électrons de la liaison dans laquelle il est engagé.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E7F298C-7D44-452B-A166-498CD6FB87A8}"/>
                  </a:ext>
                </a:extLst>
              </p:cNvPr>
              <p:cNvSpPr txBox="1"/>
              <p:nvPr/>
            </p:nvSpPr>
            <p:spPr>
              <a:xfrm>
                <a:off x="629752" y="4676868"/>
                <a:ext cx="11114314" cy="8309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>
                  <a:buFont typeface="Wingdings" panose="05000000000000000000" pitchFamily="2" charset="2"/>
                  <a:buChar char="§"/>
                </a:pP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Une liaison covalente impliquant deux atomes </a:t>
                </a:r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d'électronégativités </a:t>
                </a:r>
                <a:r>
                  <a:rPr lang="el-GR" sz="2400" dirty="0">
                    <a:ea typeface="Amiri" panose="00000500000000000000" pitchFamily="2" charset="-78"/>
                    <a:cs typeface="Amiri" panose="00000500000000000000" pitchFamily="2" charset="-78"/>
                  </a:rPr>
                  <a:t>χ</a:t>
                </a: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 différentes </a:t>
                </a:r>
                <a14:m>
                  <m:oMath xmlns:m="http://schemas.openxmlformats.org/officeDocument/2006/math"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(0,40  ≤∆</m:t>
                    </m:r>
                    <m:r>
                      <m:rPr>
                        <m:sty m:val="p"/>
                      </m:rPr>
                      <a:rPr lang="el-GR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χ</m:t>
                    </m:r>
                    <m:r>
                      <a:rPr lang="fr-FR" sz="2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≤</m:t>
                    </m:r>
                    <m:r>
                      <a:rPr lang="fr-FR" sz="2400" i="1" dirty="0" smtClean="0">
                        <a:latin typeface="Cambria Math" panose="02040503050406030204" pitchFamily="18" charset="0"/>
                      </a:rPr>
                      <m:t>1,70) </m:t>
                    </m:r>
                  </m:oMath>
                </a14:m>
                <a:r>
                  <a:rPr lang="fr-FR" sz="24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est </a:t>
                </a:r>
                <a:r>
                  <a:rPr lang="fr-FR" sz="2400" dirty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dite </a:t>
                </a:r>
                <a:r>
                  <a:rPr lang="fr-FR" sz="2400" b="1" dirty="0" smtClean="0">
                    <a:solidFill>
                      <a:srgbClr val="C00000"/>
                    </a:solidFill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polarisée.</a:t>
                </a:r>
                <a:endParaRPr lang="fr-FR" sz="2400" b="1" dirty="0">
                  <a:solidFill>
                    <a:srgbClr val="C00000"/>
                  </a:solidFill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6E7F298C-7D44-452B-A166-498CD6FB8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752" y="4676868"/>
                <a:ext cx="11114314" cy="830997"/>
              </a:xfrm>
              <a:prstGeom prst="rect">
                <a:avLst/>
              </a:prstGeom>
              <a:blipFill>
                <a:blip r:embed="rId2"/>
                <a:stretch>
                  <a:fillRect l="-713" t="-10219" b="-1751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0" y="0"/>
            <a:ext cx="12192000" cy="1158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Rappels sur la polarité d’une liaison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157132" y="5776051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Cl  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9" name="Connecteur droit 18"/>
          <p:cNvCxnSpPr/>
          <p:nvPr/>
        </p:nvCxnSpPr>
        <p:spPr>
          <a:xfrm>
            <a:off x="5803425" y="577605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flipH="1">
            <a:off x="5541025" y="597914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5810683" y="617519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rot="16200000">
            <a:off x="6042909" y="5971993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5" name="Tableau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809202"/>
                  </p:ext>
                </p:extLst>
              </p:nvPr>
            </p:nvGraphicFramePr>
            <p:xfrm>
              <a:off x="7994522" y="5460210"/>
              <a:ext cx="2109376" cy="1023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376">
                      <a:extLst>
                        <a:ext uri="{9D8B030D-6E8A-4147-A177-3AD203B41FA5}">
                          <a16:colId xmlns:a16="http://schemas.microsoft.com/office/drawing/2014/main" val="2299348283"/>
                        </a:ext>
                      </a:extLst>
                    </a:gridCol>
                  </a:tblGrid>
                  <a:tr h="51178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𝐶𝑙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</m:oMath>
                            </m:oMathPara>
                          </a14:m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309818"/>
                      </a:ext>
                    </a:extLst>
                  </a:tr>
                  <a:tr h="511782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sz="24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4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FR" sz="24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10767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5" name="Tableau 3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02809202"/>
                  </p:ext>
                </p:extLst>
              </p:nvPr>
            </p:nvGraphicFramePr>
            <p:xfrm>
              <a:off x="7994522" y="5460210"/>
              <a:ext cx="2109376" cy="102356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376">
                      <a:extLst>
                        <a:ext uri="{9D8B030D-6E8A-4147-A177-3AD203B41FA5}">
                          <a16:colId xmlns:a16="http://schemas.microsoft.com/office/drawing/2014/main" val="2299348283"/>
                        </a:ext>
                      </a:extLst>
                    </a:gridCol>
                  </a:tblGrid>
                  <a:tr h="51178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" t="-1176" r="-576" b="-1011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309818"/>
                      </a:ext>
                    </a:extLst>
                  </a:tr>
                  <a:tr h="511782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288" t="-102381" r="-576" b="-238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1076728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35005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Sites nucléophiles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1122048"/>
              </p:ext>
            </p:extLst>
          </p:nvPr>
        </p:nvGraphicFramePr>
        <p:xfrm>
          <a:off x="275770" y="1920380"/>
          <a:ext cx="11640460" cy="45876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0230">
                  <a:extLst>
                    <a:ext uri="{9D8B030D-6E8A-4147-A177-3AD203B41FA5}">
                      <a16:colId xmlns:a16="http://schemas.microsoft.com/office/drawing/2014/main" val="2682072458"/>
                    </a:ext>
                  </a:extLst>
                </a:gridCol>
                <a:gridCol w="5820230">
                  <a:extLst>
                    <a:ext uri="{9D8B030D-6E8A-4147-A177-3AD203B41FA5}">
                      <a16:colId xmlns:a16="http://schemas.microsoft.com/office/drawing/2014/main" val="2867571161"/>
                    </a:ext>
                  </a:extLst>
                </a:gridCol>
              </a:tblGrid>
              <a:tr h="779277"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Sur un atome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 porteur d’une 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charge négative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00496"/>
                  </a:ext>
                </a:extLst>
              </a:tr>
              <a:tr h="1391064"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Sur un atome porteur d’un 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doublet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 non liant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070083"/>
                  </a:ext>
                </a:extLst>
              </a:tr>
              <a:tr h="1233091"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Sur un atome porteur d’une 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charge partielle négative </a:t>
                      </a:r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au sein d’une liaison polarisée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90291"/>
                  </a:ext>
                </a:extLst>
              </a:tr>
              <a:tr h="1184185"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Entre deux atomes au niveau d’une liaison 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multiple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204342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22779" y="1466588"/>
            <a:ext cx="43508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Localisation des sites nucléophiles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472798" y="2898737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6"/>
          <p:cNvCxnSpPr/>
          <p:nvPr/>
        </p:nvCxnSpPr>
        <p:spPr>
          <a:xfrm flipV="1">
            <a:off x="8074503" y="3199055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H="1" flipV="1">
            <a:off x="8893664" y="3199055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8477023" y="290564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H="1" flipV="1">
            <a:off x="8774566" y="29128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7658879" y="350858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9273281" y="346241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8074503" y="2103937"/>
            <a:ext cx="12314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8720796" y="210393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 flipH="1">
            <a:off x="8458396" y="2307029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8728054" y="2503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rot="16200000">
            <a:off x="8916738" y="229987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e 19"/>
          <p:cNvSpPr/>
          <p:nvPr/>
        </p:nvSpPr>
        <p:spPr>
          <a:xfrm>
            <a:off x="8991604" y="1966611"/>
            <a:ext cx="180000" cy="180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-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8316221" y="4503035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9153820" y="4503035"/>
            <a:ext cx="47641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Li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4" name="Connecteur droit 23"/>
          <p:cNvCxnSpPr/>
          <p:nvPr/>
        </p:nvCxnSpPr>
        <p:spPr>
          <a:xfrm>
            <a:off x="7893165" y="4704107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/>
          <p:nvPr/>
        </p:nvCxnSpPr>
        <p:spPr>
          <a:xfrm>
            <a:off x="8713220" y="4696851"/>
            <a:ext cx="43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8553797" y="4214188"/>
            <a:ext cx="0" cy="288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8546539" y="4874589"/>
            <a:ext cx="0" cy="2888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ZoneTexte 28"/>
              <p:cNvSpPr txBox="1"/>
              <p:nvPr/>
            </p:nvSpPr>
            <p:spPr>
              <a:xfrm>
                <a:off x="9593337" y="4506219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29" name="ZoneTexte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93337" y="4506219"/>
                <a:ext cx="51841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ZoneTexte 29"/>
              <p:cNvSpPr txBox="1"/>
              <p:nvPr/>
            </p:nvSpPr>
            <p:spPr>
              <a:xfrm>
                <a:off x="7736652" y="4816786"/>
                <a:ext cx="518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30" name="ZoneTexte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6652" y="4816786"/>
                <a:ext cx="5184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ZoneTexte 30"/>
          <p:cNvSpPr txBox="1"/>
          <p:nvPr/>
        </p:nvSpPr>
        <p:spPr>
          <a:xfrm>
            <a:off x="8316883" y="5709498"/>
            <a:ext cx="8547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C=C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2" name="Connecteur droit 31"/>
          <p:cNvCxnSpPr/>
          <p:nvPr/>
        </p:nvCxnSpPr>
        <p:spPr>
          <a:xfrm flipH="1" flipV="1">
            <a:off x="9148347" y="6058242"/>
            <a:ext cx="487358" cy="242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V="1">
            <a:off x="9153820" y="5559940"/>
            <a:ext cx="487358" cy="242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7800805" y="6031351"/>
            <a:ext cx="487358" cy="242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H="1" flipV="1">
            <a:off x="7800805" y="5585646"/>
            <a:ext cx="487358" cy="2429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8609123" y="1966610"/>
            <a:ext cx="664158" cy="68758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8339585" y="2788904"/>
            <a:ext cx="743888" cy="548534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38"/>
          <p:cNvSpPr/>
          <p:nvPr/>
        </p:nvSpPr>
        <p:spPr>
          <a:xfrm>
            <a:off x="8241098" y="4405801"/>
            <a:ext cx="592115" cy="555925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39"/>
          <p:cNvSpPr/>
          <p:nvPr/>
        </p:nvSpPr>
        <p:spPr>
          <a:xfrm>
            <a:off x="8270126" y="5617228"/>
            <a:ext cx="912721" cy="629873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1635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Sites électrophiles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418635"/>
              </p:ext>
            </p:extLst>
          </p:nvPr>
        </p:nvGraphicFramePr>
        <p:xfrm>
          <a:off x="275770" y="2094548"/>
          <a:ext cx="11640460" cy="42627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20230">
                  <a:extLst>
                    <a:ext uri="{9D8B030D-6E8A-4147-A177-3AD203B41FA5}">
                      <a16:colId xmlns:a16="http://schemas.microsoft.com/office/drawing/2014/main" val="2682072458"/>
                    </a:ext>
                  </a:extLst>
                </a:gridCol>
                <a:gridCol w="5820230">
                  <a:extLst>
                    <a:ext uri="{9D8B030D-6E8A-4147-A177-3AD203B41FA5}">
                      <a16:colId xmlns:a16="http://schemas.microsoft.com/office/drawing/2014/main" val="2867571161"/>
                    </a:ext>
                  </a:extLst>
                </a:gridCol>
              </a:tblGrid>
              <a:tr h="1903142"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Sur un atome</a:t>
                      </a:r>
                      <a:r>
                        <a:rPr lang="fr-FR" sz="2200" b="0" baseline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 porteur d’une </a:t>
                      </a:r>
                      <a:r>
                        <a:rPr lang="fr-FR" sz="2200" b="1" baseline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charge positive</a:t>
                      </a:r>
                      <a:endParaRPr lang="fr-FR" sz="2200" b="1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200496"/>
                  </a:ext>
                </a:extLst>
              </a:tr>
              <a:tr h="2359564">
                <a:tc>
                  <a:txBody>
                    <a:bodyPr/>
                    <a:lstStyle/>
                    <a:p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Sur un atome porteur d’une </a:t>
                      </a:r>
                      <a:r>
                        <a:rPr lang="fr-FR" sz="2200" b="1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charge partielle positive </a:t>
                      </a:r>
                      <a:r>
                        <a:rPr lang="fr-FR" sz="2200" b="0" dirty="0" smtClean="0">
                          <a:solidFill>
                            <a:schemeClr val="tx1"/>
                          </a:solidFill>
                          <a:latin typeface="Amiri" panose="00000500000000000000" pitchFamily="2" charset="-78"/>
                          <a:ea typeface="Amiri" panose="00000500000000000000" pitchFamily="2" charset="-78"/>
                          <a:cs typeface="Amiri" panose="00000500000000000000" pitchFamily="2" charset="-78"/>
                        </a:rPr>
                        <a:t>au sein d’une liaison polarisée</a:t>
                      </a:r>
                      <a:endParaRPr lang="fr-FR" sz="2200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 b="0" dirty="0">
                        <a:solidFill>
                          <a:schemeClr val="tx1"/>
                        </a:solidFill>
                        <a:latin typeface="Amiri" panose="00000500000000000000" pitchFamily="2" charset="-78"/>
                        <a:ea typeface="Amiri" panose="00000500000000000000" pitchFamily="2" charset="-78"/>
                        <a:cs typeface="Amiri" panose="00000500000000000000" pitchFamily="2" charset="-78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8690291"/>
                  </a:ext>
                </a:extLst>
              </a:tr>
            </a:tbl>
          </a:graphicData>
        </a:graphic>
      </p:graphicFrame>
      <p:sp>
        <p:nvSpPr>
          <p:cNvPr id="5" name="ZoneTexte 4"/>
          <p:cNvSpPr txBox="1"/>
          <p:nvPr/>
        </p:nvSpPr>
        <p:spPr>
          <a:xfrm>
            <a:off x="3922779" y="1466588"/>
            <a:ext cx="4373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Localisation des sites électrophiles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1" name="ZoneTexte 50"/>
          <p:cNvSpPr txBox="1"/>
          <p:nvPr/>
        </p:nvSpPr>
        <p:spPr>
          <a:xfrm>
            <a:off x="8675998" y="4611420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2" name="Connecteur droit 51"/>
          <p:cNvCxnSpPr/>
          <p:nvPr/>
        </p:nvCxnSpPr>
        <p:spPr>
          <a:xfrm flipV="1">
            <a:off x="8277703" y="4911738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9096864" y="4911738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 flipV="1">
            <a:off x="8680223" y="46183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H="1" flipV="1">
            <a:off x="8977766" y="462558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ZoneTexte 55"/>
          <p:cNvSpPr txBox="1"/>
          <p:nvPr/>
        </p:nvSpPr>
        <p:spPr>
          <a:xfrm>
            <a:off x="7862079" y="5221263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9476481" y="517509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715951" y="5174691"/>
            <a:ext cx="743888" cy="54853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ZoneTexte 58"/>
              <p:cNvSpPr txBox="1"/>
              <p:nvPr/>
            </p:nvSpPr>
            <p:spPr>
              <a:xfrm>
                <a:off x="7562281" y="498089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59" name="ZoneTexte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2281" y="4980896"/>
                <a:ext cx="518412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9177842" y="4263987"/>
                <a:ext cx="518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77842" y="4263987"/>
                <a:ext cx="518411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 flipH="1">
            <a:off x="8654216" y="2822684"/>
            <a:ext cx="4693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1" name="Connecteur droit 60"/>
          <p:cNvCxnSpPr/>
          <p:nvPr/>
        </p:nvCxnSpPr>
        <p:spPr>
          <a:xfrm flipV="1">
            <a:off x="8270446" y="3162767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eur droit 61"/>
          <p:cNvCxnSpPr/>
          <p:nvPr/>
        </p:nvCxnSpPr>
        <p:spPr>
          <a:xfrm flipH="1" flipV="1">
            <a:off x="9089607" y="3162767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V="1">
            <a:off x="8888886" y="2394854"/>
            <a:ext cx="0" cy="4278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Ellipse 62"/>
          <p:cNvSpPr/>
          <p:nvPr/>
        </p:nvSpPr>
        <p:spPr>
          <a:xfrm>
            <a:off x="8490861" y="277214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771889" y="3206309"/>
            <a:ext cx="216000" cy="10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8459840" y="2714017"/>
            <a:ext cx="829304" cy="67478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089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Identification des sites électrophiles et nucléophiles de nos réactifs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 flipV="1">
            <a:off x="3733311" y="337019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cteur droit 49"/>
          <p:cNvCxnSpPr/>
          <p:nvPr/>
        </p:nvCxnSpPr>
        <p:spPr>
          <a:xfrm flipH="1" flipV="1">
            <a:off x="4734796" y="337019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ZoneTexte 50"/>
          <p:cNvSpPr txBox="1"/>
          <p:nvPr/>
        </p:nvSpPr>
        <p:spPr>
          <a:xfrm>
            <a:off x="5344396" y="3500823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		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3" name="Connecteur droit 52"/>
          <p:cNvCxnSpPr/>
          <p:nvPr/>
        </p:nvCxnSpPr>
        <p:spPr>
          <a:xfrm>
            <a:off x="5416966" y="3500823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53"/>
          <p:cNvCxnSpPr/>
          <p:nvPr/>
        </p:nvCxnSpPr>
        <p:spPr>
          <a:xfrm>
            <a:off x="5424224" y="391448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eur droit 54"/>
          <p:cNvCxnSpPr/>
          <p:nvPr/>
        </p:nvCxnSpPr>
        <p:spPr>
          <a:xfrm flipV="1">
            <a:off x="7790511" y="378329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necteur droit 55"/>
          <p:cNvCxnSpPr/>
          <p:nvPr/>
        </p:nvCxnSpPr>
        <p:spPr>
          <a:xfrm flipH="1" flipV="1">
            <a:off x="8788470" y="378329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ZoneTexte 56"/>
          <p:cNvSpPr txBox="1"/>
          <p:nvPr/>
        </p:nvSpPr>
        <p:spPr>
          <a:xfrm>
            <a:off x="9372568" y="3841348"/>
            <a:ext cx="1362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		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8" name="Connecteur droit 57"/>
          <p:cNvCxnSpPr/>
          <p:nvPr/>
        </p:nvCxnSpPr>
        <p:spPr>
          <a:xfrm>
            <a:off x="9445138" y="384134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cteur droit 58"/>
          <p:cNvCxnSpPr/>
          <p:nvPr/>
        </p:nvCxnSpPr>
        <p:spPr>
          <a:xfrm>
            <a:off x="9452396" y="425500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59"/>
          <p:cNvCxnSpPr/>
          <p:nvPr/>
        </p:nvCxnSpPr>
        <p:spPr>
          <a:xfrm flipV="1">
            <a:off x="8531667" y="313754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Connecteur droit 60"/>
          <p:cNvCxnSpPr/>
          <p:nvPr/>
        </p:nvCxnSpPr>
        <p:spPr>
          <a:xfrm flipV="1">
            <a:off x="8626011" y="3130293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ZoneTexte 61"/>
          <p:cNvSpPr txBox="1"/>
          <p:nvPr/>
        </p:nvSpPr>
        <p:spPr>
          <a:xfrm>
            <a:off x="8382321" y="2686656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3" name="Connecteur droit 62"/>
          <p:cNvCxnSpPr/>
          <p:nvPr/>
        </p:nvCxnSpPr>
        <p:spPr>
          <a:xfrm flipV="1">
            <a:off x="8382321" y="2686656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63"/>
          <p:cNvCxnSpPr/>
          <p:nvPr/>
        </p:nvCxnSpPr>
        <p:spPr>
          <a:xfrm flipH="1" flipV="1">
            <a:off x="8679864" y="269391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251217"/>
                  </p:ext>
                </p:extLst>
              </p:nvPr>
            </p:nvGraphicFramePr>
            <p:xfrm>
              <a:off x="516991" y="2817848"/>
              <a:ext cx="2109376" cy="19218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376">
                      <a:extLst>
                        <a:ext uri="{9D8B030D-6E8A-4147-A177-3AD203B41FA5}">
                          <a16:colId xmlns:a16="http://schemas.microsoft.com/office/drawing/2014/main" val="2299348283"/>
                        </a:ext>
                      </a:extLst>
                    </a:gridCol>
                  </a:tblGrid>
                  <a:tr h="640623">
                    <a:tc>
                      <a:txBody>
                        <a:bodyPr/>
                        <a:lstStyle/>
                        <a:p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</m:sub>
                                </m:sSub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=3,44</m:t>
                                </m:r>
                              </m:oMath>
                            </m:oMathPara>
                          </a14:m>
                          <a:endParaRPr lang="fr-FR" sz="2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1259028"/>
                      </a:ext>
                    </a:extLst>
                  </a:tr>
                  <a:tr h="6406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55</m:t>
                                </m:r>
                              </m:oMath>
                            </m:oMathPara>
                          </a14:m>
                          <a:endParaRPr lang="fr-FR" sz="2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309818"/>
                      </a:ext>
                    </a:extLst>
                  </a:tr>
                  <a:tr h="640623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  <m:sub>
                                    <m:r>
                                      <a:rPr lang="fr-FR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𝐻</m:t>
                                    </m:r>
                                  </m:sub>
                                </m:sSub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fr-F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fr-FR" sz="2800" b="0" i="1" dirty="0">
                            <a:solidFill>
                              <a:schemeClr val="tx1"/>
                            </a:solidFill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1076728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2" name="Tableau 1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58251217"/>
                  </p:ext>
                </p:extLst>
              </p:nvPr>
            </p:nvGraphicFramePr>
            <p:xfrm>
              <a:off x="516991" y="2817848"/>
              <a:ext cx="2109376" cy="1921869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09376">
                      <a:extLst>
                        <a:ext uri="{9D8B030D-6E8A-4147-A177-3AD203B41FA5}">
                          <a16:colId xmlns:a16="http://schemas.microsoft.com/office/drawing/2014/main" val="2299348283"/>
                        </a:ext>
                      </a:extLst>
                    </a:gridCol>
                  </a:tblGrid>
                  <a:tr h="64062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8" t="-952" r="-576" b="-202857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71259028"/>
                      </a:ext>
                    </a:extLst>
                  </a:tr>
                  <a:tr h="64062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8" t="-100000" r="-576" b="-10094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541309818"/>
                      </a:ext>
                    </a:extLst>
                  </a:tr>
                  <a:tr h="640623">
                    <a:tc>
                      <a:txBody>
                        <a:bodyPr/>
                        <a:lstStyle/>
                        <a:p>
                          <a:endParaRPr lang="fr-FR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288" t="-201905" r="-576" b="-19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861076728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5" name="Rectangle 64"/>
          <p:cNvSpPr/>
          <p:nvPr/>
        </p:nvSpPr>
        <p:spPr>
          <a:xfrm>
            <a:off x="6088961" y="3423443"/>
            <a:ext cx="743888" cy="54853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8381525" y="3558320"/>
            <a:ext cx="446889" cy="413657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7" name="Rectangle 66"/>
          <p:cNvSpPr/>
          <p:nvPr/>
        </p:nvSpPr>
        <p:spPr>
          <a:xfrm>
            <a:off x="10217513" y="3772492"/>
            <a:ext cx="526376" cy="54853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8" name="Rectangle 67"/>
          <p:cNvSpPr/>
          <p:nvPr/>
        </p:nvSpPr>
        <p:spPr>
          <a:xfrm>
            <a:off x="4294224" y="3091528"/>
            <a:ext cx="504880" cy="54853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Rectangle 68"/>
          <p:cNvSpPr/>
          <p:nvPr/>
        </p:nvSpPr>
        <p:spPr>
          <a:xfrm>
            <a:off x="8367805" y="2642843"/>
            <a:ext cx="461405" cy="487450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0" name="Rectangle 69"/>
          <p:cNvSpPr/>
          <p:nvPr/>
        </p:nvSpPr>
        <p:spPr>
          <a:xfrm>
            <a:off x="9329026" y="3772492"/>
            <a:ext cx="540757" cy="548534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" name="Connecteur droit 3"/>
          <p:cNvCxnSpPr/>
          <p:nvPr/>
        </p:nvCxnSpPr>
        <p:spPr>
          <a:xfrm>
            <a:off x="9797213" y="4046759"/>
            <a:ext cx="5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5755766" y="3717978"/>
            <a:ext cx="504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5300854" y="3443711"/>
            <a:ext cx="540757" cy="548534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8376216" y="3573930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73" name="ZoneTexte 72"/>
          <p:cNvSpPr txBox="1"/>
          <p:nvPr/>
        </p:nvSpPr>
        <p:spPr>
          <a:xfrm>
            <a:off x="4347722" y="3161833"/>
            <a:ext cx="4203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4" name="ZoneTexte 73"/>
              <p:cNvSpPr txBox="1"/>
              <p:nvPr/>
            </p:nvSpPr>
            <p:spPr>
              <a:xfrm>
                <a:off x="4342911" y="262548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4" name="ZoneTexte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911" y="2625488"/>
                <a:ext cx="51841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5" name="ZoneTexte 74"/>
              <p:cNvSpPr txBox="1"/>
              <p:nvPr/>
            </p:nvSpPr>
            <p:spPr>
              <a:xfrm>
                <a:off x="6295230" y="295386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5" name="ZoneTexte 7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5230" y="2953866"/>
                <a:ext cx="518412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6" name="ZoneTexte 75"/>
              <p:cNvSpPr txBox="1"/>
              <p:nvPr/>
            </p:nvSpPr>
            <p:spPr>
              <a:xfrm>
                <a:off x="5324545" y="2976779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76" name="ZoneTexte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545" y="2976779"/>
                <a:ext cx="5184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ZoneTexte 76"/>
              <p:cNvSpPr txBox="1"/>
              <p:nvPr/>
            </p:nvSpPr>
            <p:spPr>
              <a:xfrm>
                <a:off x="8336706" y="4030317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7" name="ZoneTexte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706" y="4030317"/>
                <a:ext cx="518412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8" name="ZoneTexte 77"/>
              <p:cNvSpPr txBox="1"/>
              <p:nvPr/>
            </p:nvSpPr>
            <p:spPr>
              <a:xfrm>
                <a:off x="10225477" y="4389882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78" name="ZoneTexte 7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477" y="4389882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9" name="ZoneTexte 78"/>
              <p:cNvSpPr txBox="1"/>
              <p:nvPr/>
            </p:nvSpPr>
            <p:spPr>
              <a:xfrm>
                <a:off x="8386519" y="2150539"/>
                <a:ext cx="518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79" name="ZoneTexte 7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6519" y="2150539"/>
                <a:ext cx="518411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0" name="ZoneTexte 79"/>
              <p:cNvSpPr txBox="1"/>
              <p:nvPr/>
            </p:nvSpPr>
            <p:spPr>
              <a:xfrm>
                <a:off x="9402012" y="4393100"/>
                <a:ext cx="51841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FF00FF"/>
                  </a:solidFill>
                </a:endParaRPr>
              </a:p>
            </p:txBody>
          </p:sp>
        </mc:Choice>
        <mc:Fallback>
          <p:sp>
            <p:nvSpPr>
              <p:cNvPr id="80" name="ZoneTexte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2012" y="4393100"/>
                <a:ext cx="518411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/>
          <p:cNvSpPr/>
          <p:nvPr/>
        </p:nvSpPr>
        <p:spPr>
          <a:xfrm>
            <a:off x="5340280" y="5292594"/>
            <a:ext cx="743888" cy="548534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345426" y="5387713"/>
            <a:ext cx="2151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Site électrophile</a:t>
            </a:r>
            <a:endParaRPr lang="fr-FR" sz="2400" dirty="0">
              <a:solidFill>
                <a:srgbClr val="0070C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5338796" y="5934285"/>
            <a:ext cx="743888" cy="548534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3" name="ZoneTexte 82"/>
          <p:cNvSpPr txBox="1"/>
          <p:nvPr/>
        </p:nvSpPr>
        <p:spPr>
          <a:xfrm>
            <a:off x="6343942" y="6029404"/>
            <a:ext cx="2129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solidFill>
                  <a:srgbClr val="FF00FF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Site nucléophile</a:t>
            </a:r>
            <a:endParaRPr lang="fr-FR" sz="2400" dirty="0">
              <a:solidFill>
                <a:srgbClr val="FF00FF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62453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acido-basique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0006" y="2090057"/>
            <a:ext cx="1007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réaction acido-basique est un transfert de proton entre un acide et une base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433254" y="47230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 flipV="1">
            <a:off x="2042854" y="47230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652454" y="48536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725024" y="48536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732282" y="52673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999312" y="42810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093656" y="42738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849966" y="38301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849966" y="38301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2147509" y="38374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697074" y="40917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343367" y="40917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67595" y="48676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>
            <a:endCxn id="16" idx="0"/>
          </p:cNvCxnSpPr>
          <p:nvPr/>
        </p:nvCxnSpPr>
        <p:spPr>
          <a:xfrm>
            <a:off x="4487367" y="44886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668795" y="42876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080967" y="42948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5533942" y="38975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42" y="38975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2919578" y="38928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578" y="38928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6302010" y="46499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6911610" y="46499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21210" y="47805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7593780" y="47805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601038" y="51942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6868068" y="42079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6962412" y="42007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718722" y="37570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6718722" y="37570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7104447" y="35967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32054" y="34132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445253" y="37695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9046958" y="40699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9866119" y="40699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9449478" y="37764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9747021" y="37837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631334" y="43794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245736" y="43332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8060906" y="3720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906" y="3720188"/>
                <a:ext cx="57868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Ellipse 40"/>
          <p:cNvSpPr/>
          <p:nvPr/>
        </p:nvSpPr>
        <p:spPr>
          <a:xfrm>
            <a:off x="4136571" y="44122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959601" y="35196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71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acido-basique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0006" y="2090057"/>
            <a:ext cx="1007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réaction acido-basique est un transfert de proton entre un acide et une base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433254" y="47230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 flipV="1">
            <a:off x="2042854" y="47230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652454" y="48536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725024" y="48536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732282" y="52673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999312" y="42810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093656" y="42738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849966" y="38301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849966" y="38301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2147509" y="38374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697074" y="40917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343367" y="40917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67595" y="48676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>
            <a:endCxn id="16" idx="0"/>
          </p:cNvCxnSpPr>
          <p:nvPr/>
        </p:nvCxnSpPr>
        <p:spPr>
          <a:xfrm>
            <a:off x="4487367" y="44886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668795" y="42876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080967" y="42948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5533942" y="38975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42" y="38975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2919578" y="38928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578" y="38928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6302010" y="46499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6911610" y="46499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21210" y="47805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7593780" y="47805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601038" y="51942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6868068" y="42079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6962412" y="42007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718722" y="37570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6718722" y="37570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7104447" y="35967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32054" y="34132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445253" y="37695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9046958" y="40699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9866119" y="40699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9449478" y="37764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9747021" y="37837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631334" y="43794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245736" y="43332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8060906" y="3720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906" y="3720188"/>
                <a:ext cx="57868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Ellipse 40"/>
          <p:cNvSpPr/>
          <p:nvPr/>
        </p:nvSpPr>
        <p:spPr>
          <a:xfrm>
            <a:off x="4136571" y="44122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959601" y="35196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09026" y="36309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646460" y="39575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3778555" y="36731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55" y="3673181"/>
                <a:ext cx="5184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7587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acido-basique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0006" y="2090057"/>
            <a:ext cx="1007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réaction acido-basique est un transfert de proton entre un acide et une base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433254" y="47230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 flipV="1">
            <a:off x="2042854" y="47230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652454" y="48536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725024" y="48536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732282" y="52673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999312" y="42810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093656" y="42738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849966" y="38301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849966" y="38301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2147509" y="38374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697074" y="40917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343367" y="40917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67595" y="48676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>
            <a:endCxn id="16" idx="0"/>
          </p:cNvCxnSpPr>
          <p:nvPr/>
        </p:nvCxnSpPr>
        <p:spPr>
          <a:xfrm>
            <a:off x="4487367" y="44886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668795" y="42876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080967" y="42948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5533942" y="38975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42" y="38975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2919578" y="38928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578" y="38928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6302010" y="46499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6911610" y="46499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21210" y="47805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7593780" y="47805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601038" y="51942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6868068" y="42079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6962412" y="42007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718722" y="37570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6718722" y="37570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7104447" y="35967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32054" y="34132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445253" y="37695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9046958" y="40699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9866119" y="40699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9449478" y="37764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9747021" y="37837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631334" y="43794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245736" y="43332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8060906" y="3720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906" y="3720188"/>
                <a:ext cx="57868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Ellipse 40"/>
          <p:cNvSpPr/>
          <p:nvPr/>
        </p:nvSpPr>
        <p:spPr>
          <a:xfrm>
            <a:off x="4136571" y="44122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959601" y="35196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09026" y="36309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646460" y="39575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3778555" y="36731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55" y="3673181"/>
                <a:ext cx="5184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2094542" y="35899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64393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acido-basique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60006" y="2090057"/>
            <a:ext cx="10071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réaction acido-basique est un transfert de proton entre un acide et une base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1433254" y="47230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 flipV="1">
            <a:off x="2042854" y="47230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2652454" y="48536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2725024" y="48536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2732282" y="52673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999312" y="42810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 flipV="1">
            <a:off x="2093656" y="42738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849966" y="38301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" name="Connecteur droit 11"/>
          <p:cNvCxnSpPr/>
          <p:nvPr/>
        </p:nvCxnSpPr>
        <p:spPr>
          <a:xfrm flipV="1">
            <a:off x="1849966" y="38301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 flipH="1" flipV="1">
            <a:off x="2147509" y="38374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697074" y="40917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" name="Connecteur droit 14"/>
          <p:cNvCxnSpPr/>
          <p:nvPr/>
        </p:nvCxnSpPr>
        <p:spPr>
          <a:xfrm>
            <a:off x="4343367" y="40917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267595" y="48676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>
            <a:endCxn id="16" idx="0"/>
          </p:cNvCxnSpPr>
          <p:nvPr/>
        </p:nvCxnSpPr>
        <p:spPr>
          <a:xfrm>
            <a:off x="4487367" y="44886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>
            <a:off x="4668795" y="42876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080967" y="42948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ZoneTexte 19"/>
              <p:cNvSpPr txBox="1"/>
              <p:nvPr/>
            </p:nvSpPr>
            <p:spPr>
              <a:xfrm>
                <a:off x="5533942" y="38975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0" name="ZoneTexte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3942" y="38975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ZoneTexte 20"/>
              <p:cNvSpPr txBox="1"/>
              <p:nvPr/>
            </p:nvSpPr>
            <p:spPr>
              <a:xfrm>
                <a:off x="2919578" y="38928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1" name="ZoneTexte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9578" y="38928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Connecteur droit 21"/>
          <p:cNvCxnSpPr/>
          <p:nvPr/>
        </p:nvCxnSpPr>
        <p:spPr>
          <a:xfrm flipV="1">
            <a:off x="6302010" y="46499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H="1" flipV="1">
            <a:off x="6911610" y="46499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7521210" y="47805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>
            <a:off x="7593780" y="47805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>
            <a:off x="7601038" y="51942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 flipV="1">
            <a:off x="6868068" y="42079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V="1">
            <a:off x="6962412" y="42007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ZoneTexte 28"/>
          <p:cNvSpPr txBox="1"/>
          <p:nvPr/>
        </p:nvSpPr>
        <p:spPr>
          <a:xfrm>
            <a:off x="6718722" y="37570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0" name="Connecteur droit 29"/>
          <p:cNvCxnSpPr/>
          <p:nvPr/>
        </p:nvCxnSpPr>
        <p:spPr>
          <a:xfrm flipV="1">
            <a:off x="6718722" y="37570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>
            <a:off x="7104447" y="35967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7632054" y="34132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9445253" y="37695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4" name="Connecteur droit 33"/>
          <p:cNvCxnSpPr/>
          <p:nvPr/>
        </p:nvCxnSpPr>
        <p:spPr>
          <a:xfrm flipV="1">
            <a:off x="9046958" y="40699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 flipV="1">
            <a:off x="9866119" y="40699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eur droit 35"/>
          <p:cNvCxnSpPr/>
          <p:nvPr/>
        </p:nvCxnSpPr>
        <p:spPr>
          <a:xfrm flipV="1">
            <a:off x="9449478" y="37764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9747021" y="37837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ZoneTexte 37"/>
          <p:cNvSpPr txBox="1"/>
          <p:nvPr/>
        </p:nvSpPr>
        <p:spPr>
          <a:xfrm>
            <a:off x="8631334" y="43794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10245736" y="43332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ZoneTexte 39"/>
              <p:cNvSpPr txBox="1"/>
              <p:nvPr/>
            </p:nvSpPr>
            <p:spPr>
              <a:xfrm>
                <a:off x="8060906" y="3720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0" name="ZoneTexte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60906" y="3720188"/>
                <a:ext cx="57868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Ellipse 40"/>
          <p:cNvSpPr/>
          <p:nvPr/>
        </p:nvSpPr>
        <p:spPr>
          <a:xfrm>
            <a:off x="4136571" y="44122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2" name="Ellipse 41"/>
          <p:cNvSpPr/>
          <p:nvPr/>
        </p:nvSpPr>
        <p:spPr>
          <a:xfrm>
            <a:off x="6959601" y="35196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709026" y="36309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/>
          <p:cNvSpPr/>
          <p:nvPr/>
        </p:nvSpPr>
        <p:spPr>
          <a:xfrm>
            <a:off x="3646460" y="39575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3778555" y="36731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555" y="3673181"/>
                <a:ext cx="5184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Arc 45"/>
          <p:cNvSpPr/>
          <p:nvPr/>
        </p:nvSpPr>
        <p:spPr>
          <a:xfrm>
            <a:off x="2094542" y="35899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7" name="Arc 46"/>
          <p:cNvSpPr/>
          <p:nvPr/>
        </p:nvSpPr>
        <p:spPr>
          <a:xfrm>
            <a:off x="4149510" y="39696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7896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substitution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" name="Connecteur droit 3"/>
          <p:cNvCxnSpPr/>
          <p:nvPr/>
        </p:nvCxnSpPr>
        <p:spPr>
          <a:xfrm flipV="1">
            <a:off x="524190" y="453138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cteur droit 4"/>
          <p:cNvCxnSpPr/>
          <p:nvPr/>
        </p:nvCxnSpPr>
        <p:spPr>
          <a:xfrm flipH="1" flipV="1">
            <a:off x="1135252" y="451682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1744852" y="4647452"/>
            <a:ext cx="12186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	 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" name="Connecteur droit 6"/>
          <p:cNvCxnSpPr/>
          <p:nvPr/>
        </p:nvCxnSpPr>
        <p:spPr>
          <a:xfrm>
            <a:off x="1817422" y="464745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>
            <a:off x="1824680" y="506110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2127194" y="4864607"/>
            <a:ext cx="36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215774" y="4341387"/>
            <a:ext cx="12939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Cl  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4862067" y="43413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 flipH="1">
            <a:off x="4599667" y="4544479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4869325" y="474053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 rot="16200000">
            <a:off x="5101551" y="45373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5520794" y="4187499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0794" y="4187499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ZoneTexte 24"/>
              <p:cNvSpPr txBox="1"/>
              <p:nvPr/>
            </p:nvSpPr>
            <p:spPr>
              <a:xfrm>
                <a:off x="3326511" y="419566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5" name="ZoneTexte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6511" y="4195668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ZoneTexte 25"/>
          <p:cNvSpPr txBox="1"/>
          <p:nvPr/>
        </p:nvSpPr>
        <p:spPr>
          <a:xfrm>
            <a:off x="10441257" y="401703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7" name="Connecteur droit 26"/>
          <p:cNvCxnSpPr/>
          <p:nvPr/>
        </p:nvCxnSpPr>
        <p:spPr>
          <a:xfrm flipV="1">
            <a:off x="10042962" y="431735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 flipH="1" flipV="1">
            <a:off x="10862123" y="431735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 flipV="1">
            <a:off x="10445482" y="40239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H="1" flipV="1">
            <a:off x="10743025" y="403119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9627338" y="462687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11241740" y="458070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6431265" y="434344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7042327" y="4328889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ZoneTexte 34"/>
          <p:cNvSpPr txBox="1"/>
          <p:nvPr/>
        </p:nvSpPr>
        <p:spPr>
          <a:xfrm>
            <a:off x="7651927" y="4459517"/>
            <a:ext cx="5100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6" name="Connecteur droit 35"/>
          <p:cNvCxnSpPr/>
          <p:nvPr/>
        </p:nvCxnSpPr>
        <p:spPr>
          <a:xfrm>
            <a:off x="7724497" y="445951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>
            <a:off x="7731755" y="487317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>
                <a:off x="8583609" y="409347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3609" y="4093471"/>
                <a:ext cx="57868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rot="16200000">
            <a:off x="8018003" y="4634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552683" y="1763485"/>
            <a:ext cx="112764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molécule subit une réaction de substitution si l'un de ses atomes ou groupe d'atomes lié à un carbone par une liaison simple est remplacé par un autre atome ou groupe d'atomes</a:t>
            </a:r>
          </a:p>
        </p:txBody>
      </p:sp>
    </p:spTree>
    <p:extLst>
      <p:ext uri="{BB962C8B-B14F-4D97-AF65-F5344CB8AC3E}">
        <p14:creationId xmlns:p14="http://schemas.microsoft.com/office/powerpoint/2010/main" val="3126642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5544" y="195941"/>
            <a:ext cx="5545140" cy="22560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8"/>
          <a:stretch/>
        </p:blipFill>
        <p:spPr>
          <a:xfrm>
            <a:off x="905782" y="2438400"/>
            <a:ext cx="10328275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6802" y="3396342"/>
            <a:ext cx="2017484" cy="2612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1" t="22954" r="79748" b="65085"/>
          <a:stretch/>
        </p:blipFill>
        <p:spPr>
          <a:xfrm>
            <a:off x="2336802" y="3396342"/>
            <a:ext cx="688770" cy="2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3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d’élimination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4629" y="1856379"/>
            <a:ext cx="114227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molécule subit une réaction d'élimination si des atomes ou groupes d'atomes portés 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par 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des atomes adjacents sont éliminés pour former des liaisons multiples ou cycles. </a:t>
            </a:r>
            <a:endParaRPr lang="fr-FR" sz="2400" dirty="0" smtClean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Il </a:t>
            </a:r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y a alors élimination d'une petite molécule.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85" y="3563258"/>
            <a:ext cx="6447798" cy="222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674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134982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Réaction d’addition</a:t>
            </a:r>
            <a:endParaRPr lang="fr-FR" sz="32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1541" y="2009392"/>
            <a:ext cx="112050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Une molécule possédant une liaison multiple subit une réaction d'addition si un atome ou groupe d'atome se lie à elle en diminuant la multiplicité de la liaison considérée.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077" y="3499952"/>
            <a:ext cx="6211216" cy="2247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650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45544" y="195941"/>
            <a:ext cx="5545140" cy="225608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18"/>
          <a:stretch/>
        </p:blipFill>
        <p:spPr>
          <a:xfrm>
            <a:off x="905782" y="2438400"/>
            <a:ext cx="10328275" cy="4419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36802" y="3396342"/>
            <a:ext cx="2017484" cy="261257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421" t="22954" r="79748" b="65085"/>
          <a:stretch/>
        </p:blipFill>
        <p:spPr>
          <a:xfrm>
            <a:off x="2336802" y="3396342"/>
            <a:ext cx="688770" cy="261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422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764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42775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68696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6999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0212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71018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8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800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/>
          <p:cNvCxnSpPr>
            <a:stCxn id="34" idx="1"/>
          </p:cNvCxnSpPr>
          <p:nvPr/>
        </p:nvCxnSpPr>
        <p:spPr>
          <a:xfrm flipV="1">
            <a:off x="3833096" y="5894286"/>
            <a:ext cx="1138137" cy="3632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3883678" y="5868145"/>
            <a:ext cx="1138137" cy="3632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3032" y="1371600"/>
            <a:ext cx="3704368" cy="5330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Estérification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5299684" y="5067695"/>
            <a:ext cx="4641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9,8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d’acide acétique glacial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+ 10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d’éthanol pur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+ 0,5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d’acide sulfurique concentré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6444708" y="2449415"/>
            <a:ext cx="174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réfrigérant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580708" y="2680247"/>
            <a:ext cx="927463" cy="73663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7" idx="3"/>
          </p:cNvCxnSpPr>
          <p:nvPr/>
        </p:nvCxnSpPr>
        <p:spPr>
          <a:xfrm>
            <a:off x="5508171" y="2680247"/>
            <a:ext cx="93653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33096" y="5730662"/>
            <a:ext cx="1227908" cy="163623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33096" y="6175691"/>
            <a:ext cx="1227908" cy="163623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4776651" y="2195845"/>
            <a:ext cx="418012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803294" y="3727990"/>
            <a:ext cx="418012" cy="0"/>
          </a:xfrm>
          <a:prstGeom prst="straightConnector1">
            <a:avLst/>
          </a:prstGeom>
          <a:ln w="571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1154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9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7433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9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2929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9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3045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9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1008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9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561070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9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91593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9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02812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9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56709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0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79174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0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536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949679" y="31483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Equation bilan de la réaction d’estérification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596362" y="3372957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62" y="3372957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8297316" y="3236843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16" y="3236843"/>
                <a:ext cx="52578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273558" y="324765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558" y="3247654"/>
                <a:ext cx="62998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58436" y="4809426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thanol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09280" y="4809428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acétique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422144" y="4809427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399464" y="338842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1009064" y="338842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618664" y="351905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691234" y="3519053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698492" y="393271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218511" y="379413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3828111" y="379413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437711" y="392476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510281" y="392476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517539" y="433841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784569" y="335215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3878913" y="334489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635223" y="290126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3635223" y="290126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3932766" y="290851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551384" y="3448676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7370545" y="3448676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6953904" y="315526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7251447" y="316251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135760" y="375820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750162" y="371203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9041311" y="362768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9650911" y="362768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0260511" y="375831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10333081" y="375831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0340339" y="417196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9607369" y="318570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9701713" y="317844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458023" y="273481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9458023" y="273481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9755566" y="274206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10687707" y="367157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11297307" y="36715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850292" y="480942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Eau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5" name="ZoneTexte 54">
            <a:extLst>
              <a:ext uri="{FF2B5EF4-FFF2-40B4-BE49-F238E27FC236}">
                <a16:creationId xmlns:a16="http://schemas.microsoft.com/office/drawing/2014/main" id="{23670B44-3DD0-4928-A379-ACF0A34C1ACC}"/>
              </a:ext>
            </a:extLst>
          </p:cNvPr>
          <p:cNvSpPr txBox="1"/>
          <p:nvPr/>
        </p:nvSpPr>
        <p:spPr>
          <a:xfrm>
            <a:off x="5168580" y="3114066"/>
            <a:ext cx="10888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APTS</a:t>
            </a:r>
            <a:endParaRPr lang="fr-FR" sz="2400" baseline="-250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5248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0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99644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0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475775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0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0641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2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3391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2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82938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1631318" y="4649642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4607114" y="5002702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2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ZoneTexte 186"/>
              <p:cNvSpPr txBox="1"/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7" name="ZoneTexte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850981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1631318" y="4649642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4607114" y="5002702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2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rc 182"/>
          <p:cNvSpPr/>
          <p:nvPr/>
        </p:nvSpPr>
        <p:spPr>
          <a:xfrm>
            <a:off x="1668886" y="4636481"/>
            <a:ext cx="3222201" cy="1890142"/>
          </a:xfrm>
          <a:prstGeom prst="arc">
            <a:avLst>
              <a:gd name="adj1" fmla="val 12476636"/>
              <a:gd name="adj2" fmla="val 20914361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ZoneTexte 186"/>
              <p:cNvSpPr txBox="1"/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7" name="ZoneTexte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162548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1631318" y="4649642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4607114" y="5002702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2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rc 182"/>
          <p:cNvSpPr/>
          <p:nvPr/>
        </p:nvSpPr>
        <p:spPr>
          <a:xfrm>
            <a:off x="1668886" y="4636481"/>
            <a:ext cx="3222201" cy="1890142"/>
          </a:xfrm>
          <a:prstGeom prst="arc">
            <a:avLst>
              <a:gd name="adj1" fmla="val 12476636"/>
              <a:gd name="adj2" fmla="val 20914361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Arc 184"/>
          <p:cNvSpPr/>
          <p:nvPr/>
        </p:nvSpPr>
        <p:spPr>
          <a:xfrm rot="19435372" flipV="1">
            <a:off x="912527" y="4907410"/>
            <a:ext cx="539119" cy="700963"/>
          </a:xfrm>
          <a:prstGeom prst="arc">
            <a:avLst>
              <a:gd name="adj1" fmla="val 12669202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ZoneTexte 186"/>
              <p:cNvSpPr txBox="1"/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7" name="ZoneTexte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808165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ZoneTexte 136"/>
              <p:cNvSpPr txBox="1"/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7" name="ZoneText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eur droit 138"/>
          <p:cNvCxnSpPr/>
          <p:nvPr/>
        </p:nvCxnSpPr>
        <p:spPr>
          <a:xfrm flipV="1">
            <a:off x="7140636" y="588915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H="1" flipV="1">
            <a:off x="7750236" y="58891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8359836" y="60197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2" name="Connecteur droit 141"/>
          <p:cNvCxnSpPr/>
          <p:nvPr/>
        </p:nvCxnSpPr>
        <p:spPr>
          <a:xfrm>
            <a:off x="8432406" y="601978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8439664" y="643343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7706694" y="544717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7801038" y="543991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/>
          <p:cNvSpPr txBox="1"/>
          <p:nvPr/>
        </p:nvSpPr>
        <p:spPr>
          <a:xfrm>
            <a:off x="7557348" y="49962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7" name="Connecteur droit 146"/>
          <p:cNvCxnSpPr/>
          <p:nvPr/>
        </p:nvCxnSpPr>
        <p:spPr>
          <a:xfrm flipV="1">
            <a:off x="7557348" y="499628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 flipV="1">
            <a:off x="7854891" y="500353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V="1">
            <a:off x="8787032" y="5933049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flipH="1" flipV="1">
            <a:off x="9396632" y="593304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/>
          <p:cNvSpPr txBox="1"/>
          <p:nvPr/>
        </p:nvSpPr>
        <p:spPr>
          <a:xfrm>
            <a:off x="10244778" y="5310322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2" name="Connecteur droit 151"/>
          <p:cNvCxnSpPr/>
          <p:nvPr/>
        </p:nvCxnSpPr>
        <p:spPr>
          <a:xfrm>
            <a:off x="10891071" y="531032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10815299" y="608619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4" name="Connecteur droit 153"/>
          <p:cNvCxnSpPr>
            <a:endCxn id="153" idx="0"/>
          </p:cNvCxnSpPr>
          <p:nvPr/>
        </p:nvCxnSpPr>
        <p:spPr>
          <a:xfrm>
            <a:off x="11035071" y="5707219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1216499" y="5506157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0628671" y="5513414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10684275" y="5630796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ZoneTexte 158"/>
              <p:cNvSpPr txBox="1"/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9" name="ZoneText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1631318" y="4649642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4607114" y="5002702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4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rc 182"/>
          <p:cNvSpPr/>
          <p:nvPr/>
        </p:nvSpPr>
        <p:spPr>
          <a:xfrm>
            <a:off x="1668886" y="4636481"/>
            <a:ext cx="3222201" cy="1890142"/>
          </a:xfrm>
          <a:prstGeom prst="arc">
            <a:avLst>
              <a:gd name="adj1" fmla="val 12476636"/>
              <a:gd name="adj2" fmla="val 20914361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Arc 184"/>
          <p:cNvSpPr/>
          <p:nvPr/>
        </p:nvSpPr>
        <p:spPr>
          <a:xfrm rot="19435372" flipV="1">
            <a:off x="912527" y="4907410"/>
            <a:ext cx="539119" cy="700963"/>
          </a:xfrm>
          <a:prstGeom prst="arc">
            <a:avLst>
              <a:gd name="adj1" fmla="val 12669202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ZoneTexte 186"/>
              <p:cNvSpPr txBox="1"/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7" name="ZoneTexte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2561801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09141" y="379759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4" name="Rectangle 63"/>
          <p:cNvSpPr/>
          <p:nvPr/>
        </p:nvSpPr>
        <p:spPr>
          <a:xfrm>
            <a:off x="11340480" y="1497223"/>
            <a:ext cx="381239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Rectangle 65"/>
          <p:cNvSpPr/>
          <p:nvPr/>
        </p:nvSpPr>
        <p:spPr>
          <a:xfrm>
            <a:off x="2746575" y="706328"/>
            <a:ext cx="584456" cy="722442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7" name="ZoneTexte 66"/>
              <p:cNvSpPr txBox="1"/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7" name="ZoneTexte 6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0" y="421981"/>
                <a:ext cx="518412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8" name="ZoneTexte 67"/>
              <p:cNvSpPr txBox="1"/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68" name="ZoneTexte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5141" y="1038694"/>
                <a:ext cx="518412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Rectangle 68"/>
          <p:cNvSpPr/>
          <p:nvPr/>
        </p:nvSpPr>
        <p:spPr>
          <a:xfrm>
            <a:off x="5757070" y="1161504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ZoneTexte 136"/>
              <p:cNvSpPr txBox="1"/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7" name="ZoneText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eur droit 138"/>
          <p:cNvCxnSpPr/>
          <p:nvPr/>
        </p:nvCxnSpPr>
        <p:spPr>
          <a:xfrm flipV="1">
            <a:off x="7140636" y="588915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H="1" flipV="1">
            <a:off x="7750236" y="58891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8359836" y="60197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2" name="Connecteur droit 141"/>
          <p:cNvCxnSpPr/>
          <p:nvPr/>
        </p:nvCxnSpPr>
        <p:spPr>
          <a:xfrm>
            <a:off x="8432406" y="601978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8439664" y="643343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7706694" y="544717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7801038" y="543991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/>
          <p:cNvSpPr txBox="1"/>
          <p:nvPr/>
        </p:nvSpPr>
        <p:spPr>
          <a:xfrm>
            <a:off x="7557348" y="49962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7" name="Connecteur droit 146"/>
          <p:cNvCxnSpPr/>
          <p:nvPr/>
        </p:nvCxnSpPr>
        <p:spPr>
          <a:xfrm flipV="1">
            <a:off x="7557348" y="499628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 flipV="1">
            <a:off x="7854891" y="500353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V="1">
            <a:off x="8787032" y="5933049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flipH="1" flipV="1">
            <a:off x="9396632" y="593304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/>
          <p:cNvSpPr txBox="1"/>
          <p:nvPr/>
        </p:nvSpPr>
        <p:spPr>
          <a:xfrm>
            <a:off x="10244778" y="5310322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2" name="Connecteur droit 151"/>
          <p:cNvCxnSpPr/>
          <p:nvPr/>
        </p:nvCxnSpPr>
        <p:spPr>
          <a:xfrm>
            <a:off x="10891071" y="531032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10815299" y="608619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4" name="Connecteur droit 153"/>
          <p:cNvCxnSpPr>
            <a:endCxn id="153" idx="0"/>
          </p:cNvCxnSpPr>
          <p:nvPr/>
        </p:nvCxnSpPr>
        <p:spPr>
          <a:xfrm>
            <a:off x="11035071" y="5707219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1216499" y="5506157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0628671" y="5513414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10684275" y="5630796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ZoneTexte 158"/>
              <p:cNvSpPr txBox="1"/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9" name="ZoneText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0" name="Rectangle 159"/>
          <p:cNvSpPr/>
          <p:nvPr/>
        </p:nvSpPr>
        <p:spPr>
          <a:xfrm>
            <a:off x="10144512" y="4389963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9961406" y="3507128"/>
            <a:ext cx="446727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4104888" y="2452638"/>
            <a:ext cx="446727" cy="60853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Rectangle 162"/>
          <p:cNvSpPr/>
          <p:nvPr/>
        </p:nvSpPr>
        <p:spPr>
          <a:xfrm>
            <a:off x="4123530" y="3228377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4" name="Rectangle 163"/>
          <p:cNvSpPr/>
          <p:nvPr/>
        </p:nvSpPr>
        <p:spPr>
          <a:xfrm>
            <a:off x="1631318" y="4649642"/>
            <a:ext cx="584456" cy="542039"/>
          </a:xfrm>
          <a:prstGeom prst="rect">
            <a:avLst/>
          </a:prstGeom>
          <a:solidFill>
            <a:srgbClr val="0070C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5" name="Rectangle 164"/>
          <p:cNvSpPr/>
          <p:nvPr/>
        </p:nvSpPr>
        <p:spPr>
          <a:xfrm>
            <a:off x="4607114" y="5002702"/>
            <a:ext cx="743888" cy="722442"/>
          </a:xfrm>
          <a:prstGeom prst="rect">
            <a:avLst/>
          </a:prstGeom>
          <a:solidFill>
            <a:srgbClr val="FF00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4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6374051" y="4997091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rc 182"/>
          <p:cNvSpPr/>
          <p:nvPr/>
        </p:nvSpPr>
        <p:spPr>
          <a:xfrm>
            <a:off x="1668886" y="4636481"/>
            <a:ext cx="3222201" cy="1890142"/>
          </a:xfrm>
          <a:prstGeom prst="arc">
            <a:avLst>
              <a:gd name="adj1" fmla="val 12476636"/>
              <a:gd name="adj2" fmla="val 20914361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Arc 184"/>
          <p:cNvSpPr/>
          <p:nvPr/>
        </p:nvSpPr>
        <p:spPr>
          <a:xfrm rot="19435372" flipV="1">
            <a:off x="912527" y="4907410"/>
            <a:ext cx="539119" cy="700963"/>
          </a:xfrm>
          <a:prstGeom prst="arc">
            <a:avLst>
              <a:gd name="adj1" fmla="val 12669202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6" name="ZoneTexte 185"/>
              <p:cNvSpPr txBox="1"/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6" name="ZoneTexte 1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155" y="4611846"/>
                <a:ext cx="518412" cy="43088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7" name="ZoneTexte 186"/>
              <p:cNvSpPr txBox="1"/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7" name="ZoneTexte 1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199" y="4314055"/>
                <a:ext cx="518412" cy="4308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8" name="ZoneTexte 187"/>
              <p:cNvSpPr txBox="1"/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r-FR" sz="28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fr-FR" sz="28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</m:oMath>
                  </m:oMathPara>
                </a14:m>
                <a:endParaRPr lang="fr-FR" sz="2800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88" name="ZoneTexte 1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0420" y="3574118"/>
                <a:ext cx="518412" cy="43088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43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6949679" y="3148358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Equation bilan de la réaction d’estérification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ZoneTexte 4"/>
              <p:cNvSpPr txBox="1"/>
              <p:nvPr/>
            </p:nvSpPr>
            <p:spPr>
              <a:xfrm>
                <a:off x="2596362" y="3372957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" name="ZoneTexte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6362" y="3372957"/>
                <a:ext cx="525785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ZoneTexte 9"/>
              <p:cNvSpPr txBox="1"/>
              <p:nvPr/>
            </p:nvSpPr>
            <p:spPr>
              <a:xfrm>
                <a:off x="8297316" y="3236843"/>
                <a:ext cx="525785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0" name="ZoneTexte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316" y="3236843"/>
                <a:ext cx="525785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ZoneTexte 6"/>
              <p:cNvSpPr txBox="1"/>
              <p:nvPr/>
            </p:nvSpPr>
            <p:spPr>
              <a:xfrm>
                <a:off x="5273558" y="324765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7" name="ZoneTexte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3558" y="3247654"/>
                <a:ext cx="629980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ZoneTexte 7"/>
          <p:cNvSpPr txBox="1"/>
          <p:nvPr/>
        </p:nvSpPr>
        <p:spPr>
          <a:xfrm>
            <a:off x="558436" y="4809426"/>
            <a:ext cx="11400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</a:t>
            </a:r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thanol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3209280" y="4809428"/>
            <a:ext cx="2018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Acide acétique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9422144" y="4809427"/>
            <a:ext cx="2109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Acétate d’éthyle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23670B44-3DD0-4928-A379-ACF0A34C1ACC}"/>
              </a:ext>
            </a:extLst>
          </p:cNvPr>
          <p:cNvSpPr txBox="1"/>
          <p:nvPr/>
        </p:nvSpPr>
        <p:spPr>
          <a:xfrm>
            <a:off x="5168579" y="3114066"/>
            <a:ext cx="21406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FF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APTS</a:t>
            </a:r>
            <a:endParaRPr lang="fr-FR" sz="2400" baseline="-25000" dirty="0">
              <a:solidFill>
                <a:srgbClr val="FF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399464" y="338842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1009064" y="338842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1618664" y="351905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>
            <a:off x="1691234" y="3519053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1698492" y="393271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3218511" y="379413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/>
          <p:nvPr/>
        </p:nvCxnSpPr>
        <p:spPr>
          <a:xfrm flipH="1" flipV="1">
            <a:off x="3828111" y="379413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4437711" y="392476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6" name="Connecteur droit 25"/>
          <p:cNvCxnSpPr/>
          <p:nvPr/>
        </p:nvCxnSpPr>
        <p:spPr>
          <a:xfrm>
            <a:off x="4510281" y="392476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26"/>
          <p:cNvCxnSpPr/>
          <p:nvPr/>
        </p:nvCxnSpPr>
        <p:spPr>
          <a:xfrm>
            <a:off x="4517539" y="433841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V="1">
            <a:off x="3784569" y="335215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3878913" y="334489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3635223" y="290126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9" name="Connecteur droit 28"/>
          <p:cNvCxnSpPr/>
          <p:nvPr/>
        </p:nvCxnSpPr>
        <p:spPr>
          <a:xfrm flipV="1">
            <a:off x="3635223" y="290126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 flipV="1">
            <a:off x="3932766" y="290851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V="1">
            <a:off x="6551384" y="3448676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cteur droit 36"/>
          <p:cNvCxnSpPr/>
          <p:nvPr/>
        </p:nvCxnSpPr>
        <p:spPr>
          <a:xfrm flipH="1" flipV="1">
            <a:off x="7370545" y="3448676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cteur droit 37"/>
          <p:cNvCxnSpPr/>
          <p:nvPr/>
        </p:nvCxnSpPr>
        <p:spPr>
          <a:xfrm flipV="1">
            <a:off x="6953904" y="315526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necteur droit 38"/>
          <p:cNvCxnSpPr/>
          <p:nvPr/>
        </p:nvCxnSpPr>
        <p:spPr>
          <a:xfrm flipH="1" flipV="1">
            <a:off x="7251447" y="316251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6135760" y="3758201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1" name="ZoneTexte 40"/>
          <p:cNvSpPr txBox="1"/>
          <p:nvPr/>
        </p:nvSpPr>
        <p:spPr>
          <a:xfrm>
            <a:off x="7750162" y="3712034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2" name="Connecteur droit 41"/>
          <p:cNvCxnSpPr/>
          <p:nvPr/>
        </p:nvCxnSpPr>
        <p:spPr>
          <a:xfrm flipV="1">
            <a:off x="9041311" y="362768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42"/>
          <p:cNvCxnSpPr/>
          <p:nvPr/>
        </p:nvCxnSpPr>
        <p:spPr>
          <a:xfrm flipH="1" flipV="1">
            <a:off x="9650911" y="362768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oneTexte 43"/>
          <p:cNvSpPr txBox="1"/>
          <p:nvPr/>
        </p:nvSpPr>
        <p:spPr>
          <a:xfrm>
            <a:off x="10260511" y="375831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5" name="Connecteur droit 44"/>
          <p:cNvCxnSpPr/>
          <p:nvPr/>
        </p:nvCxnSpPr>
        <p:spPr>
          <a:xfrm>
            <a:off x="10333081" y="375831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eur droit 45"/>
          <p:cNvCxnSpPr/>
          <p:nvPr/>
        </p:nvCxnSpPr>
        <p:spPr>
          <a:xfrm>
            <a:off x="10340339" y="417196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V="1">
            <a:off x="9607369" y="318570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eur droit 47"/>
          <p:cNvCxnSpPr/>
          <p:nvPr/>
        </p:nvCxnSpPr>
        <p:spPr>
          <a:xfrm flipV="1">
            <a:off x="9701713" y="317844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ZoneTexte 48"/>
          <p:cNvSpPr txBox="1"/>
          <p:nvPr/>
        </p:nvSpPr>
        <p:spPr>
          <a:xfrm>
            <a:off x="9458023" y="273481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50" name="Connecteur droit 49"/>
          <p:cNvCxnSpPr/>
          <p:nvPr/>
        </p:nvCxnSpPr>
        <p:spPr>
          <a:xfrm flipV="1">
            <a:off x="9458023" y="273481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necteur droit 50"/>
          <p:cNvCxnSpPr/>
          <p:nvPr/>
        </p:nvCxnSpPr>
        <p:spPr>
          <a:xfrm flipH="1" flipV="1">
            <a:off x="9755566" y="274206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cteur droit 51"/>
          <p:cNvCxnSpPr/>
          <p:nvPr/>
        </p:nvCxnSpPr>
        <p:spPr>
          <a:xfrm flipV="1">
            <a:off x="10687707" y="367157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cteur droit 52"/>
          <p:cNvCxnSpPr/>
          <p:nvPr/>
        </p:nvCxnSpPr>
        <p:spPr>
          <a:xfrm flipH="1" flipV="1">
            <a:off x="11297307" y="36715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ZoneTexte 53"/>
          <p:cNvSpPr txBox="1"/>
          <p:nvPr/>
        </p:nvSpPr>
        <p:spPr>
          <a:xfrm>
            <a:off x="6850292" y="4809426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Eau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38514" y="3286841"/>
            <a:ext cx="811614" cy="885127"/>
          </a:xfrm>
          <a:prstGeom prst="rect">
            <a:avLst/>
          </a:prstGeom>
          <a:solidFill>
            <a:schemeClr val="accent2">
              <a:lumMod val="7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ZoneTexte 54"/>
          <p:cNvSpPr txBox="1"/>
          <p:nvPr/>
        </p:nvSpPr>
        <p:spPr>
          <a:xfrm>
            <a:off x="836546" y="2289572"/>
            <a:ext cx="2481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hydroxyle </a:t>
            </a:r>
            <a:r>
              <a:rPr lang="fr-FR" sz="2400" dirty="0" smtClean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alcool</a:t>
            </a:r>
            <a:endParaRPr lang="fr-FR" sz="2400" dirty="0">
              <a:solidFill>
                <a:schemeClr val="accent2">
                  <a:lumMod val="75000"/>
                </a:schemeClr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122147" y="5470884"/>
            <a:ext cx="2895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 </a:t>
            </a:r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carboxyle </a:t>
            </a:r>
            <a:r>
              <a:rPr lang="fr-FR" sz="2400" dirty="0" smtClean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acide carboxylique</a:t>
            </a:r>
            <a:endParaRPr lang="fr-FR" sz="2400" dirty="0">
              <a:solidFill>
                <a:srgbClr val="00B05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7" name="ZoneTexte 56"/>
          <p:cNvSpPr txBox="1"/>
          <p:nvPr/>
        </p:nvSpPr>
        <p:spPr>
          <a:xfrm>
            <a:off x="8706265" y="1710819"/>
            <a:ext cx="2895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Groupe </a:t>
            </a:r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carboxyle </a:t>
            </a:r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ester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9313817" y="2553209"/>
            <a:ext cx="1586412" cy="1894773"/>
          </a:xfrm>
          <a:prstGeom prst="rect">
            <a:avLst/>
          </a:prstGeom>
          <a:solidFill>
            <a:srgbClr val="C0000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9" name="Rectangle 58"/>
          <p:cNvSpPr/>
          <p:nvPr/>
        </p:nvSpPr>
        <p:spPr>
          <a:xfrm>
            <a:off x="3528394" y="2674018"/>
            <a:ext cx="1586412" cy="1894773"/>
          </a:xfrm>
          <a:prstGeom prst="rect">
            <a:avLst/>
          </a:prstGeom>
          <a:solidFill>
            <a:srgbClr val="00B050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5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ZoneTexte 136"/>
              <p:cNvSpPr txBox="1"/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7" name="ZoneText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eur droit 138"/>
          <p:cNvCxnSpPr/>
          <p:nvPr/>
        </p:nvCxnSpPr>
        <p:spPr>
          <a:xfrm flipV="1">
            <a:off x="7140636" y="588915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H="1" flipV="1">
            <a:off x="7750236" y="58891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8359836" y="60197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2" name="Connecteur droit 141"/>
          <p:cNvCxnSpPr/>
          <p:nvPr/>
        </p:nvCxnSpPr>
        <p:spPr>
          <a:xfrm>
            <a:off x="8432406" y="601978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8439664" y="643343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7706694" y="544717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7801038" y="543991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/>
          <p:cNvSpPr txBox="1"/>
          <p:nvPr/>
        </p:nvSpPr>
        <p:spPr>
          <a:xfrm>
            <a:off x="7557348" y="49962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7" name="Connecteur droit 146"/>
          <p:cNvCxnSpPr/>
          <p:nvPr/>
        </p:nvCxnSpPr>
        <p:spPr>
          <a:xfrm flipV="1">
            <a:off x="7557348" y="499628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 flipV="1">
            <a:off x="7854891" y="500353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V="1">
            <a:off x="8787032" y="5933049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flipH="1" flipV="1">
            <a:off x="9396632" y="593304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/>
          <p:cNvSpPr txBox="1"/>
          <p:nvPr/>
        </p:nvSpPr>
        <p:spPr>
          <a:xfrm>
            <a:off x="10244778" y="5310322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2" name="Connecteur droit 151"/>
          <p:cNvCxnSpPr/>
          <p:nvPr/>
        </p:nvCxnSpPr>
        <p:spPr>
          <a:xfrm>
            <a:off x="10891071" y="531032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10815299" y="608619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4" name="Connecteur droit 153"/>
          <p:cNvCxnSpPr>
            <a:endCxn id="153" idx="0"/>
          </p:cNvCxnSpPr>
          <p:nvPr/>
        </p:nvCxnSpPr>
        <p:spPr>
          <a:xfrm>
            <a:off x="11035071" y="5707219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1216499" y="5506157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0628671" y="5513414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10684275" y="5630796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ZoneTexte 158"/>
              <p:cNvSpPr txBox="1"/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9" name="ZoneText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2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6374051" y="4997091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rc 182"/>
          <p:cNvSpPr/>
          <p:nvPr/>
        </p:nvSpPr>
        <p:spPr>
          <a:xfrm>
            <a:off x="1668886" y="4636481"/>
            <a:ext cx="3222201" cy="1890142"/>
          </a:xfrm>
          <a:prstGeom prst="arc">
            <a:avLst>
              <a:gd name="adj1" fmla="val 12476636"/>
              <a:gd name="adj2" fmla="val 20914361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Arc 184"/>
          <p:cNvSpPr/>
          <p:nvPr/>
        </p:nvSpPr>
        <p:spPr>
          <a:xfrm rot="19435372" flipV="1">
            <a:off x="912527" y="4907410"/>
            <a:ext cx="539119" cy="700963"/>
          </a:xfrm>
          <a:prstGeom prst="arc">
            <a:avLst>
              <a:gd name="adj1" fmla="val 12669202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20829" y="403719"/>
            <a:ext cx="2404811" cy="18410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9956352" y="1450262"/>
            <a:ext cx="2138419" cy="76979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174"/>
          <p:cNvSpPr/>
          <p:nvPr/>
        </p:nvSpPr>
        <p:spPr>
          <a:xfrm>
            <a:off x="2764589" y="660879"/>
            <a:ext cx="1644760" cy="142905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13237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ZoneTexte 136"/>
              <p:cNvSpPr txBox="1"/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7" name="ZoneText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eur droit 138"/>
          <p:cNvCxnSpPr/>
          <p:nvPr/>
        </p:nvCxnSpPr>
        <p:spPr>
          <a:xfrm flipV="1">
            <a:off x="7140636" y="588915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H="1" flipV="1">
            <a:off x="7750236" y="58891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8359836" y="60197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2" name="Connecteur droit 141"/>
          <p:cNvCxnSpPr/>
          <p:nvPr/>
        </p:nvCxnSpPr>
        <p:spPr>
          <a:xfrm>
            <a:off x="8432406" y="601978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8439664" y="643343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7706694" y="544717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7801038" y="543991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/>
          <p:cNvSpPr txBox="1"/>
          <p:nvPr/>
        </p:nvSpPr>
        <p:spPr>
          <a:xfrm>
            <a:off x="7557348" y="49962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7" name="Connecteur droit 146"/>
          <p:cNvCxnSpPr/>
          <p:nvPr/>
        </p:nvCxnSpPr>
        <p:spPr>
          <a:xfrm flipV="1">
            <a:off x="7557348" y="499628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 flipV="1">
            <a:off x="7854891" y="500353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V="1">
            <a:off x="8787032" y="5933049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flipH="1" flipV="1">
            <a:off x="9396632" y="593304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/>
          <p:cNvSpPr txBox="1"/>
          <p:nvPr/>
        </p:nvSpPr>
        <p:spPr>
          <a:xfrm>
            <a:off x="10244778" y="5310322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2" name="Connecteur droit 151"/>
          <p:cNvCxnSpPr/>
          <p:nvPr/>
        </p:nvCxnSpPr>
        <p:spPr>
          <a:xfrm>
            <a:off x="10891071" y="531032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10815299" y="608619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4" name="Connecteur droit 153"/>
          <p:cNvCxnSpPr>
            <a:endCxn id="153" idx="0"/>
          </p:cNvCxnSpPr>
          <p:nvPr/>
        </p:nvCxnSpPr>
        <p:spPr>
          <a:xfrm>
            <a:off x="11035071" y="5707219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1216499" y="5506157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0628671" y="5513414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10684275" y="5630796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ZoneTexte 158"/>
              <p:cNvSpPr txBox="1"/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9" name="ZoneText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2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6374051" y="4997091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rc 182"/>
          <p:cNvSpPr/>
          <p:nvPr/>
        </p:nvSpPr>
        <p:spPr>
          <a:xfrm>
            <a:off x="1668886" y="4636481"/>
            <a:ext cx="3222201" cy="1890142"/>
          </a:xfrm>
          <a:prstGeom prst="arc">
            <a:avLst>
              <a:gd name="adj1" fmla="val 12476636"/>
              <a:gd name="adj2" fmla="val 20914361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Arc 184"/>
          <p:cNvSpPr/>
          <p:nvPr/>
        </p:nvSpPr>
        <p:spPr>
          <a:xfrm rot="19435372" flipV="1">
            <a:off x="912527" y="4907410"/>
            <a:ext cx="539119" cy="700963"/>
          </a:xfrm>
          <a:prstGeom prst="arc">
            <a:avLst>
              <a:gd name="adj1" fmla="val 12669202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20829" y="403719"/>
            <a:ext cx="2404811" cy="18410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9956352" y="1450262"/>
            <a:ext cx="2138419" cy="76979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174"/>
          <p:cNvSpPr/>
          <p:nvPr/>
        </p:nvSpPr>
        <p:spPr>
          <a:xfrm>
            <a:off x="2764589" y="660879"/>
            <a:ext cx="1644760" cy="1429059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7728821" y="238620"/>
            <a:ext cx="2113756" cy="151930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7009284" y="4864709"/>
            <a:ext cx="3079978" cy="174470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10249546" y="4861771"/>
            <a:ext cx="1609890" cy="174470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80911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cteur droit 2"/>
          <p:cNvCxnSpPr/>
          <p:nvPr/>
        </p:nvCxnSpPr>
        <p:spPr>
          <a:xfrm flipV="1">
            <a:off x="533369" y="14718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Connecteur droit 3"/>
          <p:cNvCxnSpPr/>
          <p:nvPr/>
        </p:nvCxnSpPr>
        <p:spPr>
          <a:xfrm flipH="1" flipV="1">
            <a:off x="1142969" y="147185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ZoneTexte 4"/>
          <p:cNvSpPr txBox="1"/>
          <p:nvPr/>
        </p:nvSpPr>
        <p:spPr>
          <a:xfrm>
            <a:off x="1752569" y="160248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6" name="Connecteur droit 5"/>
          <p:cNvCxnSpPr/>
          <p:nvPr/>
        </p:nvCxnSpPr>
        <p:spPr>
          <a:xfrm>
            <a:off x="1825139" y="16024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1832397" y="201613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7"/>
          <p:cNvCxnSpPr/>
          <p:nvPr/>
        </p:nvCxnSpPr>
        <p:spPr>
          <a:xfrm flipV="1">
            <a:off x="1099427" y="102987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 flipV="1">
            <a:off x="1193771" y="102261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/>
          <p:cNvSpPr txBox="1"/>
          <p:nvPr/>
        </p:nvSpPr>
        <p:spPr>
          <a:xfrm>
            <a:off x="950081" y="57898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" name="Connecteur droit 10"/>
          <p:cNvCxnSpPr/>
          <p:nvPr/>
        </p:nvCxnSpPr>
        <p:spPr>
          <a:xfrm flipV="1">
            <a:off x="950081" y="57898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 flipH="1" flipV="1">
            <a:off x="1247624" y="58623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2797189" y="840591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" name="Connecteur droit 13"/>
          <p:cNvCxnSpPr/>
          <p:nvPr/>
        </p:nvCxnSpPr>
        <p:spPr>
          <a:xfrm>
            <a:off x="3443482" y="8405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3367710" y="161645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>
            <a:endCxn id="16" idx="0"/>
          </p:cNvCxnSpPr>
          <p:nvPr/>
        </p:nvCxnSpPr>
        <p:spPr>
          <a:xfrm>
            <a:off x="3587482" y="1237488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 flipH="1">
            <a:off x="3768910" y="1036426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H="1">
            <a:off x="3181082" y="1043683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ZoneTexte 22"/>
              <p:cNvSpPr txBox="1"/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3" name="ZoneTexte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4057" y="646392"/>
                <a:ext cx="629980" cy="67710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ZoneTexte 23"/>
              <p:cNvSpPr txBox="1"/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9693" y="641601"/>
                <a:ext cx="578685" cy="67710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Connecteur droit 24"/>
          <p:cNvCxnSpPr/>
          <p:nvPr/>
        </p:nvCxnSpPr>
        <p:spPr>
          <a:xfrm flipV="1">
            <a:off x="5402125" y="139874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6011725" y="139874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6621325" y="1529372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8" name="Connecteur droit 27"/>
          <p:cNvCxnSpPr/>
          <p:nvPr/>
        </p:nvCxnSpPr>
        <p:spPr>
          <a:xfrm>
            <a:off x="6693895" y="152937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6701153" y="194302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29"/>
          <p:cNvCxnSpPr/>
          <p:nvPr/>
        </p:nvCxnSpPr>
        <p:spPr>
          <a:xfrm flipV="1">
            <a:off x="5968183" y="95676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V="1">
            <a:off x="6062527" y="94950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ZoneTexte 31"/>
          <p:cNvSpPr txBox="1"/>
          <p:nvPr/>
        </p:nvSpPr>
        <p:spPr>
          <a:xfrm>
            <a:off x="5818837" y="50587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32"/>
          <p:cNvCxnSpPr/>
          <p:nvPr/>
        </p:nvCxnSpPr>
        <p:spPr>
          <a:xfrm flipV="1">
            <a:off x="5818837" y="50587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cteur droit 33"/>
          <p:cNvCxnSpPr/>
          <p:nvPr/>
        </p:nvCxnSpPr>
        <p:spPr>
          <a:xfrm flipH="1">
            <a:off x="6204562" y="345596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732169" y="162044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8545368" y="518393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9" name="Connecteur droit 38"/>
          <p:cNvCxnSpPr/>
          <p:nvPr/>
        </p:nvCxnSpPr>
        <p:spPr>
          <a:xfrm flipV="1">
            <a:off x="8147073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cteur droit 39"/>
          <p:cNvCxnSpPr/>
          <p:nvPr/>
        </p:nvCxnSpPr>
        <p:spPr>
          <a:xfrm flipH="1" flipV="1">
            <a:off x="8966234" y="818711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V="1">
            <a:off x="8549593" y="52529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/>
          <p:nvPr/>
        </p:nvCxnSpPr>
        <p:spPr>
          <a:xfrm flipH="1" flipV="1">
            <a:off x="8847136" y="532553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ZoneTexte 42"/>
          <p:cNvSpPr txBox="1"/>
          <p:nvPr/>
        </p:nvSpPr>
        <p:spPr>
          <a:xfrm>
            <a:off x="7731449" y="1128236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44" name="ZoneTexte 43"/>
          <p:cNvSpPr txBox="1"/>
          <p:nvPr/>
        </p:nvSpPr>
        <p:spPr>
          <a:xfrm>
            <a:off x="9345851" y="1082069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5" name="ZoneTexte 44"/>
              <p:cNvSpPr txBox="1"/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⇋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45" name="ZoneTexte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8787829" y="1897360"/>
                <a:ext cx="540498" cy="6771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Connecteur droit 45"/>
          <p:cNvCxnSpPr/>
          <p:nvPr/>
        </p:nvCxnSpPr>
        <p:spPr>
          <a:xfrm flipV="1">
            <a:off x="10092253" y="156061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46"/>
          <p:cNvCxnSpPr/>
          <p:nvPr/>
        </p:nvCxnSpPr>
        <p:spPr>
          <a:xfrm flipH="1" flipV="1">
            <a:off x="10701853" y="156061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11311453" y="1691245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49" name="Connecteur droit 48"/>
          <p:cNvCxnSpPr/>
          <p:nvPr/>
        </p:nvCxnSpPr>
        <p:spPr>
          <a:xfrm>
            <a:off x="11384023" y="169124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51" name="ZoneTexte 50"/>
              <p:cNvSpPr txBox="1"/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51" name="ZoneTexte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28092" y="1567643"/>
                <a:ext cx="578685" cy="6771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ZoneTexte 59"/>
              <p:cNvSpPr txBox="1"/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60" name="ZoneTexte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1021" y="468988"/>
                <a:ext cx="578685" cy="67710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1" name="Ellipse 60"/>
          <p:cNvSpPr/>
          <p:nvPr/>
        </p:nvSpPr>
        <p:spPr>
          <a:xfrm>
            <a:off x="3236686" y="116106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2" name="Ellipse 61"/>
          <p:cNvSpPr/>
          <p:nvPr/>
        </p:nvSpPr>
        <p:spPr>
          <a:xfrm>
            <a:off x="6059716" y="268438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65" name="Connecteur droit 64"/>
          <p:cNvCxnSpPr/>
          <p:nvPr/>
        </p:nvCxnSpPr>
        <p:spPr>
          <a:xfrm>
            <a:off x="11404692" y="2092615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eur droit 70"/>
          <p:cNvCxnSpPr/>
          <p:nvPr/>
        </p:nvCxnSpPr>
        <p:spPr>
          <a:xfrm>
            <a:off x="8725472" y="383698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cteur droit 71"/>
          <p:cNvCxnSpPr/>
          <p:nvPr/>
        </p:nvCxnSpPr>
        <p:spPr>
          <a:xfrm flipV="1">
            <a:off x="9327816" y="338704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ZoneTexte 73"/>
          <p:cNvSpPr txBox="1"/>
          <p:nvPr/>
        </p:nvSpPr>
        <p:spPr>
          <a:xfrm>
            <a:off x="9116088" y="292058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5" name="Connecteur droit 74"/>
          <p:cNvCxnSpPr/>
          <p:nvPr/>
        </p:nvCxnSpPr>
        <p:spPr>
          <a:xfrm>
            <a:off x="9183886" y="292848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 flipH="1">
            <a:off x="9131946" y="298654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ZoneTexte 77"/>
          <p:cNvSpPr txBox="1"/>
          <p:nvPr/>
        </p:nvSpPr>
        <p:spPr>
          <a:xfrm>
            <a:off x="9956352" y="3618424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79" name="Connecteur droit 78"/>
          <p:cNvCxnSpPr/>
          <p:nvPr/>
        </p:nvCxnSpPr>
        <p:spPr>
          <a:xfrm>
            <a:off x="10028922" y="3618424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necteur droit 79"/>
          <p:cNvCxnSpPr/>
          <p:nvPr/>
        </p:nvCxnSpPr>
        <p:spPr>
          <a:xfrm>
            <a:off x="10036180" y="403208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necteur droit 80"/>
          <p:cNvCxnSpPr/>
          <p:nvPr/>
        </p:nvCxnSpPr>
        <p:spPr>
          <a:xfrm flipH="1" flipV="1">
            <a:off x="7957338" y="446523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necteur droit 81"/>
          <p:cNvCxnSpPr/>
          <p:nvPr/>
        </p:nvCxnSpPr>
        <p:spPr>
          <a:xfrm flipV="1">
            <a:off x="8566938" y="446523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/>
          <p:cNvSpPr/>
          <p:nvPr/>
        </p:nvSpPr>
        <p:spPr>
          <a:xfrm>
            <a:off x="9131946" y="424265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sp>
        <p:nvSpPr>
          <p:cNvPr id="84" name="Rectangle 83"/>
          <p:cNvSpPr/>
          <p:nvPr/>
        </p:nvSpPr>
        <p:spPr>
          <a:xfrm>
            <a:off x="10218766" y="4433141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85" name="Connecteur droit 84"/>
          <p:cNvCxnSpPr/>
          <p:nvPr/>
        </p:nvCxnSpPr>
        <p:spPr>
          <a:xfrm flipH="1" flipV="1">
            <a:off x="9559902" y="444573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necteur droit 86"/>
          <p:cNvCxnSpPr/>
          <p:nvPr/>
        </p:nvCxnSpPr>
        <p:spPr>
          <a:xfrm>
            <a:off x="9198401" y="464128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8955314" y="4156221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9" name="ZoneTexte 88"/>
              <p:cNvSpPr txBox="1"/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89" name="ZoneTexte 8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997" y="3122744"/>
                <a:ext cx="629980" cy="67710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0" name="Connecteur droit 89"/>
          <p:cNvCxnSpPr/>
          <p:nvPr/>
        </p:nvCxnSpPr>
        <p:spPr>
          <a:xfrm>
            <a:off x="3792915" y="3493624"/>
            <a:ext cx="125322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Connecteur droit 90"/>
          <p:cNvCxnSpPr/>
          <p:nvPr/>
        </p:nvCxnSpPr>
        <p:spPr>
          <a:xfrm flipV="1">
            <a:off x="4395259" y="3043682"/>
            <a:ext cx="0" cy="87811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ZoneTexte 91"/>
          <p:cNvSpPr txBox="1"/>
          <p:nvPr/>
        </p:nvSpPr>
        <p:spPr>
          <a:xfrm>
            <a:off x="4183531" y="2577226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3" name="Connecteur droit 92"/>
          <p:cNvCxnSpPr/>
          <p:nvPr/>
        </p:nvCxnSpPr>
        <p:spPr>
          <a:xfrm>
            <a:off x="4251329" y="258512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Connecteur droit 93"/>
          <p:cNvCxnSpPr/>
          <p:nvPr/>
        </p:nvCxnSpPr>
        <p:spPr>
          <a:xfrm flipH="1">
            <a:off x="4199389" y="2643186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ZoneTexte 94"/>
          <p:cNvSpPr txBox="1"/>
          <p:nvPr/>
        </p:nvSpPr>
        <p:spPr>
          <a:xfrm>
            <a:off x="5023795" y="32750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97" name="Connecteur droit 96"/>
          <p:cNvCxnSpPr/>
          <p:nvPr/>
        </p:nvCxnSpPr>
        <p:spPr>
          <a:xfrm>
            <a:off x="5103623" y="368872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Connecteur droit 97"/>
          <p:cNvCxnSpPr/>
          <p:nvPr/>
        </p:nvCxnSpPr>
        <p:spPr>
          <a:xfrm flipH="1" flipV="1">
            <a:off x="3024781" y="412187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Connecteur droit 98"/>
          <p:cNvCxnSpPr/>
          <p:nvPr/>
        </p:nvCxnSpPr>
        <p:spPr>
          <a:xfrm flipV="1">
            <a:off x="3634381" y="412187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ctangle 99"/>
          <p:cNvSpPr/>
          <p:nvPr/>
        </p:nvSpPr>
        <p:spPr>
          <a:xfrm>
            <a:off x="4199389" y="3899296"/>
            <a:ext cx="447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/>
          </a:p>
        </p:txBody>
      </p:sp>
      <p:cxnSp>
        <p:nvCxnSpPr>
          <p:cNvPr id="103" name="Connecteur droit 102"/>
          <p:cNvCxnSpPr/>
          <p:nvPr/>
        </p:nvCxnSpPr>
        <p:spPr>
          <a:xfrm>
            <a:off x="4265844" y="4297927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104"/>
          <p:cNvSpPr/>
          <p:nvPr/>
        </p:nvSpPr>
        <p:spPr>
          <a:xfrm>
            <a:off x="5611334" y="3013289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06" name="Rectangle 105"/>
          <p:cNvSpPr/>
          <p:nvPr/>
        </p:nvSpPr>
        <p:spPr>
          <a:xfrm>
            <a:off x="5603351" y="3541641"/>
            <a:ext cx="4483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07" name="Connecteur droit 106"/>
          <p:cNvCxnSpPr/>
          <p:nvPr/>
        </p:nvCxnSpPr>
        <p:spPr>
          <a:xfrm flipH="1">
            <a:off x="4610743" y="3980775"/>
            <a:ext cx="0" cy="25897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Connecteur droit 108"/>
          <p:cNvCxnSpPr>
            <a:endCxn id="105" idx="1"/>
          </p:cNvCxnSpPr>
          <p:nvPr/>
        </p:nvCxnSpPr>
        <p:spPr>
          <a:xfrm flipV="1">
            <a:off x="5391623" y="3274899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Connecteur droit 109"/>
          <p:cNvCxnSpPr/>
          <p:nvPr/>
        </p:nvCxnSpPr>
        <p:spPr>
          <a:xfrm flipH="1" flipV="1">
            <a:off x="5384366" y="3572442"/>
            <a:ext cx="219711" cy="11129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Ellipse 110"/>
          <p:cNvSpPr/>
          <p:nvPr/>
        </p:nvSpPr>
        <p:spPr>
          <a:xfrm>
            <a:off x="5109027" y="3018895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12" name="Connecteur droit 111"/>
          <p:cNvCxnSpPr/>
          <p:nvPr/>
        </p:nvCxnSpPr>
        <p:spPr>
          <a:xfrm flipV="1">
            <a:off x="343776" y="6023532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Connecteur droit 112"/>
          <p:cNvCxnSpPr/>
          <p:nvPr/>
        </p:nvCxnSpPr>
        <p:spPr>
          <a:xfrm flipH="1" flipV="1">
            <a:off x="953376" y="6023531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ZoneTexte 113"/>
          <p:cNvSpPr txBox="1"/>
          <p:nvPr/>
        </p:nvSpPr>
        <p:spPr>
          <a:xfrm>
            <a:off x="1562976" y="61541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15" name="Connecteur droit 114"/>
          <p:cNvCxnSpPr/>
          <p:nvPr/>
        </p:nvCxnSpPr>
        <p:spPr>
          <a:xfrm>
            <a:off x="1635546" y="615415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Connecteur droit 115"/>
          <p:cNvCxnSpPr/>
          <p:nvPr/>
        </p:nvCxnSpPr>
        <p:spPr>
          <a:xfrm>
            <a:off x="1642804" y="6567816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Connecteur droit 116"/>
          <p:cNvCxnSpPr/>
          <p:nvPr/>
        </p:nvCxnSpPr>
        <p:spPr>
          <a:xfrm flipV="1">
            <a:off x="909834" y="5581552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Connecteur droit 117"/>
          <p:cNvCxnSpPr/>
          <p:nvPr/>
        </p:nvCxnSpPr>
        <p:spPr>
          <a:xfrm flipV="1">
            <a:off x="1004178" y="5574296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ZoneTexte 118"/>
          <p:cNvSpPr txBox="1"/>
          <p:nvPr/>
        </p:nvSpPr>
        <p:spPr>
          <a:xfrm>
            <a:off x="760488" y="5130659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24" name="Connecteur droit 123"/>
          <p:cNvCxnSpPr/>
          <p:nvPr/>
        </p:nvCxnSpPr>
        <p:spPr>
          <a:xfrm flipV="1">
            <a:off x="2016040" y="608855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Connecteur droit 124"/>
          <p:cNvCxnSpPr/>
          <p:nvPr/>
        </p:nvCxnSpPr>
        <p:spPr>
          <a:xfrm flipH="1" flipV="1">
            <a:off x="2625640" y="6088557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Connecteur droit 125"/>
          <p:cNvCxnSpPr/>
          <p:nvPr/>
        </p:nvCxnSpPr>
        <p:spPr>
          <a:xfrm flipV="1">
            <a:off x="775123" y="5099640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Connecteur droit 126"/>
          <p:cNvCxnSpPr/>
          <p:nvPr/>
        </p:nvCxnSpPr>
        <p:spPr>
          <a:xfrm flipH="1">
            <a:off x="1160848" y="4939364"/>
            <a:ext cx="445539" cy="2457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Rectangle 127"/>
          <p:cNvSpPr/>
          <p:nvPr/>
        </p:nvSpPr>
        <p:spPr>
          <a:xfrm>
            <a:off x="1688455" y="4755812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29" name="Ellipse 128"/>
          <p:cNvSpPr/>
          <p:nvPr/>
        </p:nvSpPr>
        <p:spPr>
          <a:xfrm>
            <a:off x="522892" y="5382284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30" name="ZoneTexte 129"/>
          <p:cNvSpPr txBox="1"/>
          <p:nvPr/>
        </p:nvSpPr>
        <p:spPr>
          <a:xfrm>
            <a:off x="4735368" y="5213764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kumimoji="0" lang="fr-FR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31" name="Connecteur droit 130"/>
          <p:cNvCxnSpPr/>
          <p:nvPr/>
        </p:nvCxnSpPr>
        <p:spPr>
          <a:xfrm flipV="1">
            <a:off x="4337073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Connecteur droit 131"/>
          <p:cNvCxnSpPr/>
          <p:nvPr/>
        </p:nvCxnSpPr>
        <p:spPr>
          <a:xfrm flipH="1" flipV="1">
            <a:off x="5156234" y="5514082"/>
            <a:ext cx="398295" cy="3454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Connecteur droit 132"/>
          <p:cNvCxnSpPr/>
          <p:nvPr/>
        </p:nvCxnSpPr>
        <p:spPr>
          <a:xfrm flipV="1">
            <a:off x="4739593" y="522066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Connecteur droit 133"/>
          <p:cNvCxnSpPr/>
          <p:nvPr/>
        </p:nvCxnSpPr>
        <p:spPr>
          <a:xfrm flipH="1" flipV="1">
            <a:off x="5037136" y="5227924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ZoneTexte 134"/>
          <p:cNvSpPr txBox="1"/>
          <p:nvPr/>
        </p:nvSpPr>
        <p:spPr>
          <a:xfrm>
            <a:off x="3921449" y="5823607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36" name="ZoneTexte 135"/>
          <p:cNvSpPr txBox="1"/>
          <p:nvPr/>
        </p:nvSpPr>
        <p:spPr>
          <a:xfrm>
            <a:off x="5535851" y="5777440"/>
            <a:ext cx="439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ZoneTexte 136"/>
              <p:cNvSpPr txBox="1"/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7" name="ZoneTexte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12007" y="5279032"/>
                <a:ext cx="629980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ZoneTexte 137"/>
              <p:cNvSpPr txBox="1"/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⇌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38" name="ZoneTexte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8964676">
                <a:off x="1756882" y="3269178"/>
                <a:ext cx="629980" cy="6771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9" name="Connecteur droit 138"/>
          <p:cNvCxnSpPr/>
          <p:nvPr/>
        </p:nvCxnSpPr>
        <p:spPr>
          <a:xfrm flipV="1">
            <a:off x="7140636" y="588915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Connecteur droit 139"/>
          <p:cNvCxnSpPr/>
          <p:nvPr/>
        </p:nvCxnSpPr>
        <p:spPr>
          <a:xfrm flipH="1" flipV="1">
            <a:off x="7750236" y="588915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ZoneTexte 140"/>
          <p:cNvSpPr txBox="1"/>
          <p:nvPr/>
        </p:nvSpPr>
        <p:spPr>
          <a:xfrm>
            <a:off x="8359836" y="60197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2" name="Connecteur droit 141"/>
          <p:cNvCxnSpPr/>
          <p:nvPr/>
        </p:nvCxnSpPr>
        <p:spPr>
          <a:xfrm>
            <a:off x="8432406" y="601978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Connecteur droit 142"/>
          <p:cNvCxnSpPr/>
          <p:nvPr/>
        </p:nvCxnSpPr>
        <p:spPr>
          <a:xfrm>
            <a:off x="8439664" y="6433439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Connecteur droit 143"/>
          <p:cNvCxnSpPr/>
          <p:nvPr/>
        </p:nvCxnSpPr>
        <p:spPr>
          <a:xfrm flipV="1">
            <a:off x="7706694" y="5447175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Connecteur droit 144"/>
          <p:cNvCxnSpPr/>
          <p:nvPr/>
        </p:nvCxnSpPr>
        <p:spPr>
          <a:xfrm flipV="1">
            <a:off x="7801038" y="5439919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ZoneTexte 145"/>
          <p:cNvSpPr txBox="1"/>
          <p:nvPr/>
        </p:nvSpPr>
        <p:spPr>
          <a:xfrm>
            <a:off x="7557348" y="4996282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47" name="Connecteur droit 146"/>
          <p:cNvCxnSpPr/>
          <p:nvPr/>
        </p:nvCxnSpPr>
        <p:spPr>
          <a:xfrm flipV="1">
            <a:off x="7557348" y="4996282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Connecteur droit 147"/>
          <p:cNvCxnSpPr/>
          <p:nvPr/>
        </p:nvCxnSpPr>
        <p:spPr>
          <a:xfrm flipH="1" flipV="1">
            <a:off x="7854891" y="5003538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Connecteur droit 148"/>
          <p:cNvCxnSpPr/>
          <p:nvPr/>
        </p:nvCxnSpPr>
        <p:spPr>
          <a:xfrm flipV="1">
            <a:off x="8787032" y="5933049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0" name="Connecteur droit 149"/>
          <p:cNvCxnSpPr/>
          <p:nvPr/>
        </p:nvCxnSpPr>
        <p:spPr>
          <a:xfrm flipH="1" flipV="1">
            <a:off x="9396632" y="5933048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1" name="ZoneTexte 150"/>
          <p:cNvSpPr txBox="1"/>
          <p:nvPr/>
        </p:nvSpPr>
        <p:spPr>
          <a:xfrm>
            <a:off x="10244778" y="5310322"/>
            <a:ext cx="1592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   O</a:t>
            </a:r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 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2" name="Connecteur droit 151"/>
          <p:cNvCxnSpPr/>
          <p:nvPr/>
        </p:nvCxnSpPr>
        <p:spPr>
          <a:xfrm>
            <a:off x="10891071" y="5310322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Rectangle 152"/>
          <p:cNvSpPr/>
          <p:nvPr/>
        </p:nvSpPr>
        <p:spPr>
          <a:xfrm>
            <a:off x="10815299" y="6086190"/>
            <a:ext cx="4395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54" name="Connecteur droit 153"/>
          <p:cNvCxnSpPr>
            <a:endCxn id="153" idx="0"/>
          </p:cNvCxnSpPr>
          <p:nvPr/>
        </p:nvCxnSpPr>
        <p:spPr>
          <a:xfrm>
            <a:off x="11035071" y="5707219"/>
            <a:ext cx="0" cy="3789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Connecteur droit 154"/>
          <p:cNvCxnSpPr/>
          <p:nvPr/>
        </p:nvCxnSpPr>
        <p:spPr>
          <a:xfrm flipH="1">
            <a:off x="11216499" y="5506157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Connecteur droit 155"/>
          <p:cNvCxnSpPr/>
          <p:nvPr/>
        </p:nvCxnSpPr>
        <p:spPr>
          <a:xfrm flipH="1">
            <a:off x="10628671" y="5513414"/>
            <a:ext cx="216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7" name="Ellipse 156"/>
          <p:cNvSpPr/>
          <p:nvPr/>
        </p:nvSpPr>
        <p:spPr>
          <a:xfrm>
            <a:off x="10684275" y="5630796"/>
            <a:ext cx="252000" cy="252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+</a:t>
            </a:r>
            <a:endParaRPr lang="fr-F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8" name="ZoneTexte 157"/>
              <p:cNvSpPr txBox="1"/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8" name="ZoneTexte 1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5824" y="5234188"/>
                <a:ext cx="578685" cy="6771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9" name="ZoneTexte 158"/>
              <p:cNvSpPr txBox="1"/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fr-FR" sz="4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</m:oMath>
                  </m:oMathPara>
                </a14:m>
                <a:endParaRPr kumimoji="0" lang="fr-FR" sz="4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ill Sans MT" panose="020B0502020104020203"/>
                  <a:ea typeface="+mn-ea"/>
                  <a:cs typeface="+mn-cs"/>
                </a:endParaRPr>
              </a:p>
            </p:txBody>
          </p:sp>
        </mc:Choice>
        <mc:Fallback>
          <p:sp>
            <p:nvSpPr>
              <p:cNvPr id="159" name="ZoneTexte 1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0895" y="5156985"/>
                <a:ext cx="578685" cy="6771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6" name="ZoneTexte 165"/>
              <p:cNvSpPr txBox="1"/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FR" sz="2800" b="0" i="1" smtClean="0">
                        <a:latin typeface="Cambria Math" panose="02040503050406030204" pitchFamily="18" charset="0"/>
                      </a:rPr>
                      <m:t>− </m:t>
                    </m:r>
                    <m:sSub>
                      <m:sSubPr>
                        <m:ctrlPr>
                          <a:rPr lang="fr-FR" sz="2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fr-FR" sz="2800" dirty="0">
                            <a:latin typeface="Amiri" panose="00000500000000000000" pitchFamily="2" charset="-78"/>
                            <a:ea typeface="Amiri" panose="00000500000000000000" pitchFamily="2" charset="-78"/>
                            <a:cs typeface="Amiri" panose="00000500000000000000" pitchFamily="2" charset="-78"/>
                          </a:rPr>
                          <m:t>H</m:t>
                        </m:r>
                      </m:e>
                      <m:sub>
                        <m:r>
                          <a:rPr lang="fr-FR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fr-FR" sz="2800" dirty="0" smtClean="0">
                    <a:latin typeface="Amiri" panose="00000500000000000000" pitchFamily="2" charset="-78"/>
                    <a:ea typeface="Amiri" panose="00000500000000000000" pitchFamily="2" charset="-78"/>
                    <a:cs typeface="Amiri" panose="00000500000000000000" pitchFamily="2" charset="-78"/>
                  </a:rPr>
                  <a:t>O</a:t>
                </a:r>
                <a:endParaRPr lang="fr-FR" sz="2800" dirty="0">
                  <a:latin typeface="Amiri" panose="00000500000000000000" pitchFamily="2" charset="-78"/>
                  <a:ea typeface="Amiri" panose="00000500000000000000" pitchFamily="2" charset="-78"/>
                  <a:cs typeface="Amiri" panose="00000500000000000000" pitchFamily="2" charset="-78"/>
                </a:endParaRPr>
              </a:p>
            </p:txBody>
          </p:sp>
        </mc:Choice>
        <mc:Fallback>
          <p:sp>
            <p:nvSpPr>
              <p:cNvPr id="166" name="ZoneTexte 1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6232" y="2162462"/>
                <a:ext cx="1215846" cy="523220"/>
              </a:xfrm>
              <a:prstGeom prst="rect">
                <a:avLst/>
              </a:prstGeom>
              <a:blipFill>
                <a:blip r:embed="rId12"/>
                <a:stretch>
                  <a:fillRect t="-9302" r="-9000" b="-34884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7" name="ZoneTexte 166"/>
          <p:cNvSpPr txBox="1"/>
          <p:nvPr/>
        </p:nvSpPr>
        <p:spPr>
          <a:xfrm>
            <a:off x="4624392" y="403719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8" name="ZoneTexte 167"/>
          <p:cNvSpPr txBox="1"/>
          <p:nvPr/>
        </p:nvSpPr>
        <p:spPr>
          <a:xfrm>
            <a:off x="7619894" y="2064674"/>
            <a:ext cx="1395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Addition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9" name="ZoneTexte 168"/>
          <p:cNvSpPr txBox="1"/>
          <p:nvPr/>
        </p:nvSpPr>
        <p:spPr>
          <a:xfrm>
            <a:off x="220829" y="3336100"/>
            <a:ext cx="1720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Elimination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0" name="ZoneTexte 169"/>
          <p:cNvSpPr txBox="1"/>
          <p:nvPr/>
        </p:nvSpPr>
        <p:spPr>
          <a:xfrm>
            <a:off x="6374051" y="4997091"/>
            <a:ext cx="747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1" name="ZoneTexte 170"/>
          <p:cNvSpPr txBox="1"/>
          <p:nvPr/>
        </p:nvSpPr>
        <p:spPr>
          <a:xfrm>
            <a:off x="5600305" y="3634493"/>
            <a:ext cx="2660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A/B intramoléculaire</a:t>
            </a:r>
            <a:endParaRPr lang="fr-FR" sz="2400" dirty="0">
              <a:solidFill>
                <a:srgbClr val="C00000"/>
              </a:solidFill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2" name="Arc 171"/>
          <p:cNvSpPr/>
          <p:nvPr/>
        </p:nvSpPr>
        <p:spPr>
          <a:xfrm>
            <a:off x="1194657" y="338732"/>
            <a:ext cx="1720299" cy="1112368"/>
          </a:xfrm>
          <a:prstGeom prst="arc">
            <a:avLst>
              <a:gd name="adj1" fmla="val 11995523"/>
              <a:gd name="adj2" fmla="val 21153605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Arc 172"/>
          <p:cNvSpPr/>
          <p:nvPr/>
        </p:nvSpPr>
        <p:spPr>
          <a:xfrm>
            <a:off x="3249625" y="718419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7" name="Forme libre 176"/>
          <p:cNvSpPr/>
          <p:nvPr/>
        </p:nvSpPr>
        <p:spPr>
          <a:xfrm>
            <a:off x="5910124" y="1162636"/>
            <a:ext cx="5614219" cy="1019665"/>
          </a:xfrm>
          <a:custGeom>
            <a:avLst/>
            <a:gdLst>
              <a:gd name="connsiteX0" fmla="*/ 5614219 w 5614219"/>
              <a:gd name="connsiteY0" fmla="*/ 535535 h 1019665"/>
              <a:gd name="connsiteX1" fmla="*/ 4119247 w 5614219"/>
              <a:gd name="connsiteY1" fmla="*/ 13021 h 1019665"/>
              <a:gd name="connsiteX2" fmla="*/ 548733 w 5614219"/>
              <a:gd name="connsiteY2" fmla="*/ 1014507 h 1019665"/>
              <a:gd name="connsiteX3" fmla="*/ 69762 w 5614219"/>
              <a:gd name="connsiteY3" fmla="*/ 332335 h 1019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614219" h="1019665">
                <a:moveTo>
                  <a:pt x="5614219" y="535535"/>
                </a:moveTo>
                <a:cubicBezTo>
                  <a:pt x="5288857" y="234363"/>
                  <a:pt x="4963495" y="-66808"/>
                  <a:pt x="4119247" y="13021"/>
                </a:cubicBezTo>
                <a:cubicBezTo>
                  <a:pt x="3274999" y="92850"/>
                  <a:pt x="1223647" y="961288"/>
                  <a:pt x="548733" y="1014507"/>
                </a:cubicBezTo>
                <a:cubicBezTo>
                  <a:pt x="-126181" y="1067726"/>
                  <a:pt x="-28210" y="700030"/>
                  <a:pt x="69762" y="332335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8" name="Forme libre 177"/>
          <p:cNvSpPr/>
          <p:nvPr/>
        </p:nvSpPr>
        <p:spPr>
          <a:xfrm>
            <a:off x="6066971" y="783771"/>
            <a:ext cx="424133" cy="493486"/>
          </a:xfrm>
          <a:custGeom>
            <a:avLst/>
            <a:gdLst>
              <a:gd name="connsiteX0" fmla="*/ 0 w 424133"/>
              <a:gd name="connsiteY0" fmla="*/ 493486 h 493486"/>
              <a:gd name="connsiteX1" fmla="*/ 420915 w 424133"/>
              <a:gd name="connsiteY1" fmla="*/ 362858 h 493486"/>
              <a:gd name="connsiteX2" fmla="*/ 188686 w 424133"/>
              <a:gd name="connsiteY2" fmla="*/ 0 h 493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4133" h="493486">
                <a:moveTo>
                  <a:pt x="0" y="493486"/>
                </a:moveTo>
                <a:cubicBezTo>
                  <a:pt x="194733" y="469296"/>
                  <a:pt x="389467" y="445106"/>
                  <a:pt x="420915" y="362858"/>
                </a:cubicBezTo>
                <a:cubicBezTo>
                  <a:pt x="452363" y="280610"/>
                  <a:pt x="244324" y="77410"/>
                  <a:pt x="188686" y="0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9" name="Forme libre 178"/>
          <p:cNvSpPr/>
          <p:nvPr/>
        </p:nvSpPr>
        <p:spPr>
          <a:xfrm>
            <a:off x="10189029" y="3274588"/>
            <a:ext cx="669306" cy="1210326"/>
          </a:xfrm>
          <a:custGeom>
            <a:avLst/>
            <a:gdLst>
              <a:gd name="connsiteX0" fmla="*/ 0 w 669306"/>
              <a:gd name="connsiteY0" fmla="*/ 324955 h 1210326"/>
              <a:gd name="connsiteX1" fmla="*/ 653142 w 669306"/>
              <a:gd name="connsiteY1" fmla="*/ 49183 h 1210326"/>
              <a:gd name="connsiteX2" fmla="*/ 406400 w 669306"/>
              <a:gd name="connsiteY2" fmla="*/ 1210326 h 1210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9306" h="1210326">
                <a:moveTo>
                  <a:pt x="0" y="324955"/>
                </a:moveTo>
                <a:cubicBezTo>
                  <a:pt x="292704" y="113288"/>
                  <a:pt x="585409" y="-98379"/>
                  <a:pt x="653142" y="49183"/>
                </a:cubicBezTo>
                <a:cubicBezTo>
                  <a:pt x="720875" y="196745"/>
                  <a:pt x="563637" y="703535"/>
                  <a:pt x="406400" y="1210326"/>
                </a:cubicBezTo>
              </a:path>
            </a:pathLst>
          </a:custGeom>
          <a:noFill/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0" name="Arc 179"/>
          <p:cNvSpPr/>
          <p:nvPr/>
        </p:nvSpPr>
        <p:spPr>
          <a:xfrm flipV="1">
            <a:off x="9381051" y="4264538"/>
            <a:ext cx="511774" cy="675685"/>
          </a:xfrm>
          <a:prstGeom prst="arc">
            <a:avLst>
              <a:gd name="adj1" fmla="val 10728393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Arc 180"/>
          <p:cNvSpPr/>
          <p:nvPr/>
        </p:nvSpPr>
        <p:spPr>
          <a:xfrm rot="5400000" flipV="1">
            <a:off x="4049847" y="2558936"/>
            <a:ext cx="593588" cy="1021402"/>
          </a:xfrm>
          <a:prstGeom prst="arc">
            <a:avLst>
              <a:gd name="adj1" fmla="val 12370261"/>
              <a:gd name="adj2" fmla="val 25799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2" name="Arc 181"/>
          <p:cNvSpPr/>
          <p:nvPr/>
        </p:nvSpPr>
        <p:spPr>
          <a:xfrm>
            <a:off x="4677619" y="3163882"/>
            <a:ext cx="424942" cy="675685"/>
          </a:xfrm>
          <a:prstGeom prst="arc">
            <a:avLst>
              <a:gd name="adj1" fmla="val 10728393"/>
              <a:gd name="adj2" fmla="val 19407574"/>
            </a:avLst>
          </a:prstGeom>
          <a:ln w="28575">
            <a:solidFill>
              <a:srgbClr val="FF00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3" name="Arc 182"/>
          <p:cNvSpPr/>
          <p:nvPr/>
        </p:nvSpPr>
        <p:spPr>
          <a:xfrm>
            <a:off x="1668886" y="4636481"/>
            <a:ext cx="3222201" cy="1890142"/>
          </a:xfrm>
          <a:prstGeom prst="arc">
            <a:avLst>
              <a:gd name="adj1" fmla="val 12476636"/>
              <a:gd name="adj2" fmla="val 20914361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Arc 184"/>
          <p:cNvSpPr/>
          <p:nvPr/>
        </p:nvSpPr>
        <p:spPr>
          <a:xfrm rot="19435372" flipV="1">
            <a:off x="912527" y="4907410"/>
            <a:ext cx="539119" cy="700963"/>
          </a:xfrm>
          <a:prstGeom prst="arc">
            <a:avLst>
              <a:gd name="adj1" fmla="val 12669202"/>
              <a:gd name="adj2" fmla="val 257994"/>
            </a:avLst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/>
        </p:nvSpPr>
        <p:spPr>
          <a:xfrm>
            <a:off x="220829" y="403719"/>
            <a:ext cx="2404811" cy="1841032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Rectangle 173"/>
          <p:cNvSpPr/>
          <p:nvPr/>
        </p:nvSpPr>
        <p:spPr>
          <a:xfrm>
            <a:off x="9956352" y="1450262"/>
            <a:ext cx="2138419" cy="769790"/>
          </a:xfrm>
          <a:prstGeom prst="rect">
            <a:avLst/>
          </a:prstGeom>
          <a:solidFill>
            <a:srgbClr val="C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Rectangle 174"/>
          <p:cNvSpPr/>
          <p:nvPr/>
        </p:nvSpPr>
        <p:spPr>
          <a:xfrm>
            <a:off x="2764589" y="660879"/>
            <a:ext cx="1644760" cy="1429059"/>
          </a:xfrm>
          <a:prstGeom prst="rect">
            <a:avLst/>
          </a:prstGeom>
          <a:solidFill>
            <a:srgbClr val="C00000">
              <a:alpha val="2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0" name="Rectangle 159"/>
          <p:cNvSpPr/>
          <p:nvPr/>
        </p:nvSpPr>
        <p:spPr>
          <a:xfrm>
            <a:off x="7728821" y="238620"/>
            <a:ext cx="2113756" cy="1519305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Rectangle 160"/>
          <p:cNvSpPr/>
          <p:nvPr/>
        </p:nvSpPr>
        <p:spPr>
          <a:xfrm>
            <a:off x="7009284" y="4864709"/>
            <a:ext cx="3079978" cy="174470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Rectangle 161"/>
          <p:cNvSpPr/>
          <p:nvPr/>
        </p:nvSpPr>
        <p:spPr>
          <a:xfrm>
            <a:off x="10249546" y="4861771"/>
            <a:ext cx="1609890" cy="1744701"/>
          </a:xfrm>
          <a:prstGeom prst="rect">
            <a:avLst/>
          </a:prstGeom>
          <a:solidFill>
            <a:srgbClr val="00B050">
              <a:alpha val="20000"/>
            </a:srgb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93283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8" name="Connecteur droit 37"/>
          <p:cNvCxnSpPr>
            <a:stCxn id="34" idx="1"/>
          </p:cNvCxnSpPr>
          <p:nvPr/>
        </p:nvCxnSpPr>
        <p:spPr>
          <a:xfrm flipV="1">
            <a:off x="3833096" y="5894286"/>
            <a:ext cx="1138137" cy="3632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 flipH="1" flipV="1">
            <a:off x="3883678" y="5868145"/>
            <a:ext cx="1138137" cy="36321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 28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03032" y="1371600"/>
            <a:ext cx="3704368" cy="533093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7160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Estérification</a:t>
            </a:r>
            <a:endParaRPr kumimoji="0" lang="fr-FR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6" name="ZoneTexte 15"/>
          <p:cNvSpPr txBox="1"/>
          <p:nvPr/>
        </p:nvSpPr>
        <p:spPr>
          <a:xfrm flipH="1">
            <a:off x="5299684" y="5067695"/>
            <a:ext cx="464127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9,8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d’acide acétique glacial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+ 10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d’éthanol pur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+ 0,5 </a:t>
            </a:r>
            <a:r>
              <a:rPr kumimoji="0" lang="fr-FR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mL</a:t>
            </a:r>
            <a:r>
              <a:rPr kumimoji="0" lang="fr-FR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 d’acide sulfurique concentré</a:t>
            </a: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17" name="ZoneTexte 16"/>
          <p:cNvSpPr txBox="1"/>
          <p:nvPr/>
        </p:nvSpPr>
        <p:spPr>
          <a:xfrm flipH="1">
            <a:off x="6444708" y="2449415"/>
            <a:ext cx="17415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réfrigérant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4580708" y="2680247"/>
            <a:ext cx="927463" cy="736638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23"/>
          <p:cNvCxnSpPr>
            <a:endCxn id="17" idx="3"/>
          </p:cNvCxnSpPr>
          <p:nvPr/>
        </p:nvCxnSpPr>
        <p:spPr>
          <a:xfrm>
            <a:off x="5508171" y="2680247"/>
            <a:ext cx="936537" cy="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833096" y="5730662"/>
            <a:ext cx="1227908" cy="163623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833096" y="6175691"/>
            <a:ext cx="1227908" cy="163623"/>
          </a:xfrm>
          <a:prstGeom prst="rect">
            <a:avLst/>
          </a:prstGeom>
          <a:solidFill>
            <a:srgbClr val="00206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cxnSp>
        <p:nvCxnSpPr>
          <p:cNvPr id="46" name="Connecteur droit avec flèche 45"/>
          <p:cNvCxnSpPr/>
          <p:nvPr/>
        </p:nvCxnSpPr>
        <p:spPr>
          <a:xfrm>
            <a:off x="4776651" y="2195845"/>
            <a:ext cx="418012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eur droit avec flèche 46"/>
          <p:cNvCxnSpPr/>
          <p:nvPr/>
        </p:nvCxnSpPr>
        <p:spPr>
          <a:xfrm>
            <a:off x="4803294" y="3727990"/>
            <a:ext cx="418012" cy="0"/>
          </a:xfrm>
          <a:prstGeom prst="straightConnector1">
            <a:avLst/>
          </a:prstGeom>
          <a:ln w="57150">
            <a:solidFill>
              <a:srgbClr val="0070C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32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37EF609-E8FD-CF43-8D98-384570CCDF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2070" r="40765" b="19143"/>
          <a:stretch>
            <a:fillRect/>
          </a:stretch>
        </p:blipFill>
        <p:spPr>
          <a:xfrm>
            <a:off x="741175" y="1465943"/>
            <a:ext cx="5841099" cy="524607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Image" descr="Image">
            <a:extLst>
              <a:ext uri="{FF2B5EF4-FFF2-40B4-BE49-F238E27FC236}">
                <a16:creationId xmlns:a16="http://schemas.microsoft.com/office/drawing/2014/main" id="{656A5C4C-8335-DA40-A59D-A7D1D6A6A8B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8150"/>
          <a:stretch>
            <a:fillRect/>
          </a:stretch>
        </p:blipFill>
        <p:spPr>
          <a:xfrm>
            <a:off x="7382461" y="1557356"/>
            <a:ext cx="3780684" cy="3311992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FB75461-68EA-D847-BE09-ABE299D722C1}"/>
              </a:ext>
            </a:extLst>
          </p:cNvPr>
          <p:cNvSpPr/>
          <p:nvPr/>
        </p:nvSpPr>
        <p:spPr>
          <a:xfrm>
            <a:off x="7454469" y="2853500"/>
            <a:ext cx="3672408" cy="360040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1" name="Ellipse 10">
            <a:extLst>
              <a:ext uri="{FF2B5EF4-FFF2-40B4-BE49-F238E27FC236}">
                <a16:creationId xmlns:a16="http://schemas.microsoft.com/office/drawing/2014/main" id="{7DD117B1-ADF3-C74D-9747-B35EB127B700}"/>
              </a:ext>
            </a:extLst>
          </p:cNvPr>
          <p:cNvSpPr/>
          <p:nvPr/>
        </p:nvSpPr>
        <p:spPr>
          <a:xfrm>
            <a:off x="1761505" y="2336800"/>
            <a:ext cx="2382180" cy="3138229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4E41A4C7-09ED-3D48-B53C-5AC3E61B8A1E}"/>
              </a:ext>
            </a:extLst>
          </p:cNvPr>
          <p:cNvSpPr txBox="1"/>
          <p:nvPr/>
        </p:nvSpPr>
        <p:spPr>
          <a:xfrm>
            <a:off x="2436988" y="5642271"/>
            <a:ext cx="10312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O-H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57108DD4-6CBB-CC4C-99C5-4C00DF94E6F1}"/>
              </a:ext>
            </a:extLst>
          </p:cNvPr>
          <p:cNvSpPr/>
          <p:nvPr/>
        </p:nvSpPr>
        <p:spPr>
          <a:xfrm>
            <a:off x="5177553" y="2336800"/>
            <a:ext cx="1427899" cy="3865072"/>
          </a:xfrm>
          <a:prstGeom prst="ellipse">
            <a:avLst/>
          </a:prstGeom>
          <a:solidFill>
            <a:srgbClr val="C00000">
              <a:alpha val="20000"/>
            </a:srgb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0459C-6A10-F448-B41A-1D1853714C90}"/>
              </a:ext>
            </a:extLst>
          </p:cNvPr>
          <p:cNvSpPr/>
          <p:nvPr/>
        </p:nvSpPr>
        <p:spPr>
          <a:xfrm>
            <a:off x="7454469" y="4350026"/>
            <a:ext cx="3672408" cy="418661"/>
          </a:xfrm>
          <a:prstGeom prst="rect">
            <a:avLst/>
          </a:prstGeom>
          <a:solidFill>
            <a:srgbClr val="C00000">
              <a:alpha val="20000"/>
            </a:srgb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57231269-6357-7A42-882F-A6A1572050FA}"/>
              </a:ext>
            </a:extLst>
          </p:cNvPr>
          <p:cNvSpPr txBox="1"/>
          <p:nvPr/>
        </p:nvSpPr>
        <p:spPr>
          <a:xfrm>
            <a:off x="4334597" y="5592884"/>
            <a:ext cx="11198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C0000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C=O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14659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Spectre IR de l’acide éthanoïque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7" name="Connecteur droit 16"/>
          <p:cNvCxnSpPr/>
          <p:nvPr/>
        </p:nvCxnSpPr>
        <p:spPr>
          <a:xfrm flipV="1">
            <a:off x="8545442" y="6034864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 flipH="1" flipV="1">
            <a:off x="9155042" y="6034863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9764642" y="6165491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0" name="Connecteur droit 19"/>
          <p:cNvCxnSpPr/>
          <p:nvPr/>
        </p:nvCxnSpPr>
        <p:spPr>
          <a:xfrm>
            <a:off x="9837212" y="6165491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20"/>
          <p:cNvCxnSpPr/>
          <p:nvPr/>
        </p:nvCxnSpPr>
        <p:spPr>
          <a:xfrm>
            <a:off x="9844470" y="6579148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 flipV="1">
            <a:off x="9111500" y="5592884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22"/>
          <p:cNvCxnSpPr/>
          <p:nvPr/>
        </p:nvCxnSpPr>
        <p:spPr>
          <a:xfrm flipV="1">
            <a:off x="9205844" y="5585628"/>
            <a:ext cx="0" cy="4564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8962154" y="5141991"/>
            <a:ext cx="447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25" name="Connecteur droit 24"/>
          <p:cNvCxnSpPr/>
          <p:nvPr/>
        </p:nvCxnSpPr>
        <p:spPr>
          <a:xfrm flipV="1">
            <a:off x="8962154" y="5141991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25"/>
          <p:cNvCxnSpPr/>
          <p:nvPr/>
        </p:nvCxnSpPr>
        <p:spPr>
          <a:xfrm flipH="1" flipV="1">
            <a:off x="9259697" y="5149247"/>
            <a:ext cx="149346" cy="13157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275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nalyse spectrale au bac : spectres UV-visible et infrarouge IR - Sciences  physiques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612"/>
          <a:stretch/>
        </p:blipFill>
        <p:spPr bwMode="auto">
          <a:xfrm>
            <a:off x="610175" y="1158369"/>
            <a:ext cx="6089674" cy="551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121AC5F0-E4DF-BE49-8E95-0FD9634640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8150"/>
          <a:stretch>
            <a:fillRect/>
          </a:stretch>
        </p:blipFill>
        <p:spPr>
          <a:xfrm>
            <a:off x="7402285" y="1738042"/>
            <a:ext cx="3780684" cy="331199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837A82-5B2A-5A4B-BBF4-38205E752A6C}"/>
              </a:ext>
            </a:extLst>
          </p:cNvPr>
          <p:cNvSpPr/>
          <p:nvPr/>
        </p:nvSpPr>
        <p:spPr>
          <a:xfrm>
            <a:off x="7476075" y="3394038"/>
            <a:ext cx="3672408" cy="685800"/>
          </a:xfrm>
          <a:prstGeom prst="rect">
            <a:avLst/>
          </a:prstGeom>
          <a:solidFill>
            <a:srgbClr val="00B050">
              <a:alpha val="20000"/>
            </a:srgb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9" name="Ellipse 8">
            <a:extLst>
              <a:ext uri="{FF2B5EF4-FFF2-40B4-BE49-F238E27FC236}">
                <a16:creationId xmlns:a16="http://schemas.microsoft.com/office/drawing/2014/main" id="{D6D70A75-A97D-DA47-93FD-6656D2A172DE}"/>
              </a:ext>
            </a:extLst>
          </p:cNvPr>
          <p:cNvSpPr/>
          <p:nvPr/>
        </p:nvSpPr>
        <p:spPr>
          <a:xfrm>
            <a:off x="2409372" y="2504083"/>
            <a:ext cx="1160590" cy="3553226"/>
          </a:xfrm>
          <a:prstGeom prst="ellipse">
            <a:avLst/>
          </a:prstGeom>
          <a:solidFill>
            <a:schemeClr val="accent2">
              <a:lumMod val="75000"/>
              <a:alpha val="20000"/>
            </a:schemeClr>
          </a:solidFill>
          <a:ln w="254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B0DCB9FB-8E12-7947-A0C0-9CC673595FA1}"/>
              </a:ext>
            </a:extLst>
          </p:cNvPr>
          <p:cNvSpPr txBox="1"/>
          <p:nvPr/>
        </p:nvSpPr>
        <p:spPr>
          <a:xfrm>
            <a:off x="1518367" y="5050034"/>
            <a:ext cx="8270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accent2">
                    <a:lumMod val="75000"/>
                  </a:schemeClr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O-H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440AE7A-30C4-9140-BEBD-A3457BFDD0FE}"/>
              </a:ext>
            </a:extLst>
          </p:cNvPr>
          <p:cNvSpPr/>
          <p:nvPr/>
        </p:nvSpPr>
        <p:spPr>
          <a:xfrm>
            <a:off x="7476075" y="2637900"/>
            <a:ext cx="3672408" cy="413646"/>
          </a:xfrm>
          <a:prstGeom prst="rect">
            <a:avLst/>
          </a:prstGeom>
          <a:solidFill>
            <a:schemeClr val="accent2">
              <a:lumMod val="75000"/>
              <a:alpha val="20000"/>
            </a:schemeClr>
          </a:solidFill>
          <a:ln w="57150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09463166-2CE8-1E4C-BBA3-5D17EFAC1898}"/>
              </a:ext>
            </a:extLst>
          </p:cNvPr>
          <p:cNvSpPr/>
          <p:nvPr/>
        </p:nvSpPr>
        <p:spPr>
          <a:xfrm>
            <a:off x="3517077" y="2249714"/>
            <a:ext cx="864096" cy="3858379"/>
          </a:xfrm>
          <a:prstGeom prst="ellipse">
            <a:avLst/>
          </a:prstGeom>
          <a:solidFill>
            <a:srgbClr val="00B050">
              <a:alpha val="20000"/>
            </a:srgbClr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C78AC033-148E-DC46-9C8E-E9CE0BC14DAE}"/>
              </a:ext>
            </a:extLst>
          </p:cNvPr>
          <p:cNvSpPr txBox="1"/>
          <p:nvPr/>
        </p:nvSpPr>
        <p:spPr>
          <a:xfrm>
            <a:off x="4381173" y="5050034"/>
            <a:ext cx="1632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rgbClr val="00B05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C-H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8539535" y="5715856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 flipH="1" flipV="1">
            <a:off x="9149135" y="5715855"/>
            <a:ext cx="609600" cy="26125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9758735" y="5846483"/>
            <a:ext cx="7024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OH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18" name="Connecteur droit 17"/>
          <p:cNvCxnSpPr/>
          <p:nvPr/>
        </p:nvCxnSpPr>
        <p:spPr>
          <a:xfrm>
            <a:off x="9831305" y="5846483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9838563" y="6260140"/>
            <a:ext cx="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0" y="0"/>
            <a:ext cx="12192000" cy="1158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Spectre IR de l’éthanol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14316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8CACD14C-1BC0-4147-ACA4-071BA60E50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62" y="1788718"/>
            <a:ext cx="6411349" cy="3427767"/>
          </a:xfrm>
          <a:prstGeom prst="rect">
            <a:avLst/>
          </a:prstGeom>
        </p:spPr>
      </p:pic>
      <p:pic>
        <p:nvPicPr>
          <p:cNvPr id="3" name="Image" descr="Image">
            <a:extLst>
              <a:ext uri="{FF2B5EF4-FFF2-40B4-BE49-F238E27FC236}">
                <a16:creationId xmlns:a16="http://schemas.microsoft.com/office/drawing/2014/main" id="{9536A2C8-97D3-46DE-A404-F2EE5D32F8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lum contrast="40000"/>
          </a:blip>
          <a:srcRect r="38150"/>
          <a:stretch>
            <a:fillRect/>
          </a:stretch>
        </p:blipFill>
        <p:spPr>
          <a:xfrm>
            <a:off x="7831232" y="1788718"/>
            <a:ext cx="3780684" cy="331199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4B0E963-0BCA-4EB6-BF22-FE13CC8A4FCC}"/>
              </a:ext>
            </a:extLst>
          </p:cNvPr>
          <p:cNvSpPr/>
          <p:nvPr/>
        </p:nvSpPr>
        <p:spPr>
          <a:xfrm>
            <a:off x="7903240" y="4597030"/>
            <a:ext cx="3672408" cy="432048"/>
          </a:xfrm>
          <a:prstGeom prst="rect">
            <a:avLst/>
          </a:prstGeom>
          <a:noFill/>
          <a:ln w="57150"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F4C87FF-857B-4EAF-896E-ACF721A5AACF}"/>
              </a:ext>
            </a:extLst>
          </p:cNvPr>
          <p:cNvSpPr/>
          <p:nvPr/>
        </p:nvSpPr>
        <p:spPr>
          <a:xfrm>
            <a:off x="8289472" y="4728749"/>
            <a:ext cx="1752600" cy="170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33B576-7060-4163-A3BD-E9A0690BFE39}"/>
              </a:ext>
            </a:extLst>
          </p:cNvPr>
          <p:cNvSpPr/>
          <p:nvPr/>
        </p:nvSpPr>
        <p:spPr>
          <a:xfrm>
            <a:off x="7903240" y="3444902"/>
            <a:ext cx="3672408" cy="720080"/>
          </a:xfrm>
          <a:prstGeom prst="rect">
            <a:avLst/>
          </a:prstGeom>
          <a:noFill/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C68AAF-C3C0-4786-9D48-E84DCE07ABAB}"/>
              </a:ext>
            </a:extLst>
          </p:cNvPr>
          <p:cNvSpPr/>
          <p:nvPr/>
        </p:nvSpPr>
        <p:spPr>
          <a:xfrm>
            <a:off x="7885370" y="3020202"/>
            <a:ext cx="3672408" cy="432048"/>
          </a:xfrm>
          <a:prstGeom prst="rect">
            <a:avLst/>
          </a:prstGeom>
          <a:noFill/>
          <a:ln w="57150">
            <a:solidFill>
              <a:srgbClr val="00B0F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1158369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Spectre IR du brut réactionnel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2960914" y="5779105"/>
            <a:ext cx="6607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Il reste des produits </a:t>
            </a:r>
            <a:r>
              <a:rPr lang="fr-FR" sz="28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  <a:sym typeface="Wingdings" panose="05000000000000000000" pitchFamily="2" charset="2"/>
              </a:rPr>
              <a:t> Extraction nécessaire</a:t>
            </a:r>
            <a:endParaRPr lang="fr-FR" sz="28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103021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>
            <a:extLst>
              <a:ext uri="{FF2B5EF4-FFF2-40B4-BE49-F238E27FC236}">
                <a16:creationId xmlns:a16="http://schemas.microsoft.com/office/drawing/2014/main" id="{19B3AA92-5BA8-B442-B5F9-0BBA4B23B1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31713" y="1482510"/>
            <a:ext cx="2592288" cy="3892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>
            <a:extLst>
              <a:ext uri="{FF2B5EF4-FFF2-40B4-BE49-F238E27FC236}">
                <a16:creationId xmlns:a16="http://schemas.microsoft.com/office/drawing/2014/main" id="{6F2CD15E-FD05-CE46-BEF1-D4FC8F8351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89" y="1914558"/>
            <a:ext cx="1944216" cy="334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Flèche droite 5">
            <a:extLst>
              <a:ext uri="{FF2B5EF4-FFF2-40B4-BE49-F238E27FC236}">
                <a16:creationId xmlns:a16="http://schemas.microsoft.com/office/drawing/2014/main" id="{D3C0111F-A565-6041-93D1-EF6ADE89975C}"/>
              </a:ext>
            </a:extLst>
          </p:cNvPr>
          <p:cNvSpPr/>
          <p:nvPr/>
        </p:nvSpPr>
        <p:spPr>
          <a:xfrm>
            <a:off x="4644081" y="3282710"/>
            <a:ext cx="1368152" cy="648072"/>
          </a:xfrm>
          <a:prstGeom prst="rightArrow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  <p:cxnSp>
        <p:nvCxnSpPr>
          <p:cNvPr id="33" name="Connecteur droit avec flèche 32">
            <a:extLst>
              <a:ext uri="{FF2B5EF4-FFF2-40B4-BE49-F238E27FC236}">
                <a16:creationId xmlns:a16="http://schemas.microsoft.com/office/drawing/2014/main" id="{712BA6B8-D0FC-AF4A-8850-CABF32E0FA30}"/>
              </a:ext>
            </a:extLst>
          </p:cNvPr>
          <p:cNvCxnSpPr/>
          <p:nvPr/>
        </p:nvCxnSpPr>
        <p:spPr>
          <a:xfrm flipH="1">
            <a:off x="3563961" y="1914558"/>
            <a:ext cx="57606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>
            <a:extLst>
              <a:ext uri="{FF2B5EF4-FFF2-40B4-BE49-F238E27FC236}">
                <a16:creationId xmlns:a16="http://schemas.microsoft.com/office/drawing/2014/main" id="{CA0F5FF7-9BE7-4546-9808-A89BF87817EB}"/>
              </a:ext>
            </a:extLst>
          </p:cNvPr>
          <p:cNvSpPr txBox="1"/>
          <p:nvPr/>
        </p:nvSpPr>
        <p:spPr>
          <a:xfrm>
            <a:off x="4212033" y="1554518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Solution d’hydrogénocarbonate de sodium saturé</a:t>
            </a:r>
          </a:p>
        </p:txBody>
      </p:sp>
      <p:cxnSp>
        <p:nvCxnSpPr>
          <p:cNvPr id="35" name="Connecteur droit avec flèche 34">
            <a:extLst>
              <a:ext uri="{FF2B5EF4-FFF2-40B4-BE49-F238E27FC236}">
                <a16:creationId xmlns:a16="http://schemas.microsoft.com/office/drawing/2014/main" id="{A7D8AEA8-856C-4B4C-B14D-4A72F1C0A615}"/>
              </a:ext>
            </a:extLst>
          </p:cNvPr>
          <p:cNvCxnSpPr/>
          <p:nvPr/>
        </p:nvCxnSpPr>
        <p:spPr>
          <a:xfrm>
            <a:off x="1959427" y="3361667"/>
            <a:ext cx="101451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8C9A5E53-F7AE-A041-A470-A2611CC0A0C4}"/>
              </a:ext>
            </a:extLst>
          </p:cNvPr>
          <p:cNvSpPr/>
          <p:nvPr/>
        </p:nvSpPr>
        <p:spPr>
          <a:xfrm>
            <a:off x="226018" y="3190168"/>
            <a:ext cx="21602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Mélange </a:t>
            </a:r>
            <a:r>
              <a:rPr lang="fr-FR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ester </a:t>
            </a:r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+ acide éthanoïque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731CB3AC-C9BF-5344-B996-E4F08B11BEFA}"/>
              </a:ext>
            </a:extLst>
          </p:cNvPr>
          <p:cNvSpPr txBox="1"/>
          <p:nvPr/>
        </p:nvSpPr>
        <p:spPr>
          <a:xfrm>
            <a:off x="4284041" y="2634638"/>
            <a:ext cx="1944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solidFill>
                  <a:srgbClr val="0070C0"/>
                </a:solidFill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Après agitation et décantation</a:t>
            </a:r>
          </a:p>
        </p:txBody>
      </p:sp>
      <p:cxnSp>
        <p:nvCxnSpPr>
          <p:cNvPr id="38" name="Connecteur droit avec flèche 37">
            <a:extLst>
              <a:ext uri="{FF2B5EF4-FFF2-40B4-BE49-F238E27FC236}">
                <a16:creationId xmlns:a16="http://schemas.microsoft.com/office/drawing/2014/main" id="{68D2A169-FFAB-A740-B92D-C39020322B98}"/>
              </a:ext>
            </a:extLst>
          </p:cNvPr>
          <p:cNvCxnSpPr/>
          <p:nvPr/>
        </p:nvCxnSpPr>
        <p:spPr>
          <a:xfrm flipH="1">
            <a:off x="8100465" y="3225778"/>
            <a:ext cx="648072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>
            <a:extLst>
              <a:ext uri="{FF2B5EF4-FFF2-40B4-BE49-F238E27FC236}">
                <a16:creationId xmlns:a16="http://schemas.microsoft.com/office/drawing/2014/main" id="{F8ECC4ED-2267-994A-9DA7-C411A97E6664}"/>
              </a:ext>
            </a:extLst>
          </p:cNvPr>
          <p:cNvSpPr/>
          <p:nvPr/>
        </p:nvSpPr>
        <p:spPr>
          <a:xfrm>
            <a:off x="9138084" y="2827432"/>
            <a:ext cx="1512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Phase organique lavée : ester </a:t>
            </a:r>
          </a:p>
        </p:txBody>
      </p:sp>
      <p:cxnSp>
        <p:nvCxnSpPr>
          <p:cNvPr id="40" name="Connecteur droit avec flèche 39">
            <a:extLst>
              <a:ext uri="{FF2B5EF4-FFF2-40B4-BE49-F238E27FC236}">
                <a16:creationId xmlns:a16="http://schemas.microsoft.com/office/drawing/2014/main" id="{2DC38178-D0D0-0148-8AE2-74021D7C9FC6}"/>
              </a:ext>
            </a:extLst>
          </p:cNvPr>
          <p:cNvCxnSpPr/>
          <p:nvPr/>
        </p:nvCxnSpPr>
        <p:spPr>
          <a:xfrm flipV="1">
            <a:off x="8100465" y="4866886"/>
            <a:ext cx="0" cy="67698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Rectangle 40">
            <a:extLst>
              <a:ext uri="{FF2B5EF4-FFF2-40B4-BE49-F238E27FC236}">
                <a16:creationId xmlns:a16="http://schemas.microsoft.com/office/drawing/2014/main" id="{3A4D98C1-63F4-194B-9C2B-9E8685F57818}"/>
              </a:ext>
            </a:extLst>
          </p:cNvPr>
          <p:cNvSpPr/>
          <p:nvPr/>
        </p:nvSpPr>
        <p:spPr>
          <a:xfrm>
            <a:off x="6096000" y="5615877"/>
            <a:ext cx="3798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Solution contenant des ions hydrogénocarbonate et éthanoate, dioxyde de carbone dissous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126274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dirty="0" smtClean="0">
                <a:latin typeface="Amiri" panose="00000500000000000000" pitchFamily="2" charset="-78"/>
                <a:ea typeface="Amiri" panose="00000500000000000000" pitchFamily="2" charset="-78"/>
                <a:cs typeface="Amiri" panose="00000500000000000000" pitchFamily="2" charset="-78"/>
              </a:rPr>
              <a:t>Extraction liquide-liquide</a:t>
            </a:r>
            <a:endParaRPr lang="fr-FR" sz="2400" dirty="0">
              <a:latin typeface="Amiri" panose="00000500000000000000" pitchFamily="2" charset="-78"/>
              <a:ea typeface="Amiri" panose="00000500000000000000" pitchFamily="2" charset="-78"/>
              <a:cs typeface="Amiri" panose="000005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82176801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Colis</Template>
  <TotalTime>2082</TotalTime>
  <Words>2252</Words>
  <Application>Microsoft Office PowerPoint</Application>
  <PresentationFormat>Grand écran</PresentationFormat>
  <Paragraphs>1202</Paragraphs>
  <Slides>53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60" baseType="lpstr">
      <vt:lpstr>Amiri</vt:lpstr>
      <vt:lpstr>Arial</vt:lpstr>
      <vt:lpstr>Cambria Math</vt:lpstr>
      <vt:lpstr>Corbel</vt:lpstr>
      <vt:lpstr>Gill Sans MT</vt:lpstr>
      <vt:lpstr>Wingdings</vt:lpstr>
      <vt:lpstr>Parcel</vt:lpstr>
      <vt:lpstr>LC 09 : synthèse chimique : aspects macroscopiques, mécanisme réactionnel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LC 09 : Synthèse chimique : aspects macroscopiques, mécanisme réactionnel</dc:title>
  <dc:creator>Cassandra Dailledouze</dc:creator>
  <cp:lastModifiedBy>DIHYA</cp:lastModifiedBy>
  <cp:revision>53</cp:revision>
  <dcterms:created xsi:type="dcterms:W3CDTF">2021-04-18T13:11:07Z</dcterms:created>
  <dcterms:modified xsi:type="dcterms:W3CDTF">2021-05-24T16:51:54Z</dcterms:modified>
</cp:coreProperties>
</file>