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6" r:id="rId2"/>
    <p:sldId id="331" r:id="rId3"/>
    <p:sldId id="344" r:id="rId4"/>
    <p:sldId id="290" r:id="rId5"/>
    <p:sldId id="330" r:id="rId6"/>
    <p:sldId id="332" r:id="rId7"/>
    <p:sldId id="315" r:id="rId8"/>
    <p:sldId id="313" r:id="rId9"/>
    <p:sldId id="304" r:id="rId10"/>
    <p:sldId id="328" r:id="rId11"/>
    <p:sldId id="316" r:id="rId12"/>
    <p:sldId id="345" r:id="rId13"/>
    <p:sldId id="346" r:id="rId14"/>
    <p:sldId id="347" r:id="rId15"/>
    <p:sldId id="319" r:id="rId16"/>
    <p:sldId id="348" r:id="rId17"/>
    <p:sldId id="349" r:id="rId18"/>
    <p:sldId id="309" r:id="rId19"/>
    <p:sldId id="293" r:id="rId20"/>
    <p:sldId id="295" r:id="rId21"/>
    <p:sldId id="352" r:id="rId22"/>
    <p:sldId id="353" r:id="rId23"/>
    <p:sldId id="354" r:id="rId24"/>
    <p:sldId id="350" r:id="rId25"/>
    <p:sldId id="329" r:id="rId26"/>
    <p:sldId id="333" r:id="rId27"/>
    <p:sldId id="334" r:id="rId28"/>
    <p:sldId id="342" r:id="rId29"/>
    <p:sldId id="341" r:id="rId30"/>
    <p:sldId id="335" r:id="rId31"/>
    <p:sldId id="336" r:id="rId32"/>
    <p:sldId id="337" r:id="rId33"/>
    <p:sldId id="338" r:id="rId34"/>
    <p:sldId id="339" r:id="rId35"/>
    <p:sldId id="340" r:id="rId36"/>
    <p:sldId id="343" r:id="rId37"/>
    <p:sldId id="324" r:id="rId38"/>
    <p:sldId id="325" r:id="rId39"/>
    <p:sldId id="32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F0"/>
    <a:srgbClr val="F9D07F"/>
    <a:srgbClr val="FBDDA3"/>
    <a:srgbClr val="E69489"/>
    <a:srgbClr val="C2DADD"/>
    <a:srgbClr val="84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DA2C8-71B1-41F2-8B50-E04F7C06AC56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2F6B-4794-4EDD-B08B-02F3FB678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E5EF-8917-456D-890D-4551042C3C15}" type="datetime1">
              <a:rPr lang="fr-FR" smtClean="0"/>
              <a:t>17/06/2021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12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DCA-2336-49B5-A777-6972E10420C4}" type="datetime1">
              <a:rPr lang="fr-FR" smtClean="0"/>
              <a:t>17/06/2021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37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10AF-300B-4D2A-AE17-54D53DF1E786}" type="datetime1">
              <a:rPr lang="fr-FR" smtClean="0"/>
              <a:t>17/06/2021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61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026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28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91FA-D9D3-4162-A829-E500620CE2AB}" type="datetime1">
              <a:rPr lang="fr-FR" smtClean="0"/>
              <a:t>17/06/2021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13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B717-48D4-4747-89FA-1E45EC9E5B29}" type="datetime1">
              <a:rPr lang="fr-FR" smtClean="0"/>
              <a:t>17/06/2021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41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4A45-3F30-42F9-8070-C3E6F0B47547}" type="datetime1">
              <a:rPr lang="fr-FR" smtClean="0"/>
              <a:t>17/06/2021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88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5AD-128F-4CC9-88FB-2DD766772D51}" type="datetime1">
              <a:rPr lang="fr-FR" smtClean="0"/>
              <a:t>17/06/2021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9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ED8-3846-4D76-8FCB-2F31C69DEE92}" type="datetime1">
              <a:rPr lang="fr-FR" smtClean="0"/>
              <a:t>17/06/2021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13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4168-2423-4918-BF17-A689FF3AAF36}" type="datetime1">
              <a:rPr lang="fr-FR" smtClean="0"/>
              <a:t>17/06/2021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49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1B84-8713-4DD8-B7B8-AEE6ACDA920B}" type="datetime1">
              <a:rPr lang="fr-FR" smtClean="0"/>
              <a:t>17/06/2021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75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8499662-5695-47E5-85EF-EE28F887C4E5}" type="datetime1">
              <a:rPr lang="fr-FR" smtClean="0"/>
              <a:t>17/06/2021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61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10F3376-0ABC-4CD4-B198-83DFDE265677}" type="datetime1">
              <a:rPr lang="fr-FR" smtClean="0"/>
              <a:t>17/06/2021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0DB220-9813-4BA7-85C0-22D357170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33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156604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14 : Molécules d’intérêt  biologique</a:t>
            </a:r>
            <a:endParaRPr lang="fr-F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2433" y="2448425"/>
            <a:ext cx="9865567" cy="3679236"/>
          </a:xfrm>
        </p:spPr>
        <p:txBody>
          <a:bodyPr>
            <a:noAutofit/>
          </a:bodyPr>
          <a:lstStyle/>
          <a:p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: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Lycée</a:t>
            </a:r>
          </a:p>
          <a:p>
            <a:endParaRPr lang="fr-FR" sz="105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Pré-requis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Chiralité,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stéréoisomérie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Spectroscopie Infra Rouge</a:t>
            </a:r>
          </a:p>
          <a:p>
            <a:pPr algn="l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Groupes fonctionnels </a:t>
            </a:r>
          </a:p>
          <a:p>
            <a:pPr algn="l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Liaisons hydrogène et Van der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Waals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Enthalpie standard de formation et de réaction, loi de Hess.</a:t>
            </a:r>
          </a:p>
          <a:p>
            <a:pPr algn="l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Formalisme et bases de chimie organique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Elimination, Substitution, flèches courbes)</a:t>
            </a:r>
          </a:p>
          <a:p>
            <a:pPr marL="342900" indent="-342900">
              <a:buFontTx/>
              <a:buChar char="-"/>
            </a:pP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black">
          <a:xfrm>
            <a:off x="2231136" y="408569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II.1 –description des lipides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1/13/Tripalmitoylglyce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3" y="3749557"/>
            <a:ext cx="5301343" cy="181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7049589" y="4150470"/>
            <a:ext cx="4001588" cy="367580"/>
          </a:xfrm>
          <a:custGeom>
            <a:avLst/>
            <a:gdLst>
              <a:gd name="connsiteX0" fmla="*/ 3056708 w 3056708"/>
              <a:gd name="connsiteY0" fmla="*/ 275426 h 367580"/>
              <a:gd name="connsiteX1" fmla="*/ 1802674 w 3056708"/>
              <a:gd name="connsiteY1" fmla="*/ 1106 h 367580"/>
              <a:gd name="connsiteX2" fmla="*/ 470262 w 3056708"/>
              <a:gd name="connsiteY2" fmla="*/ 366866 h 367580"/>
              <a:gd name="connsiteX3" fmla="*/ 0 w 3056708"/>
              <a:gd name="connsiteY3" fmla="*/ 92546 h 36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708" h="367580">
                <a:moveTo>
                  <a:pt x="3056708" y="275426"/>
                </a:moveTo>
                <a:cubicBezTo>
                  <a:pt x="2645228" y="130646"/>
                  <a:pt x="2233748" y="-14134"/>
                  <a:pt x="1802674" y="1106"/>
                </a:cubicBezTo>
                <a:cubicBezTo>
                  <a:pt x="1371600" y="16346"/>
                  <a:pt x="770708" y="351626"/>
                  <a:pt x="470262" y="366866"/>
                </a:cubicBezTo>
                <a:cubicBezTo>
                  <a:pt x="169816" y="382106"/>
                  <a:pt x="134983" y="149152"/>
                  <a:pt x="0" y="9254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7049589" y="4391693"/>
            <a:ext cx="3949773" cy="367580"/>
          </a:xfrm>
          <a:custGeom>
            <a:avLst/>
            <a:gdLst>
              <a:gd name="connsiteX0" fmla="*/ 3056708 w 3056708"/>
              <a:gd name="connsiteY0" fmla="*/ 275426 h 367580"/>
              <a:gd name="connsiteX1" fmla="*/ 1802674 w 3056708"/>
              <a:gd name="connsiteY1" fmla="*/ 1106 h 367580"/>
              <a:gd name="connsiteX2" fmla="*/ 470262 w 3056708"/>
              <a:gd name="connsiteY2" fmla="*/ 366866 h 367580"/>
              <a:gd name="connsiteX3" fmla="*/ 0 w 3056708"/>
              <a:gd name="connsiteY3" fmla="*/ 92546 h 36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708" h="367580">
                <a:moveTo>
                  <a:pt x="3056708" y="275426"/>
                </a:moveTo>
                <a:cubicBezTo>
                  <a:pt x="2645228" y="130646"/>
                  <a:pt x="2233748" y="-14134"/>
                  <a:pt x="1802674" y="1106"/>
                </a:cubicBezTo>
                <a:cubicBezTo>
                  <a:pt x="1371600" y="16346"/>
                  <a:pt x="770708" y="351626"/>
                  <a:pt x="470262" y="366866"/>
                </a:cubicBezTo>
                <a:cubicBezTo>
                  <a:pt x="169816" y="382106"/>
                  <a:pt x="134983" y="149152"/>
                  <a:pt x="0" y="9254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7049589" y="4712481"/>
            <a:ext cx="4153988" cy="367580"/>
          </a:xfrm>
          <a:custGeom>
            <a:avLst/>
            <a:gdLst>
              <a:gd name="connsiteX0" fmla="*/ 3056708 w 3056708"/>
              <a:gd name="connsiteY0" fmla="*/ 275426 h 367580"/>
              <a:gd name="connsiteX1" fmla="*/ 1802674 w 3056708"/>
              <a:gd name="connsiteY1" fmla="*/ 1106 h 367580"/>
              <a:gd name="connsiteX2" fmla="*/ 470262 w 3056708"/>
              <a:gd name="connsiteY2" fmla="*/ 366866 h 367580"/>
              <a:gd name="connsiteX3" fmla="*/ 0 w 3056708"/>
              <a:gd name="connsiteY3" fmla="*/ 92546 h 36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708" h="367580">
                <a:moveTo>
                  <a:pt x="3056708" y="275426"/>
                </a:moveTo>
                <a:cubicBezTo>
                  <a:pt x="2645228" y="130646"/>
                  <a:pt x="2233748" y="-14134"/>
                  <a:pt x="1802674" y="1106"/>
                </a:cubicBezTo>
                <a:cubicBezTo>
                  <a:pt x="1371600" y="16346"/>
                  <a:pt x="770708" y="351626"/>
                  <a:pt x="470262" y="366866"/>
                </a:cubicBezTo>
                <a:cubicBezTo>
                  <a:pt x="169816" y="382106"/>
                  <a:pt x="134983" y="149152"/>
                  <a:pt x="0" y="9254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0822576" y="4123673"/>
            <a:ext cx="1008000" cy="1008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colade ouvrante 6"/>
          <p:cNvSpPr/>
          <p:nvPr/>
        </p:nvSpPr>
        <p:spPr>
          <a:xfrm rot="5400000" flipH="1">
            <a:off x="8773885" y="3601807"/>
            <a:ext cx="324394" cy="3772987"/>
          </a:xfrm>
          <a:prstGeom prst="leftBrace">
            <a:avLst>
              <a:gd name="adj1" fmla="val 53306"/>
              <a:gd name="adj2" fmla="val 4883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9908" y="6043339"/>
            <a:ext cx="272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 hydrophobe</a:t>
            </a:r>
            <a:endParaRPr lang="fr-FR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65229" y="2658398"/>
            <a:ext cx="24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Tête hydrophile</a:t>
            </a:r>
            <a:endParaRPr lang="fr-FR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1273317" y="3172645"/>
            <a:ext cx="27224" cy="774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Double flèche horizontale 15"/>
          <p:cNvSpPr/>
          <p:nvPr/>
        </p:nvSpPr>
        <p:spPr>
          <a:xfrm>
            <a:off x="5416733" y="4511615"/>
            <a:ext cx="1206137" cy="457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838200" y="3676359"/>
            <a:ext cx="10515600" cy="2731430"/>
          </a:xfrm>
        </p:spPr>
        <p:txBody>
          <a:bodyPr/>
          <a:lstStyle/>
          <a:p>
            <a:pPr marL="0" indent="0">
              <a:buNone/>
            </a:pPr>
            <a:endParaRPr lang="fr-FR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black">
          <a:xfrm>
            <a:off x="2231136" y="1723394"/>
            <a:ext cx="7729728" cy="7613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Triglycérides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3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926332"/>
            <a:ext cx="4052990" cy="47235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23875" y="2387437"/>
            <a:ext cx="172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936670" y="3082098"/>
            <a:ext cx="172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Glycérol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733304" y="4374401"/>
            <a:ext cx="172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Acides gras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729236" y="2539477"/>
            <a:ext cx="203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E694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Tête hydrophile</a:t>
            </a:r>
            <a:endParaRPr lang="fr-FR" sz="2400" dirty="0">
              <a:solidFill>
                <a:srgbClr val="E694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899726" y="4792483"/>
            <a:ext cx="203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9D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 hydrophobe</a:t>
            </a:r>
            <a:endParaRPr lang="fr-FR" sz="2400" dirty="0">
              <a:solidFill>
                <a:srgbClr val="F9D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black">
          <a:xfrm>
            <a:off x="2231136" y="408569"/>
            <a:ext cx="7729728" cy="64708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II.1 –description des lipides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 bwMode="black">
          <a:xfrm>
            <a:off x="2231136" y="1177244"/>
            <a:ext cx="7729728" cy="58060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Phospholipides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5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281127"/>
            <a:ext cx="12194542" cy="1576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-2542" y="0"/>
            <a:ext cx="12194542" cy="1096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8" y="849885"/>
            <a:ext cx="12194542" cy="512170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12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48666" y="3303035"/>
            <a:ext cx="234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Milieu aqueux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51933" y="4416489"/>
            <a:ext cx="323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Longues chaînes carbonées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6673" y="477343"/>
            <a:ext cx="7729728" cy="1188720"/>
          </a:xfrm>
        </p:spPr>
        <p:txBody>
          <a:bodyPr/>
          <a:lstStyle/>
          <a:p>
            <a:r>
              <a:rPr lang="fr-FR" dirty="0" smtClean="0"/>
              <a:t>Formation de membrane cellulaire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13</a:t>
            </a:fld>
            <a:endParaRPr lang="fr-FR"/>
          </a:p>
        </p:txBody>
      </p:sp>
      <p:pic>
        <p:nvPicPr>
          <p:cNvPr id="5" name="Picture 2" descr="https://upload.wikimedia.org/wikipedia/commons/thumb/a/ac/Phospholipids_aqueous_solution_structures_fr.svg/800px-Phospholipids_aqueous_solution_structures_fr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70713" r="5330" b="4222"/>
          <a:stretch/>
        </p:blipFill>
        <p:spPr bwMode="auto">
          <a:xfrm>
            <a:off x="982831" y="2943442"/>
            <a:ext cx="5404673" cy="17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57136" y="2193261"/>
            <a:ext cx="424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Milieu aqueux : polaire</a:t>
            </a:r>
            <a:endParaRPr lang="fr-FR" sz="2800" dirty="0">
              <a:solidFill>
                <a:srgbClr val="00B0F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57178" y="4969409"/>
            <a:ext cx="424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Milieu aqueux : polaire</a:t>
            </a:r>
            <a:endParaRPr lang="fr-FR" sz="2800" dirty="0">
              <a:solidFill>
                <a:srgbClr val="00B0F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35084" y="2452722"/>
            <a:ext cx="402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Tête hydrophile (polaire)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65544" y="3668303"/>
            <a:ext cx="445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Queue hydrophobe (apolaire)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176869" y="2695843"/>
            <a:ext cx="558215" cy="40539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0" idx="1"/>
          </p:cNvCxnSpPr>
          <p:nvPr/>
        </p:nvCxnSpPr>
        <p:spPr>
          <a:xfrm flipH="1">
            <a:off x="6387506" y="3929913"/>
            <a:ext cx="878038" cy="2675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535457" y="5877580"/>
            <a:ext cx="7703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Problème au bord : géométrie sphérique optimale</a:t>
            </a:r>
            <a:endParaRPr lang="fr-FR" sz="3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142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6673" y="477343"/>
            <a:ext cx="7729728" cy="1188720"/>
          </a:xfrm>
        </p:spPr>
        <p:txBody>
          <a:bodyPr/>
          <a:lstStyle/>
          <a:p>
            <a:r>
              <a:rPr lang="fr-FR" dirty="0" smtClean="0"/>
              <a:t>Formation de membrane cellulaire</a:t>
            </a:r>
            <a:endParaRPr lang="fr-FR" dirty="0"/>
          </a:p>
        </p:txBody>
      </p:sp>
      <p:pic>
        <p:nvPicPr>
          <p:cNvPr id="11" name="Picture 2" descr="https://upload.wikimedia.org/wikipedia/commons/thumb/a/ac/Phospholipids_aqueous_solution_structures_fr.svg/290px-Phospholipids_aqueous_solution_structures_f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r="39427" b="35916"/>
          <a:stretch/>
        </p:blipFill>
        <p:spPr bwMode="auto">
          <a:xfrm>
            <a:off x="4194730" y="2412486"/>
            <a:ext cx="3013788" cy="38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94448" y="2584578"/>
            <a:ext cx="671804" cy="391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8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erlan - © Patrick Laz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6280">
            <a:off x="60874" y="2612348"/>
            <a:ext cx="2580816" cy="12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am-images.m.i.pic.centerblog.net/o/74f8f5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553">
            <a:off x="300726" y="2738458"/>
            <a:ext cx="1900193" cy="21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iy7ta1tt6jst.cloudfront.net/prod/okulus/53a2472b-ab69-4877-9ce6-789a19b806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24" y="2830376"/>
            <a:ext cx="1617139" cy="20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diy7ta1tt6jst.cloudfront.net/prod/okulus/53a2472b-ab69-4877-9ce6-789a19b806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0" t="64944"/>
          <a:stretch/>
        </p:blipFill>
        <p:spPr bwMode="auto">
          <a:xfrm>
            <a:off x="5456835" y="3257552"/>
            <a:ext cx="1212567" cy="8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flipH="1">
            <a:off x="5217509" y="3300726"/>
            <a:ext cx="960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r="32810"/>
          <a:stretch/>
        </p:blipFill>
        <p:spPr>
          <a:xfrm>
            <a:off x="7435995" y="2520428"/>
            <a:ext cx="1493895" cy="28699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63153" y="4218242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Acides gras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61947" y="5141710"/>
            <a:ext cx="181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Triglycérides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6397" y="5141710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Corps gras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82333" y="5603375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Phospholipides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004976" y="5187876"/>
            <a:ext cx="189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Membranes cellulaires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avec flèche 5"/>
          <p:cNvCxnSpPr>
            <a:stCxn id="1032" idx="3"/>
          </p:cNvCxnSpPr>
          <p:nvPr/>
        </p:nvCxnSpPr>
        <p:spPr>
          <a:xfrm flipV="1">
            <a:off x="4492363" y="3831069"/>
            <a:ext cx="7251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6757187" y="3799750"/>
            <a:ext cx="7251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9072469" y="3782719"/>
            <a:ext cx="7251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899611" y="3763028"/>
            <a:ext cx="7251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448141" y="1759253"/>
            <a:ext cx="2481770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Lipases (enzymes)</a:t>
            </a: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necteur droit 7"/>
          <p:cNvCxnSpPr>
            <a:stCxn id="22" idx="2"/>
          </p:cNvCxnSpPr>
          <p:nvPr/>
        </p:nvCxnSpPr>
        <p:spPr>
          <a:xfrm>
            <a:off x="4689026" y="2220918"/>
            <a:ext cx="0" cy="151496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1299298" y="282244"/>
            <a:ext cx="9720776" cy="917906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2-Formation de membranes lipidiques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15</a:t>
            </a:fld>
            <a:endParaRPr lang="fr-FR"/>
          </a:p>
        </p:txBody>
      </p:sp>
      <p:pic>
        <p:nvPicPr>
          <p:cNvPr id="24" name="Picture 2" descr="https://upload.wikimedia.org/wikipedia/commons/thumb/a/ac/Phospholipids_aqueous_solution_structures_fr.svg/800px-Phospholipids_aqueous_solution_structures_fr.sv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70713" r="5330" b="4222"/>
          <a:stretch/>
        </p:blipFill>
        <p:spPr bwMode="auto">
          <a:xfrm>
            <a:off x="9072469" y="2246789"/>
            <a:ext cx="3028434" cy="9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upload.wikimedia.org/wikipedia/commons/thumb/a/ac/Phospholipids_aqueous_solution_structures_fr.svg/290px-Phospholipids_aqueous_solution_structures_fr.sv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r="39427" b="35916"/>
          <a:stretch/>
        </p:blipFill>
        <p:spPr bwMode="auto">
          <a:xfrm>
            <a:off x="9976401" y="2696107"/>
            <a:ext cx="1944689" cy="24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/>
      <p:bldP spid="12" grpId="0"/>
      <p:bldP spid="13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erlan - © Patrick Laz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6280">
            <a:off x="60874" y="2612348"/>
            <a:ext cx="2580816" cy="12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am-images.m.i.pic.centerblog.net/o/74f8f5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553">
            <a:off x="300726" y="2738458"/>
            <a:ext cx="1900193" cy="21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iy7ta1tt6jst.cloudfront.net/prod/okulus/53a2472b-ab69-4877-9ce6-789a19b806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24" y="2830376"/>
            <a:ext cx="1617139" cy="20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diy7ta1tt6jst.cloudfront.net/prod/okulus/53a2472b-ab69-4877-9ce6-789a19b806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0" t="64944"/>
          <a:stretch/>
        </p:blipFill>
        <p:spPr bwMode="auto">
          <a:xfrm>
            <a:off x="5456835" y="3257552"/>
            <a:ext cx="1212567" cy="8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flipH="1">
            <a:off x="5217509" y="3300726"/>
            <a:ext cx="960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r="32810"/>
          <a:stretch/>
        </p:blipFill>
        <p:spPr>
          <a:xfrm>
            <a:off x="7435995" y="2520428"/>
            <a:ext cx="1493895" cy="28699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63153" y="4218242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Acides gras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61947" y="5141710"/>
            <a:ext cx="181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Triglycérides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6397" y="5141710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Corps gras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82333" y="5603375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Phospholipides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004976" y="5187876"/>
            <a:ext cx="189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Membranes cellulaires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avec flèche 5"/>
          <p:cNvCxnSpPr>
            <a:stCxn id="1032" idx="3"/>
          </p:cNvCxnSpPr>
          <p:nvPr/>
        </p:nvCxnSpPr>
        <p:spPr>
          <a:xfrm flipV="1">
            <a:off x="4492363" y="3831069"/>
            <a:ext cx="725146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6757187" y="3799750"/>
            <a:ext cx="7251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9072469" y="3782719"/>
            <a:ext cx="7251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899611" y="3763028"/>
            <a:ext cx="7251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448141" y="1759253"/>
            <a:ext cx="2481770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Lipases (enzymes)</a:t>
            </a: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necteur droit 7"/>
          <p:cNvCxnSpPr>
            <a:stCxn id="22" idx="2"/>
          </p:cNvCxnSpPr>
          <p:nvPr/>
        </p:nvCxnSpPr>
        <p:spPr>
          <a:xfrm>
            <a:off x="4689026" y="2220918"/>
            <a:ext cx="0" cy="151496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1299298" y="282244"/>
            <a:ext cx="9720776" cy="917906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2-Formation de membranes lipidiques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16</a:t>
            </a:fld>
            <a:endParaRPr lang="fr-FR"/>
          </a:p>
        </p:txBody>
      </p:sp>
      <p:pic>
        <p:nvPicPr>
          <p:cNvPr id="24" name="Picture 2" descr="https://upload.wikimedia.org/wikipedia/commons/thumb/a/ac/Phospholipids_aqueous_solution_structures_fr.svg/800px-Phospholipids_aqueous_solution_structures_fr.sv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70713" r="5330" b="4222"/>
          <a:stretch/>
        </p:blipFill>
        <p:spPr bwMode="auto">
          <a:xfrm>
            <a:off x="9072469" y="2246789"/>
            <a:ext cx="3028434" cy="9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upload.wikimedia.org/wikipedia/commons/thumb/a/ac/Phospholipids_aqueous_solution_structures_fr.svg/290px-Phospholipids_aqueous_solution_structures_fr.sv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r="39427" b="35916"/>
          <a:stretch/>
        </p:blipFill>
        <p:spPr bwMode="auto">
          <a:xfrm>
            <a:off x="9976401" y="2696107"/>
            <a:ext cx="1944689" cy="24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17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19756" y="87018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8164" y="87018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1017368" y="906204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017368" y="1194850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982520" y="1515272"/>
            <a:ext cx="495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46222" y="977382"/>
            <a:ext cx="251110" cy="434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18000000">
            <a:off x="3390945" y="708437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678970" y="11725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456578" y="401369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863401" y="981071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541242" y="80945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3982520" y="16012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4500000">
            <a:off x="3772236" y="8334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245539" y="599452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647090" y="135283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42" name="Connecteur droit 41"/>
          <p:cNvCxnSpPr/>
          <p:nvPr/>
        </p:nvCxnSpPr>
        <p:spPr>
          <a:xfrm rot="16200000">
            <a:off x="3893632" y="156248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20700000">
            <a:off x="3683348" y="148570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1806615" y="978046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5400000" flipH="1">
            <a:off x="1809155" y="985922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5980485">
            <a:off x="1468631" y="-107995"/>
            <a:ext cx="1652675" cy="2328553"/>
          </a:xfrm>
          <a:prstGeom prst="arc">
            <a:avLst>
              <a:gd name="adj1" fmla="val 17184454"/>
              <a:gd name="adj2" fmla="val 5098449"/>
            </a:avLst>
          </a:prstGeom>
          <a:ln w="127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5349831" y="878954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5349831" y="1018269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16200000">
            <a:off x="1171673" y="1046260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4458975" y="1324680"/>
            <a:ext cx="52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R’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307119" y="727092"/>
            <a:ext cx="174073" cy="1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61"/>
          <p:cNvSpPr/>
          <p:nvPr/>
        </p:nvSpPr>
        <p:spPr>
          <a:xfrm rot="19108427">
            <a:off x="3740533" y="326829"/>
            <a:ext cx="331992" cy="512146"/>
          </a:xfrm>
          <a:prstGeom prst="arc">
            <a:avLst>
              <a:gd name="adj1" fmla="val 19711434"/>
              <a:gd name="adj2" fmla="val 11062440"/>
            </a:avLst>
          </a:prstGeom>
          <a:ln w="127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63"/>
          <p:cNvCxnSpPr/>
          <p:nvPr/>
        </p:nvCxnSpPr>
        <p:spPr>
          <a:xfrm rot="2700000" flipH="1">
            <a:off x="5592935" y="840691"/>
            <a:ext cx="128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rot="2700000" flipH="1">
            <a:off x="5330990" y="1057765"/>
            <a:ext cx="128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6258332" y="29262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6471601" y="23910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72" name="Connecteur droit 71"/>
          <p:cNvCxnSpPr/>
          <p:nvPr/>
        </p:nvCxnSpPr>
        <p:spPr>
          <a:xfrm rot="20700000">
            <a:off x="6544135" y="275124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7429610" y="1519107"/>
            <a:ext cx="495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6993312" y="981217"/>
            <a:ext cx="251110" cy="434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993311" y="700767"/>
            <a:ext cx="449932" cy="280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7398291" y="44837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6248832" y="112053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cxnSp>
        <p:nvCxnSpPr>
          <p:cNvPr id="81" name="Connecteur droit 80"/>
          <p:cNvCxnSpPr/>
          <p:nvPr/>
        </p:nvCxnSpPr>
        <p:spPr>
          <a:xfrm rot="20700000">
            <a:off x="7699107" y="44583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4500000">
            <a:off x="7487627" y="39231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775139" y="388243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7094180" y="135667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85" name="Connecteur droit 84"/>
          <p:cNvCxnSpPr/>
          <p:nvPr/>
        </p:nvCxnSpPr>
        <p:spPr>
          <a:xfrm rot="16200000">
            <a:off x="7340722" y="156632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>
            <a:off x="7130438" y="148954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15300000">
            <a:off x="6725110" y="380890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7906065" y="1328515"/>
            <a:ext cx="52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R’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7836719" y="515883"/>
            <a:ext cx="174073" cy="1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95"/>
          <p:cNvCxnSpPr/>
          <p:nvPr/>
        </p:nvCxnSpPr>
        <p:spPr>
          <a:xfrm rot="4500000">
            <a:off x="7660367" y="65378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6745205" y="557678"/>
            <a:ext cx="251110" cy="434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6558080" y="972801"/>
            <a:ext cx="449932" cy="280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488755" y="260786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702024" y="255434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01" name="Connecteur droit 100"/>
          <p:cNvCxnSpPr/>
          <p:nvPr/>
        </p:nvCxnSpPr>
        <p:spPr>
          <a:xfrm rot="20700000">
            <a:off x="774558" y="2590371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1660033" y="3834354"/>
            <a:ext cx="495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1223735" y="3296464"/>
            <a:ext cx="251110" cy="434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1223734" y="3016014"/>
            <a:ext cx="449932" cy="280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1628714" y="276362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479255" y="343578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cxnSp>
        <p:nvCxnSpPr>
          <p:cNvPr id="107" name="Connecteur droit 106"/>
          <p:cNvCxnSpPr/>
          <p:nvPr/>
        </p:nvCxnSpPr>
        <p:spPr>
          <a:xfrm rot="20700000">
            <a:off x="1929530" y="2761081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rot="4500000">
            <a:off x="1718050" y="2707561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005562" y="2703490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1324603" y="367192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11" name="Connecteur droit 110"/>
          <p:cNvCxnSpPr/>
          <p:nvPr/>
        </p:nvCxnSpPr>
        <p:spPr>
          <a:xfrm rot="16200000">
            <a:off x="1571145" y="3881567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rot="20700000">
            <a:off x="1360861" y="3804787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rot="15300000">
            <a:off x="955533" y="269613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2136488" y="3643762"/>
            <a:ext cx="52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R’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2067142" y="2831130"/>
            <a:ext cx="174073" cy="1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6" name="Connecteur droit 115"/>
          <p:cNvCxnSpPr/>
          <p:nvPr/>
        </p:nvCxnSpPr>
        <p:spPr>
          <a:xfrm rot="4500000">
            <a:off x="1890790" y="296902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975628" y="2872925"/>
            <a:ext cx="251110" cy="434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788503" y="3288048"/>
            <a:ext cx="449932" cy="280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c 118"/>
          <p:cNvSpPr/>
          <p:nvPr/>
        </p:nvSpPr>
        <p:spPr>
          <a:xfrm rot="19108427" flipV="1">
            <a:off x="1399245" y="2605522"/>
            <a:ext cx="401273" cy="704785"/>
          </a:xfrm>
          <a:prstGeom prst="arc">
            <a:avLst>
              <a:gd name="adj1" fmla="val 1207958"/>
              <a:gd name="adj2" fmla="val 11062440"/>
            </a:avLst>
          </a:prstGeom>
          <a:ln w="127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Arc 119"/>
          <p:cNvSpPr/>
          <p:nvPr/>
        </p:nvSpPr>
        <p:spPr>
          <a:xfrm rot="3577527" flipV="1">
            <a:off x="1311796" y="3276155"/>
            <a:ext cx="348930" cy="704785"/>
          </a:xfrm>
          <a:prstGeom prst="arc">
            <a:avLst>
              <a:gd name="adj1" fmla="val 1207958"/>
              <a:gd name="adj2" fmla="val 11062440"/>
            </a:avLst>
          </a:prstGeom>
          <a:ln w="127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120"/>
          <p:cNvCxnSpPr/>
          <p:nvPr/>
        </p:nvCxnSpPr>
        <p:spPr>
          <a:xfrm flipH="1">
            <a:off x="2930185" y="3236518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flipH="1">
            <a:off x="2930185" y="3375833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700000" flipH="1">
            <a:off x="3173289" y="3198255"/>
            <a:ext cx="128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700000" flipH="1">
            <a:off x="2911344" y="3415329"/>
            <a:ext cx="128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4870515" y="3264522"/>
            <a:ext cx="251110" cy="434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rot="18000000">
            <a:off x="4715238" y="2995577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>
            <a:off x="5003263" y="240439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29" name="Connecteur droit 128"/>
          <p:cNvCxnSpPr/>
          <p:nvPr/>
        </p:nvCxnSpPr>
        <p:spPr>
          <a:xfrm flipV="1">
            <a:off x="4780871" y="2688509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4187694" y="3268211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076693" y="367449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cxnSp>
        <p:nvCxnSpPr>
          <p:cNvPr id="132" name="Connecteur droit 131"/>
          <p:cNvCxnSpPr/>
          <p:nvPr/>
        </p:nvCxnSpPr>
        <p:spPr>
          <a:xfrm>
            <a:off x="5306813" y="244726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rot="4500000">
            <a:off x="5096529" y="237048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/>
          <p:cNvSpPr txBox="1"/>
          <p:nvPr/>
        </p:nvSpPr>
        <p:spPr>
          <a:xfrm>
            <a:off x="3856529" y="309616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35" name="Connecteur droit 134"/>
          <p:cNvCxnSpPr/>
          <p:nvPr/>
        </p:nvCxnSpPr>
        <p:spPr>
          <a:xfrm rot="17100000">
            <a:off x="4026914" y="332297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 rot="17100000">
            <a:off x="4023041" y="303283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638940" y="309616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 flipH="1">
            <a:off x="5720127" y="3279597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rot="5400000" flipH="1">
            <a:off x="5722667" y="3287473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7391108" y="3273301"/>
            <a:ext cx="495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ZoneTexte 143"/>
          <p:cNvSpPr txBox="1"/>
          <p:nvPr/>
        </p:nvSpPr>
        <p:spPr>
          <a:xfrm>
            <a:off x="7055678" y="311086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45" name="Connecteur droit 144"/>
          <p:cNvCxnSpPr/>
          <p:nvPr/>
        </p:nvCxnSpPr>
        <p:spPr>
          <a:xfrm rot="17100000">
            <a:off x="7228560" y="333067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rot="900000">
            <a:off x="7091936" y="318531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/>
          <p:cNvSpPr txBox="1"/>
          <p:nvPr/>
        </p:nvSpPr>
        <p:spPr>
          <a:xfrm>
            <a:off x="7867563" y="3082709"/>
            <a:ext cx="52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R’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8" name="Connecteur droit 147"/>
          <p:cNvCxnSpPr/>
          <p:nvPr/>
        </p:nvCxnSpPr>
        <p:spPr>
          <a:xfrm rot="17100000">
            <a:off x="7237332" y="304249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6877692" y="2833929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</a:p>
        </p:txBody>
      </p:sp>
      <p:sp>
        <p:nvSpPr>
          <p:cNvPr id="150" name="Ellipse 149"/>
          <p:cNvSpPr/>
          <p:nvPr/>
        </p:nvSpPr>
        <p:spPr>
          <a:xfrm>
            <a:off x="6939272" y="2961569"/>
            <a:ext cx="174073" cy="1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1" name="Connecteur droit 150"/>
          <p:cNvCxnSpPr/>
          <p:nvPr/>
        </p:nvCxnSpPr>
        <p:spPr>
          <a:xfrm>
            <a:off x="734604" y="5313347"/>
            <a:ext cx="495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/>
          <p:cNvSpPr txBox="1"/>
          <p:nvPr/>
        </p:nvSpPr>
        <p:spPr>
          <a:xfrm>
            <a:off x="399174" y="515091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53" name="Connecteur droit 152"/>
          <p:cNvCxnSpPr/>
          <p:nvPr/>
        </p:nvCxnSpPr>
        <p:spPr>
          <a:xfrm rot="17100000">
            <a:off x="572056" y="537934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rot="900000">
            <a:off x="435432" y="522536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54"/>
          <p:cNvSpPr txBox="1"/>
          <p:nvPr/>
        </p:nvSpPr>
        <p:spPr>
          <a:xfrm>
            <a:off x="1211059" y="5122755"/>
            <a:ext cx="52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R’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6" name="Connecteur droit 155"/>
          <p:cNvCxnSpPr/>
          <p:nvPr/>
        </p:nvCxnSpPr>
        <p:spPr>
          <a:xfrm rot="17100000">
            <a:off x="580828" y="508253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221188" y="4873975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</a:p>
        </p:txBody>
      </p:sp>
      <p:sp>
        <p:nvSpPr>
          <p:cNvPr id="158" name="Ellipse 157"/>
          <p:cNvSpPr/>
          <p:nvPr/>
        </p:nvSpPr>
        <p:spPr>
          <a:xfrm>
            <a:off x="282768" y="5001615"/>
            <a:ext cx="174073" cy="1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ZoneTexte 158"/>
          <p:cNvSpPr txBox="1"/>
          <p:nvPr/>
        </p:nvSpPr>
        <p:spPr>
          <a:xfrm>
            <a:off x="4042851" y="5332405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60" name="ZoneTexte 159"/>
          <p:cNvSpPr txBox="1"/>
          <p:nvPr/>
        </p:nvSpPr>
        <p:spPr>
          <a:xfrm>
            <a:off x="3566946" y="4878609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61" name="Connecteur droit 160"/>
          <p:cNvCxnSpPr/>
          <p:nvPr/>
        </p:nvCxnSpPr>
        <p:spPr>
          <a:xfrm>
            <a:off x="3857714" y="4857282"/>
            <a:ext cx="134212" cy="177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V="1">
            <a:off x="3564046" y="4860216"/>
            <a:ext cx="181191" cy="156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 flipV="1">
            <a:off x="3412093" y="5190816"/>
            <a:ext cx="226306" cy="199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flipH="1" flipV="1">
            <a:off x="3915896" y="5183359"/>
            <a:ext cx="202719" cy="202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ZoneTexte 164"/>
          <p:cNvSpPr txBox="1"/>
          <p:nvPr/>
        </p:nvSpPr>
        <p:spPr>
          <a:xfrm>
            <a:off x="3057653" y="5332405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cxnSp>
        <p:nvCxnSpPr>
          <p:cNvPr id="170" name="Connecteur droit 169"/>
          <p:cNvCxnSpPr/>
          <p:nvPr/>
        </p:nvCxnSpPr>
        <p:spPr>
          <a:xfrm flipH="1">
            <a:off x="2252882" y="5291342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 rot="5400000" flipH="1">
            <a:off x="2255422" y="5299218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 flipH="1">
            <a:off x="5111522" y="5211298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 flipH="1">
            <a:off x="5111522" y="5350613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 rot="2700000" flipH="1">
            <a:off x="5354626" y="5173035"/>
            <a:ext cx="128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 rot="2700000" flipH="1">
            <a:off x="5092681" y="5390109"/>
            <a:ext cx="128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Arc 175"/>
          <p:cNvSpPr/>
          <p:nvPr/>
        </p:nvSpPr>
        <p:spPr>
          <a:xfrm rot="16200000" flipH="1">
            <a:off x="1255580" y="4235477"/>
            <a:ext cx="1348177" cy="2675165"/>
          </a:xfrm>
          <a:prstGeom prst="arc">
            <a:avLst>
              <a:gd name="adj1" fmla="val 16137566"/>
              <a:gd name="adj2" fmla="val 5005835"/>
            </a:avLst>
          </a:prstGeom>
          <a:ln w="127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Arc 176"/>
          <p:cNvSpPr/>
          <p:nvPr/>
        </p:nvSpPr>
        <p:spPr>
          <a:xfrm rot="9309118" flipH="1" flipV="1">
            <a:off x="3491562" y="4818023"/>
            <a:ext cx="297097" cy="704785"/>
          </a:xfrm>
          <a:prstGeom prst="arc">
            <a:avLst>
              <a:gd name="adj1" fmla="val 2275811"/>
              <a:gd name="adj2" fmla="val 8789123"/>
            </a:avLst>
          </a:prstGeom>
          <a:ln w="127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5944899" y="5090943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6143307" y="5090943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80" name="Connecteur droit 179"/>
          <p:cNvCxnSpPr/>
          <p:nvPr/>
        </p:nvCxnSpPr>
        <p:spPr>
          <a:xfrm>
            <a:off x="6242511" y="5126965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/>
          <p:cNvCxnSpPr/>
          <p:nvPr/>
        </p:nvCxnSpPr>
        <p:spPr>
          <a:xfrm>
            <a:off x="6242511" y="5415611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6470682" y="4820213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</a:p>
        </p:txBody>
      </p:sp>
      <p:cxnSp>
        <p:nvCxnSpPr>
          <p:cNvPr id="183" name="Connecteur droit 182"/>
          <p:cNvCxnSpPr/>
          <p:nvPr/>
        </p:nvCxnSpPr>
        <p:spPr>
          <a:xfrm rot="16200000">
            <a:off x="6396816" y="5267021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6532262" y="4947853"/>
            <a:ext cx="174073" cy="1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5" name="Connecteur droit 184"/>
          <p:cNvCxnSpPr/>
          <p:nvPr/>
        </p:nvCxnSpPr>
        <p:spPr>
          <a:xfrm>
            <a:off x="8175227" y="5241064"/>
            <a:ext cx="495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ZoneTexte 185"/>
          <p:cNvSpPr txBox="1"/>
          <p:nvPr/>
        </p:nvSpPr>
        <p:spPr>
          <a:xfrm>
            <a:off x="7839797" y="507863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87" name="Connecteur droit 186"/>
          <p:cNvCxnSpPr/>
          <p:nvPr/>
        </p:nvCxnSpPr>
        <p:spPr>
          <a:xfrm rot="17100000">
            <a:off x="8012679" y="530706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8651682" y="5050472"/>
            <a:ext cx="52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R’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90" name="Connecteur droit 189"/>
          <p:cNvCxnSpPr/>
          <p:nvPr/>
        </p:nvCxnSpPr>
        <p:spPr>
          <a:xfrm rot="17100000">
            <a:off x="8021451" y="501025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ZoneTexte 192"/>
          <p:cNvSpPr txBox="1"/>
          <p:nvPr/>
        </p:nvSpPr>
        <p:spPr>
          <a:xfrm>
            <a:off x="7609193" y="508789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94" name="Connecteur droit 193"/>
          <p:cNvCxnSpPr/>
          <p:nvPr/>
        </p:nvCxnSpPr>
        <p:spPr>
          <a:xfrm flipH="1">
            <a:off x="6936277" y="5273394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 rot="5400000" flipH="1">
            <a:off x="6938817" y="5281270"/>
            <a:ext cx="352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ZoneTexte 195"/>
          <p:cNvSpPr txBox="1"/>
          <p:nvPr/>
        </p:nvSpPr>
        <p:spPr>
          <a:xfrm>
            <a:off x="9335619" y="580880"/>
            <a:ext cx="2275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 nucléophile</a:t>
            </a:r>
            <a:endParaRPr lang="fr-FR" sz="28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7" name="ZoneTexte 196"/>
          <p:cNvSpPr txBox="1"/>
          <p:nvPr/>
        </p:nvSpPr>
        <p:spPr>
          <a:xfrm>
            <a:off x="9386547" y="3011691"/>
            <a:ext cx="227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 </a:t>
            </a:r>
            <a:endParaRPr lang="fr-FR" sz="28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8" name="ZoneTexte 197"/>
          <p:cNvSpPr txBox="1"/>
          <p:nvPr/>
        </p:nvSpPr>
        <p:spPr>
          <a:xfrm>
            <a:off x="9397570" y="4820213"/>
            <a:ext cx="2275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acidobasique</a:t>
            </a:r>
            <a:endParaRPr lang="fr-FR" sz="28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9" name="ZoneTexte 198"/>
          <p:cNvSpPr txBox="1"/>
          <p:nvPr/>
        </p:nvSpPr>
        <p:spPr>
          <a:xfrm>
            <a:off x="5203883" y="5647736"/>
            <a:ext cx="2275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Catalyseur </a:t>
            </a:r>
          </a:p>
          <a:p>
            <a:pPr algn="ctr"/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régénéré</a:t>
            </a:r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3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black">
          <a:xfrm>
            <a:off x="2244583" y="153075"/>
            <a:ext cx="808275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II.3 – Hydrolyse d’un triglycéride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black">
          <a:xfrm>
            <a:off x="2244583" y="1467900"/>
            <a:ext cx="8082758" cy="7613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bilan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f3750c9-5d69-4ead-b288-96b4bca59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778124"/>
            <a:ext cx="9745662" cy="36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4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black">
          <a:xfrm>
            <a:off x="2244583" y="153075"/>
            <a:ext cx="808275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II.3 – Hydrolyse d’un triglycéride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229294"/>
            <a:ext cx="5022053" cy="4628705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 bwMode="black">
          <a:xfrm>
            <a:off x="2244583" y="1467900"/>
            <a:ext cx="8082758" cy="7613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Montage à reflux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4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26" y="146646"/>
            <a:ext cx="10133877" cy="650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black">
          <a:xfrm>
            <a:off x="2258030" y="139628"/>
            <a:ext cx="808275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II.3 – Hydrolyse d’un triglycéride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57" y="2341953"/>
            <a:ext cx="6819710" cy="4179521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black">
          <a:xfrm>
            <a:off x="2258030" y="1454453"/>
            <a:ext cx="8082758" cy="7613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 sur Büchner + lavage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0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1959535" y="1713413"/>
                <a:ext cx="8354210" cy="539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35" y="1713413"/>
                <a:ext cx="8354210" cy="539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828905" y="2986779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Combustible : glucose</a:t>
            </a:r>
            <a:endParaRPr lang="fr-F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88848" y="2986779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Comburant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3021218" y="1437795"/>
            <a:ext cx="549191" cy="2455817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 rot="16200000">
            <a:off x="5255640" y="1924314"/>
            <a:ext cx="549191" cy="148277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00390" y="490974"/>
            <a:ext cx="863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Combustion du glucose : respiration cellulaire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>
          <a:xfrm>
            <a:off x="6400800" y="3522227"/>
            <a:ext cx="5029200" cy="32544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7" y="3535564"/>
            <a:ext cx="4907280" cy="32520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93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959535" y="1713413"/>
                <a:ext cx="8124404" cy="92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+15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35" y="1713413"/>
                <a:ext cx="8124404" cy="9201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070724" y="3240779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Combustible : alcane</a:t>
            </a:r>
            <a:endParaRPr lang="fr-F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35011" y="3240779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Comburant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2496717" y="2216295"/>
            <a:ext cx="549191" cy="140681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 rot="16200000">
            <a:off x="4514252" y="2158944"/>
            <a:ext cx="549191" cy="148277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38189" y="520864"/>
            <a:ext cx="7915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Combustion </a:t>
            </a:r>
            <a:r>
              <a:rPr lang="fr-FR" sz="3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des hydrocarbures : moteurs</a:t>
            </a:r>
            <a:endParaRPr lang="fr-FR" sz="3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t="1" r="11524" b="1896"/>
          <a:stretch/>
        </p:blipFill>
        <p:spPr>
          <a:xfrm>
            <a:off x="6644640" y="3851864"/>
            <a:ext cx="5077682" cy="29045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" y="3816678"/>
            <a:ext cx="5476240" cy="29749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3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84256" y="489463"/>
            <a:ext cx="5737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 l’enthalpie de réaction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56542" y="1672322"/>
                <a:ext cx="6007608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fr-FR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6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fr-FR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2" y="1672322"/>
                <a:ext cx="6007608" cy="8665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397" y="2616108"/>
                <a:ext cx="10094976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6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𝑔𝑟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6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7" y="2616108"/>
                <a:ext cx="10094976" cy="8665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48078" y="1688138"/>
                <a:ext cx="13736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fr-FR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fr-FR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78" y="1688138"/>
                <a:ext cx="137364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89" t="-10526" r="-5778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23697" y="3496503"/>
                <a:ext cx="5831148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fr-FR" sz="24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4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- 6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97" y="3496503"/>
                <a:ext cx="5831148" cy="497252"/>
              </a:xfrm>
              <a:prstGeom prst="rect">
                <a:avLst/>
              </a:prstGeom>
              <a:blipFill rotWithShape="0">
                <a:blip r:embed="rId5"/>
                <a:stretch>
                  <a:fillRect t="-9877" r="-1151" b="-20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2723697" y="4216829"/>
                <a:ext cx="5690276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sz="2400" i="1">
                                <a:solidFill>
                                  <a:srgbClr val="3DB13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3DB13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3DB13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dirty="0" smtClean="0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fr-FR" sz="2400" b="0" i="0" smtClean="0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400" dirty="0" smtClean="0">
                    <a:solidFill>
                      <a:srgbClr val="3DB13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b="0" i="1" smtClean="0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3DB13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i="1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3DB13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97" y="4216829"/>
                <a:ext cx="5690276" cy="497252"/>
              </a:xfrm>
              <a:prstGeom prst="rect">
                <a:avLst/>
              </a:prstGeom>
              <a:blipFill rotWithShape="0">
                <a:blip r:embed="rId6"/>
                <a:stretch>
                  <a:fillRect t="-9877" r="-1072" b="-20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56542" y="5312165"/>
                <a:ext cx="32435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fr-F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fr-FR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 dirty="0" smtClean="0">
                              <a:solidFill>
                                <a:srgbClr val="3DB13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3DB13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3DB13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3DB13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400" i="1">
                              <a:solidFill>
                                <a:srgbClr val="3DB13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3DB13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1" dirty="0">
                          <a:solidFill>
                            <a:srgbClr val="3DB13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fr-FR" sz="2400" i="1" dirty="0" smtClean="0">
                  <a:solidFill>
                    <a:srgbClr val="3DB13D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2" y="5312165"/>
                <a:ext cx="324351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66159" y="6029703"/>
                <a:ext cx="9731332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−</m:t>
                      </m:r>
                      <m:r>
                        <a:rPr lang="fr-F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+</m:t>
                      </m:r>
                      <m:r>
                        <a:rPr lang="fr-F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59" y="6029703"/>
                <a:ext cx="9731332" cy="497252"/>
              </a:xfrm>
              <a:prstGeom prst="rect">
                <a:avLst/>
              </a:prstGeom>
              <a:blipFill rotWithShape="0">
                <a:blip r:embed="rId8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 flipV="1">
            <a:off x="2622427" y="3522381"/>
            <a:ext cx="0" cy="11272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0" grpId="0"/>
      <p:bldP spid="83" grpId="0"/>
      <p:bldP spid="84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403976"/>
            <a:ext cx="7729728" cy="1188720"/>
          </a:xfrm>
        </p:spPr>
        <p:txBody>
          <a:bodyPr/>
          <a:lstStyle/>
          <a:p>
            <a:r>
              <a:rPr lang="fr-FR" dirty="0" smtClean="0"/>
              <a:t>Application numérique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46539" y="2488659"/>
                <a:ext cx="4765215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-1273,3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kJ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39" y="2488659"/>
                <a:ext cx="4765215" cy="497252"/>
              </a:xfrm>
              <a:prstGeom prst="rect">
                <a:avLst/>
              </a:prstGeom>
              <a:blipFill rotWithShape="0"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98295" y="4092006"/>
                <a:ext cx="3937488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m:rPr>
                        <m:nor/>
                      </m:rPr>
                      <a:rPr lang="fr-FR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-285,8 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kJ/mol</a:t>
                </a:r>
                <a:endParaRPr lang="fr-FR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5" y="4092006"/>
                <a:ext cx="3937488" cy="497252"/>
              </a:xfrm>
              <a:prstGeom prst="rect">
                <a:avLst/>
              </a:prstGeom>
              <a:blipFill rotWithShape="0">
                <a:blip r:embed="rId3"/>
                <a:stretch>
                  <a:fillRect l="-464" t="-9756" r="-929" b="-195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98295" y="3023108"/>
                <a:ext cx="3228769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m:rPr>
                        <m:nor/>
                      </m:rPr>
                      <a:rPr lang="fr-FR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0 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kJ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mol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5" y="3023108"/>
                <a:ext cx="3228769" cy="497252"/>
              </a:xfrm>
              <a:prstGeom prst="rect">
                <a:avLst/>
              </a:prstGeom>
              <a:blipFill rotWithShape="0">
                <a:blip r:embed="rId4"/>
                <a:stretch>
                  <a:fillRect l="-567"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2557" y="3557557"/>
                <a:ext cx="426591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-393,5 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kJ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57" y="3557557"/>
                <a:ext cx="4265911" cy="497252"/>
              </a:xfrm>
              <a:prstGeom prst="rect">
                <a:avLst/>
              </a:prstGeom>
              <a:blipFill rotWithShape="0"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074189" y="5211157"/>
                <a:ext cx="51543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𝑃𝐶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 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fr-FR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2 802,5 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kJ</m:t>
                      </m:r>
                      <m:r>
                        <a:rPr lang="fr-F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fr-F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89" y="5211157"/>
                <a:ext cx="515436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9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black">
          <a:xfrm>
            <a:off x="2258030" y="139628"/>
            <a:ext cx="808275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III.1 – La vitamine C : mode d’action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Acide déshydroascorbiqu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74" y="1871101"/>
            <a:ext cx="2962157" cy="29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illustrative de l’article Acide ascorb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6" y="2281937"/>
            <a:ext cx="4311143" cy="25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 flipH="1">
                <a:off x="1523596" y="5652108"/>
                <a:ext cx="35157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Acide ascorbique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Réducteur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23596" y="5652108"/>
                <a:ext cx="3515753" cy="707886"/>
              </a:xfrm>
              <a:prstGeom prst="rect">
                <a:avLst/>
              </a:prstGeom>
              <a:blipFill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 flipH="1">
                <a:off x="6858002" y="5652108"/>
                <a:ext cx="42193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Acide dehydroascorbique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Oxydant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58002" y="5652108"/>
                <a:ext cx="4219303" cy="707886"/>
              </a:xfrm>
              <a:prstGeom prst="rect">
                <a:avLst/>
              </a:prstGeom>
              <a:blipFill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/>
          <p:cNvCxnSpPr/>
          <p:nvPr/>
        </p:nvCxnSpPr>
        <p:spPr>
          <a:xfrm flipV="1">
            <a:off x="5590903" y="3670663"/>
            <a:ext cx="12670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9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black">
          <a:xfrm>
            <a:off x="2258030" y="139628"/>
            <a:ext cx="808275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III.1 – La vitamine C : mode d’action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Acide déshydroascorbiqu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74" y="1871101"/>
            <a:ext cx="2962157" cy="29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illustrative de l’article Acide ascorb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6" y="2281937"/>
            <a:ext cx="4311143" cy="25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 flipH="1">
                <a:off x="1523596" y="5652108"/>
                <a:ext cx="35157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Acide ascorbique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Réducteur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23596" y="5652108"/>
                <a:ext cx="3515753" cy="707886"/>
              </a:xfrm>
              <a:prstGeom prst="rect">
                <a:avLst/>
              </a:prstGeom>
              <a:blipFill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 flipH="1">
                <a:off x="6858002" y="5652108"/>
                <a:ext cx="42193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Acide dehydroascorbique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Oxydant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58002" y="5652108"/>
                <a:ext cx="4219303" cy="707886"/>
              </a:xfrm>
              <a:prstGeom prst="rect">
                <a:avLst/>
              </a:prstGeom>
              <a:blipFill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/>
          <p:cNvCxnSpPr/>
          <p:nvPr/>
        </p:nvCxnSpPr>
        <p:spPr>
          <a:xfrm flipV="1">
            <a:off x="5590903" y="3670663"/>
            <a:ext cx="12670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2. Dosage de la vitamine C dans un jus d’orange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40" y="2209991"/>
            <a:ext cx="4642787" cy="3817403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7406640" y="3540034"/>
            <a:ext cx="95358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717440" y="3666309"/>
            <a:ext cx="9535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595360" y="3304903"/>
                <a:ext cx="2769326" cy="73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𝑚𝐿</m:t>
                    </m:r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mol/L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360" y="3304903"/>
                <a:ext cx="2769326" cy="737446"/>
              </a:xfrm>
              <a:prstGeom prst="rect">
                <a:avLst/>
              </a:prstGeom>
              <a:blipFill>
                <a:blip r:embed="rId3"/>
                <a:stretch>
                  <a:fillRect t="-4132" b="-140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948114" y="3297586"/>
                <a:ext cx="27693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𝑚𝐿</m:t>
                    </m:r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jus d’orange filtré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acide ascorbique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14" y="3297586"/>
                <a:ext cx="2769326" cy="1015663"/>
              </a:xfrm>
              <a:prstGeom prst="rect">
                <a:avLst/>
              </a:prstGeom>
              <a:blipFill>
                <a:blip r:embed="rId4"/>
                <a:stretch>
                  <a:fillRect l="-2423" t="-3593" b="-9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2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2. Dosage de la vitamine C dans un jus d’orange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54" y="3375258"/>
            <a:ext cx="2376410" cy="2835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36195" y="1858256"/>
                <a:ext cx="7281159" cy="52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195" y="1858256"/>
                <a:ext cx="7281159" cy="522835"/>
              </a:xfrm>
              <a:prstGeom prst="rect">
                <a:avLst/>
              </a:prstGeom>
              <a:blipFill>
                <a:blip r:embed="rId3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284321"/>
                  </p:ext>
                </p:extLst>
              </p:nvPr>
            </p:nvGraphicFramePr>
            <p:xfrm>
              <a:off x="2076059" y="2507334"/>
              <a:ext cx="754129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5598">
                      <a:extLst>
                        <a:ext uri="{9D8B030D-6E8A-4147-A177-3AD203B41FA5}">
                          <a16:colId xmlns="" xmlns:a16="http://schemas.microsoft.com/office/drawing/2014/main" val="2539579693"/>
                        </a:ext>
                      </a:extLst>
                    </a:gridCol>
                    <a:gridCol w="1907177">
                      <a:extLst>
                        <a:ext uri="{9D8B030D-6E8A-4147-A177-3AD203B41FA5}">
                          <a16:colId xmlns="" xmlns:a16="http://schemas.microsoft.com/office/drawing/2014/main" val="3411024052"/>
                        </a:ext>
                      </a:extLst>
                    </a:gridCol>
                    <a:gridCol w="1972492">
                      <a:extLst>
                        <a:ext uri="{9D8B030D-6E8A-4147-A177-3AD203B41FA5}">
                          <a16:colId xmlns="" xmlns:a16="http://schemas.microsoft.com/office/drawing/2014/main" val="27051220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="" xmlns:a16="http://schemas.microsoft.com/office/drawing/2014/main" val="3330856138"/>
                        </a:ext>
                      </a:extLst>
                    </a:gridCol>
                    <a:gridCol w="995868">
                      <a:extLst>
                        <a:ext uri="{9D8B030D-6E8A-4147-A177-3AD203B41FA5}">
                          <a16:colId xmlns="" xmlns:a16="http://schemas.microsoft.com/office/drawing/2014/main" val="33512793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8540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83572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284321"/>
                  </p:ext>
                </p:extLst>
              </p:nvPr>
            </p:nvGraphicFramePr>
            <p:xfrm>
              <a:off x="2076059" y="2507334"/>
              <a:ext cx="754129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5598">
                      <a:extLst>
                        <a:ext uri="{9D8B030D-6E8A-4147-A177-3AD203B41FA5}">
                          <a16:colId xmlns:a16="http://schemas.microsoft.com/office/drawing/2014/main" val="2539579693"/>
                        </a:ext>
                      </a:extLst>
                    </a:gridCol>
                    <a:gridCol w="1907177">
                      <a:extLst>
                        <a:ext uri="{9D8B030D-6E8A-4147-A177-3AD203B41FA5}">
                          <a16:colId xmlns:a16="http://schemas.microsoft.com/office/drawing/2014/main" val="3411024052"/>
                        </a:ext>
                      </a:extLst>
                    </a:gridCol>
                    <a:gridCol w="1972492">
                      <a:extLst>
                        <a:ext uri="{9D8B030D-6E8A-4147-A177-3AD203B41FA5}">
                          <a16:colId xmlns:a16="http://schemas.microsoft.com/office/drawing/2014/main" val="27051220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3330856138"/>
                        </a:ext>
                      </a:extLst>
                    </a:gridCol>
                    <a:gridCol w="995868">
                      <a:extLst>
                        <a:ext uri="{9D8B030D-6E8A-4147-A177-3AD203B41FA5}">
                          <a16:colId xmlns:a16="http://schemas.microsoft.com/office/drawing/2014/main" val="33512793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1" t="-8197" r="-44625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611" t="-8197" r="-22261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540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1" t="-108197" r="-44625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7802" t="-108197" r="-11640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fr-FR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E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0123" t="-108197" r="-122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3572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8860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2. Dosage de la vitamine C dans un jus d’orange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  <a:blipFill>
                <a:blip r:embed="rId2"/>
                <a:stretch>
                  <a:fillRect l="-630" t="-41530" b="-60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545874" y="1907571"/>
            <a:ext cx="822960" cy="53557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545873" y="2586446"/>
            <a:ext cx="1136469" cy="53233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57554" y="1907571"/>
            <a:ext cx="653143" cy="535579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84125" y="2517498"/>
            <a:ext cx="937876" cy="60128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23760" y="31187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59907" y="311878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3065" y="1158565"/>
            <a:ext cx="109858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Titrage du diiode restant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29" y="3608342"/>
            <a:ext cx="6986644" cy="217223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black">
          <a:xfrm>
            <a:off x="2231136" y="408569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I.1 – acides aminés et protéines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black">
          <a:xfrm>
            <a:off x="2231136" y="1723394"/>
            <a:ext cx="7729728" cy="7613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Chaîne peptidique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76787" y="6047924"/>
            <a:ext cx="177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L-Alanine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32093" y="6047924"/>
            <a:ext cx="177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L-Alanine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80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575557" y="4127863"/>
                <a:ext cx="7380515" cy="176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 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</m:sup>
                              </m:sSub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57" y="4127863"/>
                <a:ext cx="7380515" cy="17613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2847702" y="5225143"/>
            <a:ext cx="62048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  <a:blipFill>
                <a:blip r:embed="rId3"/>
                <a:stretch>
                  <a:fillRect l="-630" t="-41530" b="-60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>
          <a:xfrm>
            <a:off x="4545874" y="1907571"/>
            <a:ext cx="822960" cy="53557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545873" y="2586446"/>
            <a:ext cx="1136469" cy="53233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57554" y="1907571"/>
            <a:ext cx="653143" cy="535579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884125" y="2517498"/>
            <a:ext cx="937876" cy="60128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223760" y="31187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59907" y="311878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8860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2. Dosage de la vitamine C dans un jus d’orange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3065" y="1158565"/>
            <a:ext cx="109858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Titrage du diiode restant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Thiosulfate de sodium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  <a:blipFill>
                <a:blip r:embed="rId2"/>
                <a:stretch>
                  <a:fillRect t="-2597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46666" y="4795199"/>
                <a:ext cx="2756263" cy="9144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fr-F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4795199"/>
                <a:ext cx="2756263" cy="914400"/>
              </a:xfrm>
              <a:prstGeom prst="rect">
                <a:avLst/>
              </a:prstGeom>
              <a:blipFill>
                <a:blip r:embed="rId3"/>
                <a:stretch>
                  <a:fillRect t="-4605" b="-6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9" y="1556742"/>
            <a:ext cx="2901153" cy="5040000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5" idx="1"/>
          </p:cNvCxnSpPr>
          <p:nvPr/>
        </p:nvCxnSpPr>
        <p:spPr>
          <a:xfrm flipH="1" flipV="1">
            <a:off x="5199017" y="2553787"/>
            <a:ext cx="134764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466666" y="5252399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8860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2. Dosage de la vitamine C dans un jus d’orange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3065" y="1158565"/>
            <a:ext cx="109858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Titrage du diiode restant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2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46666" y="3308733"/>
            <a:ext cx="3622766" cy="11887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Proche de l’équivalence : il ne reste que quelques traces de diiode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8860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2. Dosage de la vitamine C dans un jus d’orange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3065" y="1158565"/>
            <a:ext cx="109858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Titrage du diiode restant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3425532" cy="504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6666" y="3908057"/>
            <a:ext cx="1415142" cy="5475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Thiodène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6666" y="3164606"/>
            <a:ext cx="3622766" cy="753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Ajout d’un indicateur coloré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 flipV="1">
            <a:off x="6006666" y="4181811"/>
            <a:ext cx="540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8860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2. Dosage de la vitamine C dans un jus d’orange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3065" y="1158565"/>
            <a:ext cx="109858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Titrage du diiode restant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8860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2. Dosage de la vitamine C dans un jus d’orange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3065" y="1158565"/>
            <a:ext cx="109858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Titrage du diiode restant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6666" y="3577611"/>
            <a:ext cx="3622766" cy="753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 atteinte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8860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2. Dosage de la vitamine C dans un jus d’orange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3065" y="1158565"/>
            <a:ext cx="109858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Titrage du diiode restant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8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Annexes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0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élai 4"/>
          <p:cNvSpPr/>
          <p:nvPr/>
        </p:nvSpPr>
        <p:spPr>
          <a:xfrm rot="5400000">
            <a:off x="3010484" y="2278966"/>
            <a:ext cx="1688124" cy="1575582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flipH="1">
            <a:off x="534571" y="2671204"/>
            <a:ext cx="216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nerveuse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flipH="1">
            <a:off x="787790" y="5164106"/>
            <a:ext cx="216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musculaire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871002" y="4541517"/>
            <a:ext cx="1181687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flipH="1">
            <a:off x="479745" y="4326073"/>
            <a:ext cx="216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Récepteur</a:t>
            </a:r>
            <a:endParaRPr lang="fr-F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entagone 27"/>
          <p:cNvSpPr/>
          <p:nvPr/>
        </p:nvSpPr>
        <p:spPr>
          <a:xfrm rot="3791630">
            <a:off x="3056486" y="4685397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entagone 28"/>
          <p:cNvSpPr/>
          <p:nvPr/>
        </p:nvSpPr>
        <p:spPr>
          <a:xfrm rot="7418039">
            <a:off x="4249724" y="4698825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Pentagone 29"/>
          <p:cNvSpPr/>
          <p:nvPr/>
        </p:nvSpPr>
        <p:spPr>
          <a:xfrm rot="5400000">
            <a:off x="3647979" y="4477878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Pentagone 30"/>
          <p:cNvSpPr/>
          <p:nvPr/>
        </p:nvSpPr>
        <p:spPr>
          <a:xfrm rot="6784307">
            <a:off x="3970048" y="4523728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entagone 31"/>
          <p:cNvSpPr/>
          <p:nvPr/>
        </p:nvSpPr>
        <p:spPr>
          <a:xfrm rot="4212360">
            <a:off x="3343827" y="4531929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Délai 23"/>
          <p:cNvSpPr/>
          <p:nvPr/>
        </p:nvSpPr>
        <p:spPr>
          <a:xfrm rot="16200000">
            <a:off x="3010485" y="4597790"/>
            <a:ext cx="1688124" cy="1575582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avec coin arrondi 34"/>
          <p:cNvSpPr/>
          <p:nvPr/>
        </p:nvSpPr>
        <p:spPr>
          <a:xfrm rot="5669384">
            <a:off x="3934051" y="4358861"/>
            <a:ext cx="245564" cy="107415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avec coin arrondi 35"/>
          <p:cNvSpPr/>
          <p:nvPr/>
        </p:nvSpPr>
        <p:spPr>
          <a:xfrm rot="4756652">
            <a:off x="3565456" y="4350729"/>
            <a:ext cx="244616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avec coin arrondi 36"/>
          <p:cNvSpPr/>
          <p:nvPr/>
        </p:nvSpPr>
        <p:spPr>
          <a:xfrm rot="7444568">
            <a:off x="4292111" y="4508242"/>
            <a:ext cx="244800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avec coin arrondi 37"/>
          <p:cNvSpPr/>
          <p:nvPr/>
        </p:nvSpPr>
        <p:spPr>
          <a:xfrm rot="5669384">
            <a:off x="3763143" y="3584653"/>
            <a:ext cx="245564" cy="107415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avec coin arrondi 38"/>
          <p:cNvSpPr/>
          <p:nvPr/>
        </p:nvSpPr>
        <p:spPr>
          <a:xfrm rot="5027574">
            <a:off x="3457994" y="3583448"/>
            <a:ext cx="244800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avec coin arrondi 39"/>
          <p:cNvSpPr/>
          <p:nvPr/>
        </p:nvSpPr>
        <p:spPr>
          <a:xfrm rot="5669384">
            <a:off x="4032582" y="3582828"/>
            <a:ext cx="245564" cy="107415"/>
          </a:xfrm>
          <a:prstGeom prst="round1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527819" y="4326073"/>
            <a:ext cx="72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1299298" y="282244"/>
            <a:ext cx="9720776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Exemple: Cas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paracétamol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flipH="1">
            <a:off x="5247249" y="3937053"/>
            <a:ext cx="1672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 transmetteur</a:t>
            </a:r>
            <a:endParaRPr lang="fr-FR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1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9298" y="282244"/>
            <a:ext cx="9720776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2- Exemple: Cas du paracétamol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rganigramme : Délai 4"/>
          <p:cNvSpPr/>
          <p:nvPr/>
        </p:nvSpPr>
        <p:spPr>
          <a:xfrm rot="5400000">
            <a:off x="3010484" y="2278966"/>
            <a:ext cx="1688124" cy="1575582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flipH="1">
            <a:off x="534571" y="2671204"/>
            <a:ext cx="216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nerveuse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flipH="1">
            <a:off x="787790" y="5164106"/>
            <a:ext cx="216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musculaire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871002" y="4541517"/>
            <a:ext cx="1181687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flipH="1">
            <a:off x="479745" y="4326073"/>
            <a:ext cx="216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Récepteur</a:t>
            </a:r>
            <a:endParaRPr lang="fr-F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entagone 27"/>
          <p:cNvSpPr/>
          <p:nvPr/>
        </p:nvSpPr>
        <p:spPr>
          <a:xfrm rot="3791630">
            <a:off x="3056486" y="4685397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entagone 28"/>
          <p:cNvSpPr/>
          <p:nvPr/>
        </p:nvSpPr>
        <p:spPr>
          <a:xfrm rot="7418039">
            <a:off x="4249724" y="4698825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Pentagone 29"/>
          <p:cNvSpPr/>
          <p:nvPr/>
        </p:nvSpPr>
        <p:spPr>
          <a:xfrm rot="5400000">
            <a:off x="3647979" y="4477878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Pentagone 30"/>
          <p:cNvSpPr/>
          <p:nvPr/>
        </p:nvSpPr>
        <p:spPr>
          <a:xfrm rot="6784307">
            <a:off x="3970048" y="4523728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entagone 31"/>
          <p:cNvSpPr/>
          <p:nvPr/>
        </p:nvSpPr>
        <p:spPr>
          <a:xfrm rot="4212360">
            <a:off x="3343827" y="4531929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Délai 23"/>
          <p:cNvSpPr/>
          <p:nvPr/>
        </p:nvSpPr>
        <p:spPr>
          <a:xfrm rot="16200000">
            <a:off x="3010485" y="4597790"/>
            <a:ext cx="1688124" cy="1575582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avec coin arrondi 34"/>
          <p:cNvSpPr/>
          <p:nvPr/>
        </p:nvSpPr>
        <p:spPr>
          <a:xfrm rot="5669384">
            <a:off x="3934051" y="4358861"/>
            <a:ext cx="245564" cy="107415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avec coin arrondi 35"/>
          <p:cNvSpPr/>
          <p:nvPr/>
        </p:nvSpPr>
        <p:spPr>
          <a:xfrm rot="4756652">
            <a:off x="3565456" y="4350729"/>
            <a:ext cx="244616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avec coin arrondi 36"/>
          <p:cNvSpPr/>
          <p:nvPr/>
        </p:nvSpPr>
        <p:spPr>
          <a:xfrm rot="7444568">
            <a:off x="4292111" y="4508242"/>
            <a:ext cx="244800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avec coin arrondi 37"/>
          <p:cNvSpPr/>
          <p:nvPr/>
        </p:nvSpPr>
        <p:spPr>
          <a:xfrm rot="5669384">
            <a:off x="3763143" y="3584653"/>
            <a:ext cx="245564" cy="107415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avec coin arrondi 38"/>
          <p:cNvSpPr/>
          <p:nvPr/>
        </p:nvSpPr>
        <p:spPr>
          <a:xfrm rot="5027574">
            <a:off x="3457994" y="3583448"/>
            <a:ext cx="244800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avec coin arrondi 39"/>
          <p:cNvSpPr/>
          <p:nvPr/>
        </p:nvSpPr>
        <p:spPr>
          <a:xfrm rot="5669384">
            <a:off x="4032582" y="3582828"/>
            <a:ext cx="245564" cy="107415"/>
          </a:xfrm>
          <a:prstGeom prst="round1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527819" y="4326073"/>
            <a:ext cx="72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 flipH="1">
            <a:off x="5247249" y="3937053"/>
            <a:ext cx="1672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 transmetteur</a:t>
            </a:r>
            <a:endParaRPr lang="fr-FR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Connecteur droit avec flèche 67"/>
          <p:cNvCxnSpPr/>
          <p:nvPr/>
        </p:nvCxnSpPr>
        <p:spPr>
          <a:xfrm flipV="1">
            <a:off x="5247249" y="5655212"/>
            <a:ext cx="2475914" cy="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entagone 68"/>
          <p:cNvSpPr/>
          <p:nvPr/>
        </p:nvSpPr>
        <p:spPr>
          <a:xfrm rot="14610924">
            <a:off x="5993087" y="6116429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Pentagone 69"/>
          <p:cNvSpPr/>
          <p:nvPr/>
        </p:nvSpPr>
        <p:spPr>
          <a:xfrm rot="16915455">
            <a:off x="6419078" y="6060353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Pentagone 70"/>
          <p:cNvSpPr/>
          <p:nvPr/>
        </p:nvSpPr>
        <p:spPr>
          <a:xfrm rot="15212574">
            <a:off x="6710419" y="6118615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 flipH="1">
            <a:off x="5725294" y="5104221"/>
            <a:ext cx="1519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Doliprane</a:t>
            </a:r>
            <a:endParaRPr lang="fr-FR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6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élai 4"/>
          <p:cNvSpPr/>
          <p:nvPr/>
        </p:nvSpPr>
        <p:spPr>
          <a:xfrm rot="5400000">
            <a:off x="3010484" y="2278966"/>
            <a:ext cx="1688124" cy="1575582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flipH="1">
            <a:off x="534571" y="2671204"/>
            <a:ext cx="216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nerveuse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flipH="1">
            <a:off x="787790" y="5164106"/>
            <a:ext cx="216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musculaire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871002" y="4541517"/>
            <a:ext cx="1181687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flipH="1">
            <a:off x="479745" y="4326073"/>
            <a:ext cx="216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Récepteur</a:t>
            </a:r>
            <a:endParaRPr lang="fr-F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entagone 27"/>
          <p:cNvSpPr/>
          <p:nvPr/>
        </p:nvSpPr>
        <p:spPr>
          <a:xfrm rot="3791630">
            <a:off x="3056486" y="4685397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entagone 28"/>
          <p:cNvSpPr/>
          <p:nvPr/>
        </p:nvSpPr>
        <p:spPr>
          <a:xfrm rot="7418039">
            <a:off x="4249724" y="4698825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Pentagone 29"/>
          <p:cNvSpPr/>
          <p:nvPr/>
        </p:nvSpPr>
        <p:spPr>
          <a:xfrm rot="5400000">
            <a:off x="3647979" y="4477878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Pentagone 30"/>
          <p:cNvSpPr/>
          <p:nvPr/>
        </p:nvSpPr>
        <p:spPr>
          <a:xfrm rot="6784307">
            <a:off x="3970048" y="4523728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entagone 31"/>
          <p:cNvSpPr/>
          <p:nvPr/>
        </p:nvSpPr>
        <p:spPr>
          <a:xfrm rot="4212360">
            <a:off x="3343827" y="4531929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Délai 23"/>
          <p:cNvSpPr/>
          <p:nvPr/>
        </p:nvSpPr>
        <p:spPr>
          <a:xfrm rot="16200000">
            <a:off x="3010485" y="4597790"/>
            <a:ext cx="1688124" cy="1575582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avec coin arrondi 34"/>
          <p:cNvSpPr/>
          <p:nvPr/>
        </p:nvSpPr>
        <p:spPr>
          <a:xfrm rot="5669384">
            <a:off x="3934051" y="4358861"/>
            <a:ext cx="245564" cy="107415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avec coin arrondi 35"/>
          <p:cNvSpPr/>
          <p:nvPr/>
        </p:nvSpPr>
        <p:spPr>
          <a:xfrm rot="4756652">
            <a:off x="3565456" y="4350729"/>
            <a:ext cx="244616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avec coin arrondi 36"/>
          <p:cNvSpPr/>
          <p:nvPr/>
        </p:nvSpPr>
        <p:spPr>
          <a:xfrm rot="7444568">
            <a:off x="4292111" y="4508242"/>
            <a:ext cx="244800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avec coin arrondi 37"/>
          <p:cNvSpPr/>
          <p:nvPr/>
        </p:nvSpPr>
        <p:spPr>
          <a:xfrm rot="5669384">
            <a:off x="3763143" y="3584653"/>
            <a:ext cx="245564" cy="107415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avec coin arrondi 38"/>
          <p:cNvSpPr/>
          <p:nvPr/>
        </p:nvSpPr>
        <p:spPr>
          <a:xfrm rot="5027574">
            <a:off x="3457994" y="3583448"/>
            <a:ext cx="244800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avec coin arrondi 39"/>
          <p:cNvSpPr/>
          <p:nvPr/>
        </p:nvSpPr>
        <p:spPr>
          <a:xfrm rot="5669384">
            <a:off x="4032582" y="3582828"/>
            <a:ext cx="245564" cy="107415"/>
          </a:xfrm>
          <a:prstGeom prst="round1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527819" y="4326073"/>
            <a:ext cx="72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rganigramme : Délai 43"/>
          <p:cNvSpPr/>
          <p:nvPr/>
        </p:nvSpPr>
        <p:spPr>
          <a:xfrm rot="5400000">
            <a:off x="8367767" y="2278966"/>
            <a:ext cx="1688124" cy="1575582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Pentagone 44"/>
          <p:cNvSpPr/>
          <p:nvPr/>
        </p:nvSpPr>
        <p:spPr>
          <a:xfrm rot="3791630">
            <a:off x="8413769" y="4685397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Pentagone 45"/>
          <p:cNvSpPr/>
          <p:nvPr/>
        </p:nvSpPr>
        <p:spPr>
          <a:xfrm rot="7418039">
            <a:off x="9607007" y="4698825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Pentagone 46"/>
          <p:cNvSpPr/>
          <p:nvPr/>
        </p:nvSpPr>
        <p:spPr>
          <a:xfrm rot="5400000">
            <a:off x="9005262" y="4477878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Pentagone 47"/>
          <p:cNvSpPr/>
          <p:nvPr/>
        </p:nvSpPr>
        <p:spPr>
          <a:xfrm rot="6784307">
            <a:off x="9327331" y="4523728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Pentagone 48"/>
          <p:cNvSpPr/>
          <p:nvPr/>
        </p:nvSpPr>
        <p:spPr>
          <a:xfrm rot="4212360">
            <a:off x="8701110" y="4531929"/>
            <a:ext cx="441272" cy="168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rganigramme : Délai 49"/>
          <p:cNvSpPr/>
          <p:nvPr/>
        </p:nvSpPr>
        <p:spPr>
          <a:xfrm rot="16200000">
            <a:off x="8367768" y="4597790"/>
            <a:ext cx="1688124" cy="1575582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avec coin arrondi 53"/>
          <p:cNvSpPr/>
          <p:nvPr/>
        </p:nvSpPr>
        <p:spPr>
          <a:xfrm rot="5669384">
            <a:off x="9120426" y="3584653"/>
            <a:ext cx="245564" cy="107415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avec coin arrondi 54"/>
          <p:cNvSpPr/>
          <p:nvPr/>
        </p:nvSpPr>
        <p:spPr>
          <a:xfrm rot="5027574">
            <a:off x="8815277" y="3583448"/>
            <a:ext cx="244800" cy="108000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avec coin arrondi 55"/>
          <p:cNvSpPr/>
          <p:nvPr/>
        </p:nvSpPr>
        <p:spPr>
          <a:xfrm rot="5669384">
            <a:off x="9389865" y="3582828"/>
            <a:ext cx="245564" cy="107415"/>
          </a:xfrm>
          <a:prstGeom prst="round1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Pentagone 56"/>
          <p:cNvSpPr/>
          <p:nvPr/>
        </p:nvSpPr>
        <p:spPr>
          <a:xfrm rot="14610924">
            <a:off x="8583886" y="4501963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Pentagone 57"/>
          <p:cNvSpPr/>
          <p:nvPr/>
        </p:nvSpPr>
        <p:spPr>
          <a:xfrm rot="17991415">
            <a:off x="9632289" y="4521357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Pentagone 58"/>
          <p:cNvSpPr/>
          <p:nvPr/>
        </p:nvSpPr>
        <p:spPr>
          <a:xfrm rot="16915455">
            <a:off x="9306442" y="4374250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Pentagone 59"/>
          <p:cNvSpPr/>
          <p:nvPr/>
        </p:nvSpPr>
        <p:spPr>
          <a:xfrm rot="15212574">
            <a:off x="8932669" y="4359651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avec coin arrondi 60"/>
          <p:cNvSpPr/>
          <p:nvPr/>
        </p:nvSpPr>
        <p:spPr>
          <a:xfrm rot="5669384">
            <a:off x="10121490" y="3983721"/>
            <a:ext cx="245564" cy="107415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avec coin arrondi 61"/>
          <p:cNvSpPr/>
          <p:nvPr/>
        </p:nvSpPr>
        <p:spPr>
          <a:xfrm rot="5669384">
            <a:off x="10366141" y="4191726"/>
            <a:ext cx="245564" cy="107415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avec flèche 63"/>
          <p:cNvCxnSpPr>
            <a:stCxn id="43" idx="1"/>
          </p:cNvCxnSpPr>
          <p:nvPr/>
        </p:nvCxnSpPr>
        <p:spPr>
          <a:xfrm flipV="1">
            <a:off x="7413674" y="3763145"/>
            <a:ext cx="1045931" cy="55862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V="1">
            <a:off x="5247249" y="5655212"/>
            <a:ext cx="2475914" cy="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entagone 68"/>
          <p:cNvSpPr/>
          <p:nvPr/>
        </p:nvSpPr>
        <p:spPr>
          <a:xfrm rot="14610924">
            <a:off x="5993087" y="6116429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Pentagone 69"/>
          <p:cNvSpPr/>
          <p:nvPr/>
        </p:nvSpPr>
        <p:spPr>
          <a:xfrm rot="16915455">
            <a:off x="6419078" y="6060353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Pentagone 70"/>
          <p:cNvSpPr/>
          <p:nvPr/>
        </p:nvSpPr>
        <p:spPr>
          <a:xfrm rot="15212574">
            <a:off x="6710419" y="6118615"/>
            <a:ext cx="244800" cy="10800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 flipH="1">
            <a:off x="5725294" y="5104221"/>
            <a:ext cx="1519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Doliprane</a:t>
            </a:r>
            <a:endParaRPr lang="fr-FR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itre 1"/>
          <p:cNvSpPr>
            <a:spLocks noGrp="1"/>
          </p:cNvSpPr>
          <p:nvPr>
            <p:ph type="title"/>
          </p:nvPr>
        </p:nvSpPr>
        <p:spPr>
          <a:xfrm>
            <a:off x="1299298" y="282244"/>
            <a:ext cx="9720776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Exemple: Cas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paracétamol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 flipH="1">
            <a:off x="5247249" y="3937053"/>
            <a:ext cx="1672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 transmetteur</a:t>
            </a:r>
            <a:endParaRPr lang="fr-FR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7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6644" y="3608342"/>
            <a:ext cx="1495425" cy="21722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29" y="3608342"/>
            <a:ext cx="6986644" cy="217223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3650" y="3608342"/>
            <a:ext cx="3980783" cy="2172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7187873" y="4232792"/>
                <a:ext cx="10929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5400" b="1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fr-FR" sz="5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873" y="4232792"/>
                <a:ext cx="1092965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/>
          <p:cNvSpPr txBox="1">
            <a:spLocks/>
          </p:cNvSpPr>
          <p:nvPr/>
        </p:nvSpPr>
        <p:spPr bwMode="black">
          <a:xfrm>
            <a:off x="2231136" y="408569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I.1 – acides aminés et protéines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black">
          <a:xfrm>
            <a:off x="2231136" y="1723394"/>
            <a:ext cx="7729728" cy="7613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Chaîne peptidique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4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76787" y="6047924"/>
            <a:ext cx="177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L-Alanine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32093" y="6047924"/>
            <a:ext cx="177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L-Alanine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24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6644" y="3608342"/>
            <a:ext cx="1495425" cy="21722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29" y="3608342"/>
            <a:ext cx="6986644" cy="217223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3650" y="3608342"/>
            <a:ext cx="3980783" cy="217223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 rot="19376935" flipH="1">
            <a:off x="9555635" y="3937271"/>
            <a:ext cx="863813" cy="15143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7187873" y="4232792"/>
                <a:ext cx="10929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5400" b="1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fr-FR" sz="5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873" y="4232792"/>
                <a:ext cx="1092965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7104295" y="3562560"/>
            <a:ext cx="317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Liaison peptidique</a:t>
            </a:r>
            <a:endParaRPr lang="fr-FR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black">
          <a:xfrm>
            <a:off x="2231136" y="408569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I.1 – acides aminés et protéines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black">
          <a:xfrm>
            <a:off x="2231136" y="1723394"/>
            <a:ext cx="7729728" cy="7613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Chaîne peptidique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5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76787" y="6047924"/>
            <a:ext cx="177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L-Alanine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32093" y="6047924"/>
            <a:ext cx="177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L-Alanine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0796500" y="5679640"/>
                <a:ext cx="1171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500" y="5679640"/>
                <a:ext cx="1171603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5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black">
          <a:xfrm>
            <a:off x="2231136" y="408569"/>
            <a:ext cx="7729728" cy="5842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I.1 – acides aminés et protéines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cours-pharmacie.com/images/proteine-structure-niveau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" b="41197"/>
          <a:stretch/>
        </p:blipFill>
        <p:spPr bwMode="auto">
          <a:xfrm>
            <a:off x="572154" y="1802675"/>
            <a:ext cx="4052097" cy="45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cours-pharmacie.com/images/proteine-structure-nivea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6" t="47133" r="2952" b="13438"/>
          <a:stretch/>
        </p:blipFill>
        <p:spPr bwMode="auto">
          <a:xfrm>
            <a:off x="5005194" y="1802675"/>
            <a:ext cx="2883286" cy="45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cours-pharmacie.com/images/proteine-structure-nivea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57897" r="46579" b="-838"/>
          <a:stretch/>
        </p:blipFill>
        <p:spPr bwMode="auto">
          <a:xfrm>
            <a:off x="8306492" y="1859737"/>
            <a:ext cx="3228012" cy="44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8514" y="5368834"/>
            <a:ext cx="1815737" cy="953591"/>
          </a:xfrm>
          <a:prstGeom prst="rect">
            <a:avLst/>
          </a:prstGeom>
          <a:solidFill>
            <a:srgbClr val="EB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4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1299298" y="282244"/>
            <a:ext cx="9720776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Chiralité et critères d’interaction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435" r="48182"/>
          <a:stretch/>
        </p:blipFill>
        <p:spPr>
          <a:xfrm>
            <a:off x="2189638" y="2123311"/>
            <a:ext cx="3957229" cy="41433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2376669" y="1815826"/>
            <a:ext cx="333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actif chiral : </a:t>
            </a:r>
          </a:p>
          <a:p>
            <a:pPr algn="ctr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nantiomère R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 flipH="1">
            <a:off x="2990710" y="5843379"/>
            <a:ext cx="2225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Protéine (enzyme, récepteur…)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2608873" y="4795981"/>
            <a:ext cx="64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4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435"/>
          <a:stretch/>
        </p:blipFill>
        <p:spPr>
          <a:xfrm>
            <a:off x="2189626" y="2123311"/>
            <a:ext cx="7987076" cy="41433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2376657" y="1815826"/>
            <a:ext cx="333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actif chiral : </a:t>
            </a:r>
          </a:p>
          <a:p>
            <a:pPr algn="ctr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nantiomère R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 flipH="1">
            <a:off x="6833134" y="1880474"/>
            <a:ext cx="2225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Enantiomère S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 flipH="1">
            <a:off x="2990698" y="5843379"/>
            <a:ext cx="2225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Protéine (enzyme, récepteur…)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2608861" y="4795981"/>
            <a:ext cx="64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6738493" y="4795981"/>
            <a:ext cx="64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99298" y="282244"/>
            <a:ext cx="9720776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Chiralité et critères d’interaction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1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sted-image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600930" y="1591473"/>
            <a:ext cx="2428068" cy="158094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100"/>
          <p:cNvSpPr/>
          <p:nvPr/>
        </p:nvSpPr>
        <p:spPr>
          <a:xfrm>
            <a:off x="2600930" y="6265321"/>
            <a:ext cx="223595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R</a:t>
            </a:r>
          </a:p>
        </p:txBody>
      </p:sp>
      <p:pic>
        <p:nvPicPr>
          <p:cNvPr id="27" name="pasted-image.tif"/>
          <p:cNvPicPr/>
          <p:nvPr/>
        </p:nvPicPr>
        <p:blipFill>
          <a:blip r:embed="rId3">
            <a:extLst/>
          </a:blip>
          <a:srcRect r="60822" b="4012"/>
          <a:stretch>
            <a:fillRect/>
          </a:stretch>
        </p:blipFill>
        <p:spPr>
          <a:xfrm>
            <a:off x="3333996" y="3843983"/>
            <a:ext cx="961934" cy="221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tif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7663058" y="1591473"/>
            <a:ext cx="2220530" cy="152969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108"/>
          <p:cNvSpPr/>
          <p:nvPr/>
        </p:nvSpPr>
        <p:spPr>
          <a:xfrm>
            <a:off x="7663058" y="6265322"/>
            <a:ext cx="2327859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S</a:t>
            </a:r>
          </a:p>
        </p:txBody>
      </p:sp>
      <p:pic>
        <p:nvPicPr>
          <p:cNvPr id="30" name="pasted-image.tif"/>
          <p:cNvPicPr/>
          <p:nvPr/>
        </p:nvPicPr>
        <p:blipFill>
          <a:blip r:embed="rId3">
            <a:extLst/>
          </a:blip>
          <a:srcRect l="61803" b="4590"/>
          <a:stretch>
            <a:fillRect/>
          </a:stretch>
        </p:blipFill>
        <p:spPr>
          <a:xfrm>
            <a:off x="8292376" y="3800747"/>
            <a:ext cx="961893" cy="226318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99"/>
          <p:cNvSpPr/>
          <p:nvPr/>
        </p:nvSpPr>
        <p:spPr>
          <a:xfrm flipV="1">
            <a:off x="6294158" y="1669929"/>
            <a:ext cx="0" cy="48261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2" name="ZoneTexte 31"/>
          <p:cNvSpPr txBox="1"/>
          <p:nvPr/>
        </p:nvSpPr>
        <p:spPr>
          <a:xfrm flipH="1">
            <a:off x="2731751" y="3172416"/>
            <a:ext cx="216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Odeur d’orange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 flipH="1">
            <a:off x="7967250" y="3168469"/>
            <a:ext cx="1719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Odeur de pin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299298" y="282244"/>
            <a:ext cx="9720776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Chiralité et critères d’interaction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220-9813-4BA7-85C0-22D35717036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4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1096</TotalTime>
  <Words>663</Words>
  <Application>Microsoft Office PowerPoint</Application>
  <PresentationFormat>Grand écran</PresentationFormat>
  <Paragraphs>268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Amiri</vt:lpstr>
      <vt:lpstr>Arial</vt:lpstr>
      <vt:lpstr>Calibri</vt:lpstr>
      <vt:lpstr>Cambria Math</vt:lpstr>
      <vt:lpstr>Gill Sans MT</vt:lpstr>
      <vt:lpstr>Times New Roman</vt:lpstr>
      <vt:lpstr>Parcel</vt:lpstr>
      <vt:lpstr>LC 14 : Molécules d’intérêt  biologique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I. 2- Chiralité et critères d’interaction</vt:lpstr>
      <vt:lpstr>I. 2- Chiralité et critères d’interaction</vt:lpstr>
      <vt:lpstr>I. 2- Chiralité et critères d’interaction</vt:lpstr>
      <vt:lpstr>Présentation PowerPoint</vt:lpstr>
      <vt:lpstr>Présentation PowerPoint</vt:lpstr>
      <vt:lpstr>Présentation PowerPoint</vt:lpstr>
      <vt:lpstr>Formation de membrane cellulaire</vt:lpstr>
      <vt:lpstr>Formation de membrane cellulaire</vt:lpstr>
      <vt:lpstr>II. 2-Formation de membranes lipidiques</vt:lpstr>
      <vt:lpstr>II. 2-Formation de membranes lipidiques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Application numérique</vt:lpstr>
      <vt:lpstr>Présentation PowerPoint</vt:lpstr>
      <vt:lpstr>Présentation PowerPoint</vt:lpstr>
      <vt:lpstr>III. 2. Dosage de la vitamine C dans un jus d’orange</vt:lpstr>
      <vt:lpstr>III. 2. Dosage de la vitamine C dans un jus d’orange</vt:lpstr>
      <vt:lpstr>III. 2. Dosage de la vitamine C dans un jus d’orange</vt:lpstr>
      <vt:lpstr>III. 2. Dosage de la vitamine C dans un jus d’orange</vt:lpstr>
      <vt:lpstr>III. 2. Dosage de la vitamine C dans un jus d’orange</vt:lpstr>
      <vt:lpstr>III. 2. Dosage de la vitamine C dans un jus d’orange</vt:lpstr>
      <vt:lpstr>III. 2. Dosage de la vitamine C dans un jus d’orange</vt:lpstr>
      <vt:lpstr>III. 2. Dosage de la vitamine C dans un jus d’orange</vt:lpstr>
      <vt:lpstr>III. 2. Dosage de la vitamine C dans un jus d’orange</vt:lpstr>
      <vt:lpstr>Annexes</vt:lpstr>
      <vt:lpstr>II. 2- Exemple: Cas du paracétamol</vt:lpstr>
      <vt:lpstr>II. 2- Exemple: Cas du paracétamol</vt:lpstr>
      <vt:lpstr>II. 2- Exemple: Cas du paracétamol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Molécules d’intérêt biologique</dc:title>
  <dc:creator>juliette plo</dc:creator>
  <cp:lastModifiedBy>Elio Thellier</cp:lastModifiedBy>
  <cp:revision>81</cp:revision>
  <dcterms:created xsi:type="dcterms:W3CDTF">2021-03-30T07:34:57Z</dcterms:created>
  <dcterms:modified xsi:type="dcterms:W3CDTF">2021-06-17T18:32:19Z</dcterms:modified>
</cp:coreProperties>
</file>