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309" r:id="rId3"/>
    <p:sldId id="265" r:id="rId4"/>
    <p:sldId id="307" r:id="rId5"/>
    <p:sldId id="315" r:id="rId6"/>
    <p:sldId id="289" r:id="rId7"/>
    <p:sldId id="286" r:id="rId8"/>
    <p:sldId id="313" r:id="rId9"/>
    <p:sldId id="317" r:id="rId10"/>
    <p:sldId id="282" r:id="rId11"/>
    <p:sldId id="310" r:id="rId12"/>
    <p:sldId id="314" r:id="rId13"/>
    <p:sldId id="267" r:id="rId14"/>
    <p:sldId id="301" r:id="rId15"/>
    <p:sldId id="304" r:id="rId16"/>
    <p:sldId id="305" r:id="rId17"/>
    <p:sldId id="318" r:id="rId18"/>
    <p:sldId id="298" r:id="rId19"/>
    <p:sldId id="296" r:id="rId20"/>
    <p:sldId id="297" r:id="rId21"/>
    <p:sldId id="283" r:id="rId22"/>
    <p:sldId id="284" r:id="rId23"/>
    <p:sldId id="299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7CF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1" autoAdjust="0"/>
    <p:restoredTop sz="87772" autoAdjust="0"/>
  </p:normalViewPr>
  <p:slideViewPr>
    <p:cSldViewPr>
      <p:cViewPr>
        <p:scale>
          <a:sx n="100" d="100"/>
          <a:sy n="100" d="100"/>
        </p:scale>
        <p:origin x="480" y="-4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C45BA-09BB-4A54-87FB-01E7E261117F}" type="datetimeFigureOut">
              <a:rPr lang="fr-FR" smtClean="0"/>
              <a:pPr/>
              <a:t>28/04/2021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E326D-1205-40EC-9441-781B979E89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26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E326D-1205-40EC-9441-781B979E89C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256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E326D-1205-40EC-9441-781B979E89C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41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E326D-1205-40EC-9441-781B979E89C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14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5F71-F7A1-4C7B-9132-DA13BE9E26CA}" type="datetime1">
              <a:rPr lang="fr-FR" smtClean="0"/>
              <a:t>28/04/2021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D54-02BE-424C-AB0B-EB6DF18305DC}" type="datetime1">
              <a:rPr lang="fr-FR" smtClean="0"/>
              <a:t>28/04/2021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5747-95FA-40D4-9558-326758869405}" type="datetime1">
              <a:rPr lang="fr-FR" smtClean="0"/>
              <a:t>28/04/2021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F71B-C779-4010-AD99-22B02FAA9343}" type="datetime1">
              <a:rPr lang="fr-FR" smtClean="0"/>
              <a:t>28/04/2021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79F7-8C51-44CB-9E75-A0B735BCC1A1}" type="datetime1">
              <a:rPr lang="fr-FR" smtClean="0"/>
              <a:t>28/04/2021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ABFE-78DD-4D47-896A-30720BF85C79}" type="datetime1">
              <a:rPr lang="fr-FR" smtClean="0"/>
              <a:t>28/04/2021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3F5-E9AF-4B25-9D48-A667AAA62E2F}" type="datetime1">
              <a:rPr lang="fr-FR" smtClean="0"/>
              <a:t>28/04/2021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FED-3723-48EA-8BE3-53EEC08A6DA8}" type="datetime1">
              <a:rPr lang="fr-FR" smtClean="0"/>
              <a:t>28/04/2021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E5A8-7FD2-4F9E-9E40-A9DD0FD502CB}" type="datetime1">
              <a:rPr lang="fr-FR" smtClean="0"/>
              <a:t>28/04/2021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1BE9-FE2F-4809-ADAB-78A3B78932A4}" type="datetime1">
              <a:rPr lang="fr-FR" smtClean="0"/>
              <a:t>28/04/2021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4EEF-6436-473B-AE95-12101151F0C8}" type="datetime1">
              <a:rPr lang="fr-FR" smtClean="0"/>
              <a:t>28/04/2021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BE41-7641-42BF-BE70-414327D1FF9F}" type="datetime1">
              <a:rPr lang="fr-FR" smtClean="0"/>
              <a:t>28/04/2021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Document_Microsoft_Word1.docx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package" Target="../embeddings/Document_Microsoft_Word2.docx"/><Relationship Id="rId7" Type="http://schemas.openxmlformats.org/officeDocument/2006/relationships/package" Target="../embeddings/Document_Microsoft_Word4.docx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package" Target="../embeddings/Document_Microsoft_Word6.docx"/><Relationship Id="rId5" Type="http://schemas.openxmlformats.org/officeDocument/2006/relationships/package" Target="../embeddings/Document_Microsoft_Word3.docx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package" Target="../embeddings/Document_Microsoft_Word5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8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E36A80D-ABE4-4D7C-802D-1F84DB852328}"/>
              </a:ext>
            </a:extLst>
          </p:cNvPr>
          <p:cNvSpPr txBox="1"/>
          <p:nvPr/>
        </p:nvSpPr>
        <p:spPr>
          <a:xfrm>
            <a:off x="647564" y="2623552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</a:t>
            </a:r>
            <a:r>
              <a:rPr lang="fr-FR" sz="28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rérequis :</a:t>
            </a:r>
            <a:r>
              <a:rPr lang="fr-FR" sz="28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	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phase, changements d’état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		Mélange, corps pur</a:t>
            </a:r>
          </a:p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		Fraction molaire, fraction massique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		Température d ’ébullition</a:t>
            </a:r>
          </a:p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		Principe de la réfractométrie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endParaRPr lang="fr-FR" sz="28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51486045-E1FA-4A4F-9E9B-AE1955D3F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247" y="332656"/>
            <a:ext cx="7668852" cy="136815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fr-FR" b="1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LC 11 : Distillation et diagrammes binaires (Lycée)</a:t>
            </a:r>
            <a:endParaRPr lang="fr-FR" b="1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III) 2) Distillation fractionnée</a:t>
            </a:r>
            <a:endParaRPr lang="fr-FR" sz="36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1268760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4968552" cy="508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2555776" y="2636912"/>
            <a:ext cx="648072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547664" y="256490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Colonne à distiller</a:t>
            </a:r>
            <a:endParaRPr lang="fr-FR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691680" y="4869160"/>
            <a:ext cx="1224136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65566" y="4615233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Ballon contenant le résidu</a:t>
            </a:r>
            <a:endParaRPr lang="fr-FR" dirty="0">
              <a:solidFill>
                <a:srgbClr val="00B0F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91980" y="4932053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Chauffe Ballon + Agitateur magnétique</a:t>
            </a:r>
            <a:endParaRPr lang="fr-FR" dirty="0">
              <a:solidFill>
                <a:srgbClr val="00B0F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3347864" y="5445224"/>
            <a:ext cx="1008112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3923928" y="2420888"/>
            <a:ext cx="567680" cy="51244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499992" y="22048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Réfrigérant à eau</a:t>
            </a:r>
            <a:endParaRPr lang="fr-FR" dirty="0">
              <a:solidFill>
                <a:srgbClr val="00B0F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5508104" y="4293096"/>
            <a:ext cx="720080" cy="838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228184" y="414908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Ballon contenant le distillat</a:t>
            </a:r>
            <a:endParaRPr lang="fr-FR" dirty="0">
              <a:solidFill>
                <a:srgbClr val="00B0F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III) 2) Distillation fractionnée</a:t>
            </a:r>
            <a:endParaRPr lang="fr-FR" sz="36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1268760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5778" name="Picture 2" descr="Colonne de distillation pour fabrication de tout alc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2495550" cy="3876676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755576" y="55892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 industrie</a:t>
            </a:r>
            <a:endParaRPr lang="fr-FR" dirty="0"/>
          </a:p>
        </p:txBody>
      </p:sp>
      <p:pic>
        <p:nvPicPr>
          <p:cNvPr id="75782" name="Picture 6" descr="Distillation contin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84784"/>
            <a:ext cx="4112525" cy="3891980"/>
          </a:xfrm>
          <a:prstGeom prst="rect">
            <a:avLst/>
          </a:prstGeom>
          <a:noFill/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23225" t="15001" r="20863" b="8000"/>
          <a:stretch/>
        </p:blipFill>
        <p:spPr>
          <a:xfrm>
            <a:off x="1279883" y="980729"/>
            <a:ext cx="6852905" cy="530858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706334" y="1575082"/>
            <a:ext cx="2169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Vapeur homogène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019928" y="5326712"/>
            <a:ext cx="251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Liquide homogène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344566" y="3794969"/>
            <a:ext cx="1602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Liq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+ </a:t>
            </a:r>
            <a:r>
              <a:rPr lang="fr-FR" sz="24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Vap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" name="Connecteur droit 1"/>
          <p:cNvCxnSpPr/>
          <p:nvPr/>
        </p:nvCxnSpPr>
        <p:spPr>
          <a:xfrm flipV="1">
            <a:off x="1979712" y="3371087"/>
            <a:ext cx="0" cy="2592288"/>
          </a:xfrm>
          <a:prstGeom prst="line">
            <a:avLst/>
          </a:prstGeom>
          <a:ln w="19050">
            <a:solidFill>
              <a:srgbClr val="C47C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/>
          <p:cNvCxnSpPr/>
          <p:nvPr/>
        </p:nvCxnSpPr>
        <p:spPr>
          <a:xfrm flipV="1">
            <a:off x="1979712" y="3356992"/>
            <a:ext cx="1368152" cy="22480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V="1">
            <a:off x="3347864" y="3355251"/>
            <a:ext cx="0" cy="2594029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3347864" y="4935453"/>
            <a:ext cx="1471399" cy="28195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4818277" y="4935453"/>
            <a:ext cx="986" cy="1013827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818277" y="5436339"/>
            <a:ext cx="720080" cy="11240"/>
          </a:xfrm>
          <a:prstGeom prst="line">
            <a:avLst/>
          </a:prstGeom>
          <a:ln w="190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5538357" y="5436339"/>
            <a:ext cx="0" cy="512941"/>
          </a:xfrm>
          <a:prstGeom prst="line">
            <a:avLst/>
          </a:prstGeom>
          <a:ln w="190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148064" y="465313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</a:t>
            </a:r>
            <a:r>
              <a:rPr lang="fr-FR" baseline="300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ème</a:t>
            </a:r>
            <a:r>
              <a:rPr lang="fr-FR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distillation</a:t>
            </a:r>
            <a:endParaRPr lang="fr-FR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79712" y="269647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</a:t>
            </a:r>
            <a:r>
              <a:rPr lang="fr-FR" baseline="300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ère</a:t>
            </a:r>
            <a:r>
              <a:rPr lang="fr-FR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distillation</a:t>
            </a:r>
            <a:endParaRPr lang="fr-FR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19872" y="422108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</a:t>
            </a:r>
            <a:r>
              <a:rPr lang="fr-FR" baseline="300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ème</a:t>
            </a:r>
            <a:r>
              <a:rPr lang="fr-FR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distillation</a:t>
            </a:r>
            <a:endParaRPr lang="fr-FR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1560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III) 2) Distillation fractionnée</a:t>
            </a:r>
            <a:endParaRPr lang="fr-FR" sz="36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1838236" y="3126616"/>
            <a:ext cx="56882" cy="134014"/>
          </a:xfrm>
          <a:prstGeom prst="line">
            <a:avLst/>
          </a:prstGeom>
          <a:ln w="19050">
            <a:solidFill>
              <a:srgbClr val="C47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17100000" flipH="1">
            <a:off x="1927136" y="3102648"/>
            <a:ext cx="56882" cy="134014"/>
          </a:xfrm>
          <a:prstGeom prst="line">
            <a:avLst/>
          </a:prstGeom>
          <a:ln w="19050">
            <a:solidFill>
              <a:srgbClr val="C47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1801679" y="2940827"/>
            <a:ext cx="56882" cy="134014"/>
          </a:xfrm>
          <a:prstGeom prst="line">
            <a:avLst/>
          </a:prstGeom>
          <a:ln w="19050">
            <a:solidFill>
              <a:srgbClr val="C47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17100000" flipH="1">
            <a:off x="1888148" y="2923678"/>
            <a:ext cx="56882" cy="134014"/>
          </a:xfrm>
          <a:prstGeom prst="line">
            <a:avLst/>
          </a:prstGeom>
          <a:ln w="19050">
            <a:solidFill>
              <a:srgbClr val="C47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1766228" y="2782704"/>
            <a:ext cx="56882" cy="134014"/>
          </a:xfrm>
          <a:prstGeom prst="line">
            <a:avLst/>
          </a:prstGeom>
          <a:ln w="19050">
            <a:solidFill>
              <a:srgbClr val="C47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17100000" flipH="1">
            <a:off x="1855128" y="2758736"/>
            <a:ext cx="56882" cy="134014"/>
          </a:xfrm>
          <a:prstGeom prst="line">
            <a:avLst/>
          </a:prstGeom>
          <a:ln w="19050">
            <a:solidFill>
              <a:srgbClr val="C47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1892350" y="3279140"/>
            <a:ext cx="56882" cy="134014"/>
          </a:xfrm>
          <a:prstGeom prst="line">
            <a:avLst/>
          </a:prstGeom>
          <a:ln w="19050">
            <a:solidFill>
              <a:srgbClr val="C47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1943994" y="3284984"/>
            <a:ext cx="101457" cy="70267"/>
          </a:xfrm>
          <a:prstGeom prst="line">
            <a:avLst/>
          </a:prstGeom>
          <a:ln w="19050">
            <a:solidFill>
              <a:srgbClr val="C47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6300000" flipH="1">
            <a:off x="2545826" y="3262792"/>
            <a:ext cx="56882" cy="13401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1800000" flipH="1">
            <a:off x="2542036" y="3342850"/>
            <a:ext cx="56882" cy="13401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6300000" flipH="1">
            <a:off x="3895564" y="4845548"/>
            <a:ext cx="56882" cy="1340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1800000" flipH="1">
            <a:off x="3891774" y="4925606"/>
            <a:ext cx="56882" cy="1340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rot="6300000" flipH="1">
            <a:off x="5119623" y="5335758"/>
            <a:ext cx="56882" cy="13401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1800000" flipH="1">
            <a:off x="5115833" y="5415816"/>
            <a:ext cx="56882" cy="13401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11700000" flipH="1">
            <a:off x="5550924" y="5626635"/>
            <a:ext cx="56882" cy="13401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rot="7200000" flipH="1">
            <a:off x="5468344" y="5626636"/>
            <a:ext cx="56882" cy="13401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11700000" flipH="1">
            <a:off x="4830970" y="5101380"/>
            <a:ext cx="56882" cy="1340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7200000" flipH="1">
            <a:off x="4748390" y="5101381"/>
            <a:ext cx="56882" cy="1340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1700000" flipH="1">
            <a:off x="3364237" y="4168150"/>
            <a:ext cx="56882" cy="13401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7200000" flipH="1">
            <a:off x="3281657" y="4168151"/>
            <a:ext cx="56882" cy="13401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ZoneTexte 47"/>
              <p:cNvSpPr txBox="1"/>
              <p:nvPr/>
            </p:nvSpPr>
            <p:spPr>
              <a:xfrm>
                <a:off x="1404476" y="6228020"/>
                <a:ext cx="12241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1,3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fr-FR" dirty="0" smtClean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476" y="6228020"/>
                <a:ext cx="122413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2753205" y="6208159"/>
                <a:ext cx="12241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=34%</m:t>
                      </m:r>
                    </m:oMath>
                  </m:oMathPara>
                </a14:m>
                <a:endParaRPr lang="fr-FR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205" y="6208159"/>
                <a:ext cx="122413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/>
              <p:cNvSpPr txBox="1"/>
              <p:nvPr/>
            </p:nvSpPr>
            <p:spPr>
              <a:xfrm>
                <a:off x="4033596" y="6183040"/>
                <a:ext cx="12241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=63%</m:t>
                      </m:r>
                    </m:oMath>
                  </m:oMathPara>
                </a14:m>
                <a:endParaRPr lang="fr-FR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96" y="6183040"/>
                <a:ext cx="122413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/>
              <p:cNvSpPr txBox="1"/>
              <p:nvPr/>
            </p:nvSpPr>
            <p:spPr>
              <a:xfrm>
                <a:off x="5202409" y="6175679"/>
                <a:ext cx="1224136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=78%</m:t>
                      </m:r>
                    </m:oMath>
                  </m:oMathPara>
                </a14:m>
                <a:endParaRPr lang="fr-FR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409" y="6175679"/>
                <a:ext cx="122413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Espace réservé du pied de page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53" name="Espace réservé du numéro de diapositive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8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8" grpId="0" animBg="1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29655"/>
            <a:ext cx="85344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11560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III) 2) Distillation fractionnée</a:t>
            </a:r>
            <a:endParaRPr lang="fr-FR" sz="36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III) 3) Efficacité de la distillation</a:t>
            </a:r>
            <a:endParaRPr lang="fr-FR" sz="36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1412776"/>
            <a:ext cx="84969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Protocole :</a:t>
            </a:r>
          </a:p>
          <a:p>
            <a:endParaRPr lang="fr-FR" sz="24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endParaRPr lang="fr-FR" sz="14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On réalise des </a:t>
            </a:r>
            <a:r>
              <a:rPr lang="fr-FR" sz="24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mélanges eau-éthanol 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 proportions différentes</a:t>
            </a:r>
          </a:p>
          <a:p>
            <a:endParaRPr lang="fr-FR" sz="24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endParaRPr lang="fr-FR" sz="24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endParaRPr lang="fr-FR" sz="24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endParaRPr lang="fr-FR" sz="24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>
              <a:buFontTx/>
              <a:buChar char="-"/>
            </a:pP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On mesure </a:t>
            </a:r>
            <a:r>
              <a:rPr lang="fr-FR" sz="24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l’indice de réfraction 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correspondant à chaque mélange</a:t>
            </a:r>
          </a:p>
          <a:p>
            <a:pPr>
              <a:buFontTx/>
              <a:buChar char="-"/>
            </a:pPr>
            <a:endParaRPr lang="fr-FR" sz="24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>
              <a:buFontTx/>
              <a:buChar char="-"/>
            </a:pP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On obtient une </a:t>
            </a:r>
            <a:r>
              <a:rPr lang="fr-FR" sz="24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courbe d’étalonnage</a:t>
            </a:r>
            <a:endParaRPr lang="fr-FR" sz="24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35368"/>
              </p:ext>
            </p:extLst>
          </p:nvPr>
        </p:nvGraphicFramePr>
        <p:xfrm>
          <a:off x="467545" y="3356992"/>
          <a:ext cx="7956007" cy="115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891"/>
                <a:gridCol w="544932"/>
                <a:gridCol w="544932"/>
                <a:gridCol w="544932"/>
                <a:gridCol w="544932"/>
                <a:gridCol w="544932"/>
                <a:gridCol w="544932"/>
                <a:gridCol w="544932"/>
                <a:gridCol w="544932"/>
                <a:gridCol w="544932"/>
                <a:gridCol w="544932"/>
                <a:gridCol w="544932"/>
                <a:gridCol w="544932"/>
                <a:gridCol w="544932"/>
              </a:tblGrid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Degré (%vol.)</a:t>
                      </a:r>
                      <a:endParaRPr lang="fr-FR" dirty="0"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635896" y="1340768"/>
                <a:ext cx="4787656" cy="577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>
                    <a:solidFill>
                      <a:srgbClr val="FF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Degré d’alcool (%vol.)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𝑒𝑡h𝑎𝑛𝑜𝑙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𝑡𝑜𝑡𝑎𝑙</m:t>
                            </m:r>
                          </m:sub>
                        </m:sSub>
                      </m:den>
                    </m:f>
                  </m:oMath>
                </a14:m>
                <a:endParaRPr lang="fr-FR" sz="2000" dirty="0">
                  <a:solidFill>
                    <a:srgbClr val="FF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340768"/>
                <a:ext cx="4787656" cy="577979"/>
              </a:xfrm>
              <a:prstGeom prst="rect">
                <a:avLst/>
              </a:prstGeom>
              <a:blipFill rotWithShape="0">
                <a:blip r:embed="rId3"/>
                <a:stretch>
                  <a:fillRect b="-63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éfractomètre d'Abbe haute préci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564904"/>
            <a:ext cx="3168352" cy="3168352"/>
          </a:xfrm>
          <a:prstGeom prst="rect">
            <a:avLst/>
          </a:prstGeom>
          <a:noFill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84984"/>
            <a:ext cx="31908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88791" y="187560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Mesure de l’indice de réfraction :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III) 3) Efficacité de la distillation</a:t>
            </a:r>
            <a:endParaRPr lang="fr-FR" sz="36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1066800"/>
            <a:ext cx="65436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11560" y="62068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Evaporateur rotatif </a:t>
            </a:r>
            <a:endParaRPr lang="fr-FR" sz="36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7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612" y="354605"/>
            <a:ext cx="5822776" cy="614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512" y="809266"/>
            <a:ext cx="7474976" cy="52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etsydesrecettes.files.wordpress.com/2015/07/13121536073_98caf593f2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18" y="1412776"/>
            <a:ext cx="8921364" cy="396044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5536" y="3933056"/>
            <a:ext cx="849694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499992" y="2276872"/>
            <a:ext cx="1512168" cy="20882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95936" y="450912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Séparation</a:t>
            </a:r>
            <a:r>
              <a:rPr lang="fr-FR" dirty="0" smtClean="0">
                <a:solidFill>
                  <a:srgbClr val="00B0F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eau -alcool (éthanol)</a:t>
            </a:r>
          </a:p>
          <a:p>
            <a:pPr algn="ctr"/>
            <a:endParaRPr lang="fr-FR" dirty="0" smtClean="0">
              <a:solidFill>
                <a:srgbClr val="00B0F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r>
              <a:rPr lang="fr-FR" b="1" dirty="0" smtClean="0">
                <a:solidFill>
                  <a:srgbClr val="00B0F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Purification</a:t>
            </a:r>
            <a:r>
              <a:rPr lang="fr-FR" dirty="0" smtClean="0">
                <a:solidFill>
                  <a:srgbClr val="00B0F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du mélange</a:t>
            </a:r>
          </a:p>
        </p:txBody>
      </p:sp>
      <p:graphicFrame>
        <p:nvGraphicFramePr>
          <p:cNvPr id="37889" name="Object 2"/>
          <p:cNvGraphicFramePr>
            <a:graphicFrameLocks noChangeAspect="1"/>
          </p:cNvGraphicFramePr>
          <p:nvPr/>
        </p:nvGraphicFramePr>
        <p:xfrm>
          <a:off x="2483768" y="5085184"/>
          <a:ext cx="57531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" name="Document" r:id="rId4" imgW="5762038" imgH="435302" progId="Word.Document.12">
                  <p:embed/>
                </p:oleObj>
              </mc:Choice>
              <mc:Fallback>
                <p:oleObj name="Document" r:id="rId4" imgW="5762038" imgH="435302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085184"/>
                        <a:ext cx="57531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387" y="647754"/>
            <a:ext cx="7905227" cy="556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825500"/>
            <a:ext cx="59817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11560" y="50233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Réfractomètre d’Abbe</a:t>
            </a:r>
            <a:endParaRPr lang="fr-FR" sz="36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33265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Benzène</a:t>
            </a:r>
          </a:p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357301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Toluène</a:t>
            </a: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56007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55721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266825"/>
            <a:ext cx="75057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2276872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Cadre de l’étude :</a:t>
            </a:r>
            <a:endParaRPr lang="fr-FR" sz="2800" b="1" dirty="0" smtClean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endParaRPr lang="fr-FR" sz="28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	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-eau et éthanol totalement miscibles</a:t>
            </a:r>
          </a:p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	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-pas de réactions chimiques entre les 2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62068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I) Composition d’un mélange</a:t>
            </a:r>
            <a:endParaRPr lang="fr-FR" sz="36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2103090"/>
            <a:ext cx="7920880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5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Fraction molaire :</a:t>
            </a:r>
          </a:p>
          <a:p>
            <a:endParaRPr lang="fr-FR" sz="28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endParaRPr lang="fr-FR" sz="28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Fraction massique :  </a:t>
            </a:r>
          </a:p>
          <a:p>
            <a:endParaRPr lang="fr-FR" sz="28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endParaRPr lang="fr-FR" sz="28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Conversion entre fraction molaire et massique :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1907704" y="2276872"/>
          <a:ext cx="57531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7" name="Document" r:id="rId3" imgW="5762038" imgH="704981" progId="Word.Document.12">
                  <p:embed/>
                </p:oleObj>
              </mc:Choice>
              <mc:Fallback>
                <p:oleObj name="Document" r:id="rId3" imgW="5762038" imgH="704981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276872"/>
                        <a:ext cx="57531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-1188640" y="2852936"/>
          <a:ext cx="575310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8" name="Document" r:id="rId5" imgW="5762038" imgH="704981" progId="Word.Document.12">
                  <p:embed/>
                </p:oleObj>
              </mc:Choice>
              <mc:Fallback>
                <p:oleObj name="Document" r:id="rId5" imgW="5762038" imgH="704981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8640" y="2852936"/>
                        <a:ext cx="5753100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"/>
          <p:cNvGraphicFramePr>
            <a:graphicFrameLocks noChangeAspect="1"/>
          </p:cNvGraphicFramePr>
          <p:nvPr/>
        </p:nvGraphicFramePr>
        <p:xfrm>
          <a:off x="-1188640" y="4149080"/>
          <a:ext cx="57531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9" name="Document" r:id="rId7" imgW="5762038" imgH="704981" progId="Word.Document.12">
                  <p:embed/>
                </p:oleObj>
              </mc:Choice>
              <mc:Fallback>
                <p:oleObj name="Document" r:id="rId7" imgW="5762038" imgH="704981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8640" y="4149080"/>
                        <a:ext cx="57531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2"/>
          <p:cNvGraphicFramePr>
            <a:graphicFrameLocks noChangeAspect="1"/>
          </p:cNvGraphicFramePr>
          <p:nvPr/>
        </p:nvGraphicFramePr>
        <p:xfrm>
          <a:off x="323528" y="5373216"/>
          <a:ext cx="57531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0" name="Document" r:id="rId9" imgW="5762038" imgH="762229" progId="Word.Document.12">
                  <p:embed/>
                </p:oleObj>
              </mc:Choice>
              <mc:Fallback>
                <p:oleObj name="Document" r:id="rId9" imgW="5762038" imgH="762229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373216"/>
                        <a:ext cx="57531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2195513" y="3500438"/>
          <a:ext cx="57531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1" name="Document" r:id="rId11" imgW="5762038" imgH="704981" progId="Word.Document.12">
                  <p:embed/>
                </p:oleObj>
              </mc:Choice>
              <mc:Fallback>
                <p:oleObj name="Document" r:id="rId11" imgW="5762038" imgH="704981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500438"/>
                        <a:ext cx="57531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11560" y="62068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I) Composition d’un mélange</a:t>
            </a:r>
            <a:endParaRPr lang="fr-FR" sz="36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5993258" cy="454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83568" y="14127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(°C)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90032" y="3795397"/>
            <a:ext cx="219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Courbe d’ébullition</a:t>
            </a:r>
            <a:endParaRPr lang="fr-FR" b="1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330188" y="204243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VAPEUR HOMOGENE</a:t>
            </a:r>
            <a:endParaRPr lang="fr-FR" b="1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ZoneTexte 21"/>
          <p:cNvSpPr txBox="1"/>
          <p:nvPr/>
        </p:nvSpPr>
        <p:spPr>
          <a:xfrm rot="20039800">
            <a:off x="4491950" y="296250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LIQUIDE + VAPEUR</a:t>
            </a:r>
            <a:endParaRPr lang="fr-FR" sz="1600" b="1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148065" y="476201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LIQUIDE HOMOGENE</a:t>
            </a:r>
            <a:endParaRPr lang="fr-FR" b="1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3923928" y="4077072"/>
            <a:ext cx="432048" cy="5760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427984" y="1556792"/>
            <a:ext cx="0" cy="4176464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4427984" y="4509120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4139952" y="587911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0.5</a:t>
            </a:r>
            <a:endParaRPr lang="fr-FR" sz="24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4" name="Connecteur droit 43"/>
          <p:cNvCxnSpPr/>
          <p:nvPr/>
        </p:nvCxnSpPr>
        <p:spPr>
          <a:xfrm flipH="1">
            <a:off x="1691680" y="3996680"/>
            <a:ext cx="2727920" cy="8384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3184346" y="4673610"/>
            <a:ext cx="1675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Apparition de la première bulle de vapeur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7460845" y="2276872"/>
                <a:ext cx="13504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𝑡𝑜𝑙𝑢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è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𝑛𝑒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845" y="2276872"/>
                <a:ext cx="135043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620" t="-13333" r="-5882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/>
              <p:cNvSpPr txBox="1"/>
              <p:nvPr/>
            </p:nvSpPr>
            <p:spPr>
              <a:xfrm>
                <a:off x="120308" y="4808185"/>
                <a:ext cx="14145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𝑏𝑒𝑛𝑧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è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𝑛𝑒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52" name="ZoneText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08" y="4808185"/>
                <a:ext cx="141455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448" t="-13333" r="-5172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6985158" y="5819325"/>
                <a:ext cx="9082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𝑡𝑜𝑙𝑢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𝑛𝑒</m:t>
                          </m:r>
                        </m:sub>
                      </m:sSub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158" y="5819325"/>
                <a:ext cx="908262" cy="307777"/>
              </a:xfrm>
              <a:prstGeom prst="rect">
                <a:avLst/>
              </a:prstGeom>
              <a:blipFill>
                <a:blip r:embed="rId6"/>
                <a:stretch>
                  <a:fillRect l="-3356" r="-2013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/>
              <p:cNvSpPr txBox="1"/>
              <p:nvPr/>
            </p:nvSpPr>
            <p:spPr>
              <a:xfrm>
                <a:off x="509308" y="3793286"/>
                <a:ext cx="10007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𝑏𝑢𝑙𝑙𝑖𝑡𝑖𝑜𝑛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08" y="3793286"/>
                <a:ext cx="1000723" cy="276999"/>
              </a:xfrm>
              <a:prstGeom prst="rect">
                <a:avLst/>
              </a:prstGeom>
              <a:blipFill>
                <a:blip r:embed="rId7"/>
                <a:stretch>
                  <a:fillRect l="-4878" r="-1829" b="-195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 rot="9279516">
            <a:off x="-46031" y="1976589"/>
            <a:ext cx="8694910" cy="1958728"/>
          </a:xfrm>
          <a:prstGeom prst="arc">
            <a:avLst>
              <a:gd name="adj1" fmla="val 11676281"/>
              <a:gd name="adj2" fmla="val 2085577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4355976" y="3933056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ultiplier 9"/>
          <p:cNvSpPr/>
          <p:nvPr/>
        </p:nvSpPr>
        <p:spPr>
          <a:xfrm>
            <a:off x="7092280" y="2276872"/>
            <a:ext cx="216024" cy="21602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ultiplier 5"/>
          <p:cNvSpPr/>
          <p:nvPr/>
        </p:nvSpPr>
        <p:spPr>
          <a:xfrm>
            <a:off x="1619672" y="4808185"/>
            <a:ext cx="216024" cy="21602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487108" y="1858138"/>
            <a:ext cx="1934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Disparition de la dernière goutte de liquide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 flipV="1">
            <a:off x="4427984" y="2384884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4482459" y="2546884"/>
            <a:ext cx="559006" cy="74534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V="1">
            <a:off x="4427984" y="3501008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4355976" y="3284984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Arc 45"/>
          <p:cNvSpPr/>
          <p:nvPr/>
        </p:nvSpPr>
        <p:spPr>
          <a:xfrm rot="20071173">
            <a:off x="368562" y="3346491"/>
            <a:ext cx="8694910" cy="2144106"/>
          </a:xfrm>
          <a:prstGeom prst="arc">
            <a:avLst>
              <a:gd name="adj1" fmla="val 11757528"/>
              <a:gd name="adj2" fmla="val 2074892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2369174" y="2954459"/>
            <a:ext cx="185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Courbe de rosée</a:t>
            </a:r>
            <a:endParaRPr lang="fr-FR" b="1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 flipH="1">
            <a:off x="1716249" y="3356992"/>
            <a:ext cx="2736304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/>
              <p:cNvSpPr txBox="1"/>
              <p:nvPr/>
            </p:nvSpPr>
            <p:spPr>
              <a:xfrm>
                <a:off x="827584" y="3177026"/>
                <a:ext cx="6358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𝑟𝑜𝑠</m:t>
                          </m:r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177026"/>
                <a:ext cx="635815" cy="276999"/>
              </a:xfrm>
              <a:prstGeom prst="rect">
                <a:avLst/>
              </a:prstGeom>
              <a:blipFill>
                <a:blip r:embed="rId8"/>
                <a:stretch>
                  <a:fillRect l="-7692" r="-2885" b="-195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cteur droit 46"/>
          <p:cNvCxnSpPr/>
          <p:nvPr/>
        </p:nvCxnSpPr>
        <p:spPr>
          <a:xfrm>
            <a:off x="3131840" y="4005064"/>
            <a:ext cx="0" cy="1728192"/>
          </a:xfrm>
          <a:prstGeom prst="line">
            <a:avLst/>
          </a:prstGeom>
          <a:ln w="571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2843808" y="5877272"/>
            <a:ext cx="64807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0.26</a:t>
            </a:r>
            <a:endParaRPr lang="fr-FR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Connecteur droit 53"/>
          <p:cNvCxnSpPr/>
          <p:nvPr/>
        </p:nvCxnSpPr>
        <p:spPr>
          <a:xfrm flipH="1">
            <a:off x="3131840" y="3996680"/>
            <a:ext cx="1296144" cy="0"/>
          </a:xfrm>
          <a:prstGeom prst="line">
            <a:avLst/>
          </a:prstGeom>
          <a:ln w="571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611560" y="4046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1) Mélange idéal : Benzène-Toluène</a:t>
            </a:r>
            <a:endParaRPr lang="fr-FR" sz="36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0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3" grpId="0"/>
      <p:bldP spid="39" grpId="0"/>
      <p:bldP spid="50" grpId="0"/>
      <p:bldP spid="2" grpId="0"/>
      <p:bldP spid="52" grpId="0"/>
      <p:bldP spid="53" grpId="0"/>
      <p:bldP spid="7" grpId="0" animBg="1"/>
      <p:bldP spid="49" grpId="0" animBg="1"/>
      <p:bldP spid="10" grpId="0" animBg="1"/>
      <p:bldP spid="6" grpId="0" animBg="1"/>
      <p:bldP spid="30" grpId="0"/>
      <p:bldP spid="43" grpId="0" animBg="1"/>
      <p:bldP spid="46" grpId="0" animBg="1"/>
      <p:bldP spid="57" grpId="0"/>
      <p:bldP spid="60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05" b="31794"/>
          <a:stretch/>
        </p:blipFill>
        <p:spPr>
          <a:xfrm>
            <a:off x="4533952" y="1772816"/>
            <a:ext cx="4475421" cy="345638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23225" t="15001" r="20863" b="8000"/>
          <a:stretch/>
        </p:blipFill>
        <p:spPr>
          <a:xfrm>
            <a:off x="424780" y="1772816"/>
            <a:ext cx="4147220" cy="32126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5590456" y="5292754"/>
                <a:ext cx="309634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Acétone-Chloroforme</a:t>
                </a:r>
                <a:r>
                  <a:rPr lang="fr-FR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6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𝑂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𝐶𝐻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𝐶𝑙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endParaRPr lang="fr-FR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456" y="5292754"/>
                <a:ext cx="3096344" cy="677108"/>
              </a:xfrm>
              <a:prstGeom prst="rect">
                <a:avLst/>
              </a:prstGeom>
              <a:blipFill rotWithShape="0">
                <a:blip r:embed="rId4"/>
                <a:stretch>
                  <a:fillRect t="-45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/>
          <p:cNvCxnSpPr/>
          <p:nvPr/>
        </p:nvCxnSpPr>
        <p:spPr>
          <a:xfrm>
            <a:off x="7327009" y="1525285"/>
            <a:ext cx="0" cy="7920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534920" y="1165245"/>
            <a:ext cx="1484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Azéotrope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426643" y="3757162"/>
            <a:ext cx="0" cy="7920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62949" y="3351245"/>
            <a:ext cx="153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Azéotrope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11560" y="40466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2) Ecart à l’idéalité</a:t>
            </a:r>
            <a:endParaRPr lang="fr-FR" sz="36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903629" y="2173133"/>
            <a:ext cx="1611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Vapeur homogène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46064" y="4396918"/>
            <a:ext cx="251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Liquide homogène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73321" y="3460924"/>
            <a:ext cx="160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Liq</a:t>
            </a:r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+ </a:t>
            </a:r>
            <a:r>
              <a:rPr lang="fr-FR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Vap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660145" y="5292753"/>
                <a:ext cx="309634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Eau-Ethanol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6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𝑂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𝐶𝐻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𝐶𝑙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45" y="5292753"/>
                <a:ext cx="3096344" cy="677108"/>
              </a:xfrm>
              <a:prstGeom prst="rect">
                <a:avLst/>
              </a:prstGeom>
              <a:blipFill rotWithShape="0">
                <a:blip r:embed="rId5"/>
                <a:stretch>
                  <a:fillRect t="-45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/>
          <p:cNvSpPr txBox="1"/>
          <p:nvPr/>
        </p:nvSpPr>
        <p:spPr>
          <a:xfrm>
            <a:off x="5148528" y="1953000"/>
            <a:ext cx="1611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Vapeur homogène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278250" y="3645590"/>
            <a:ext cx="251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Liquide homogène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7" name="ZoneTexte 26"/>
          <p:cNvSpPr txBox="1"/>
          <p:nvPr/>
        </p:nvSpPr>
        <p:spPr>
          <a:xfrm rot="18933067">
            <a:off x="5398533" y="2885675"/>
            <a:ext cx="1602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Liq</a:t>
            </a:r>
            <a:r>
              <a:rPr lang="fr-FR" sz="1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+ </a:t>
            </a:r>
            <a:r>
              <a:rPr lang="fr-FR" sz="14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Vap</a:t>
            </a:r>
            <a:endParaRPr lang="fr-FR" sz="1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472608" cy="481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47664" y="1268760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6156176" y="4869160"/>
            <a:ext cx="1080120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1475656" y="4221088"/>
            <a:ext cx="1728192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236296" y="47251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Distillat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1560" y="40050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Résidu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1560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III) 1) Distillation simple</a:t>
            </a:r>
            <a:endParaRPr lang="fr-FR" sz="36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/>
          <a:srcRect l="23225" t="15001" r="20863" b="8000"/>
          <a:stretch/>
        </p:blipFill>
        <p:spPr>
          <a:xfrm>
            <a:off x="1279883" y="980729"/>
            <a:ext cx="6852905" cy="530858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11560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III) 1) Distillation simple</a:t>
            </a:r>
            <a:endParaRPr lang="fr-FR" sz="36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706334" y="1575082"/>
            <a:ext cx="2169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Vapeur homogène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19928" y="5326712"/>
            <a:ext cx="251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Liquide homogène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344566" y="3794969"/>
            <a:ext cx="1602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Liq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+ </a:t>
            </a:r>
            <a:r>
              <a:rPr lang="fr-FR" sz="24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Vap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11 : Distillation et diagrammes binaires</a:t>
            </a:r>
            <a:endParaRPr lang="fr-FR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1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l="23225" t="15001" r="20863" b="8000"/>
          <a:stretch/>
        </p:blipFill>
        <p:spPr>
          <a:xfrm>
            <a:off x="1279883" y="980729"/>
            <a:ext cx="6852905" cy="5308588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979712" y="3379471"/>
            <a:ext cx="1399498" cy="2013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103511" y="5264475"/>
                <a:ext cx="153866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rgbClr val="0070C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Résidu 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1,3</m:t>
                    </m:r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fr-FR" dirty="0" smtClean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1" y="5264475"/>
                <a:ext cx="1538665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3571" t="-56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3310969" y="6045502"/>
                <a:ext cx="13262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rgbClr val="FF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Distillat </a:t>
                </a:r>
                <a:r>
                  <a:rPr lang="fr-FR" dirty="0" smtClean="0">
                    <a:solidFill>
                      <a:srgbClr val="FF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=34%</m:t>
                      </m:r>
                    </m:oMath>
                  </m:oMathPara>
                </a14:m>
                <a:endParaRPr lang="fr-FR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969" y="6045502"/>
                <a:ext cx="1326200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3670" t="-56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053358" y="6037347"/>
                <a:ext cx="122413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rgbClr val="7030A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Distillat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fr-FR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358" y="6037347"/>
                <a:ext cx="1224136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4478" t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/>
          <p:nvPr/>
        </p:nvCxnSpPr>
        <p:spPr>
          <a:xfrm flipV="1">
            <a:off x="1979712" y="3371087"/>
            <a:ext cx="0" cy="2592288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835696" y="2852936"/>
            <a:ext cx="0" cy="3126338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/>
              <p:cNvSpPr txBox="1"/>
              <p:nvPr/>
            </p:nvSpPr>
            <p:spPr>
              <a:xfrm>
                <a:off x="787014" y="6063471"/>
                <a:ext cx="13572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rgbClr val="00B05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Ballon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1,3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14" y="6063471"/>
                <a:ext cx="1357266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3587" t="-56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2483768" y="1990581"/>
            <a:ext cx="110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</a:t>
            </a:r>
            <a:r>
              <a:rPr lang="fr-FR" baseline="300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ème</a:t>
            </a:r>
            <a:r>
              <a:rPr lang="fr-FR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Bulle de vapeur</a:t>
            </a:r>
            <a:endParaRPr lang="fr-FR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67471" y="2838677"/>
            <a:ext cx="112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</a:t>
            </a:r>
            <a:r>
              <a:rPr lang="fr-FR" baseline="300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ère</a:t>
            </a:r>
            <a:r>
              <a:rPr lang="fr-FR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Bulle de vapeur</a:t>
            </a:r>
            <a:endParaRPr lang="fr-FR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1560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III) 1) Distillation simple</a:t>
            </a:r>
            <a:endParaRPr lang="fr-FR" sz="36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706334" y="1575082"/>
            <a:ext cx="2169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Vapeur homogène</a:t>
            </a:r>
            <a:endParaRPr lang="fr-FR" sz="2400" dirty="0">
              <a:solidFill>
                <a:schemeClr val="bg1">
                  <a:lumMod val="6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19928" y="5326712"/>
            <a:ext cx="251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Liquide homogène</a:t>
            </a:r>
            <a:endParaRPr lang="fr-FR" sz="2400" dirty="0">
              <a:solidFill>
                <a:schemeClr val="bg1">
                  <a:lumMod val="6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344566" y="3794969"/>
            <a:ext cx="1602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Liq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+ </a:t>
            </a:r>
            <a:r>
              <a:rPr lang="fr-FR" sz="2400" dirty="0" err="1" smtClean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Vap</a:t>
            </a:r>
            <a:endParaRPr lang="fr-FR" sz="2400" dirty="0">
              <a:solidFill>
                <a:schemeClr val="bg1">
                  <a:lumMod val="6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9</a:t>
            </a:fld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>
            <a:off x="2908497" y="2861320"/>
            <a:ext cx="0" cy="30879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379210" y="3371087"/>
            <a:ext cx="0" cy="25781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835696" y="2849136"/>
            <a:ext cx="1072801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6300000" flipH="1">
            <a:off x="2576306" y="3274222"/>
            <a:ext cx="56882" cy="1340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1800000" flipH="1">
            <a:off x="2572516" y="3354280"/>
            <a:ext cx="56882" cy="1340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11700000" flipH="1">
            <a:off x="3394717" y="4168150"/>
            <a:ext cx="56882" cy="1340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7200000" flipH="1">
            <a:off x="3312137" y="4168151"/>
            <a:ext cx="56882" cy="1340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rot="6300000" flipH="1">
            <a:off x="2311388" y="2747306"/>
            <a:ext cx="56882" cy="13401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1800000" flipH="1">
            <a:off x="2307598" y="2827364"/>
            <a:ext cx="56882" cy="13401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11700000" flipH="1">
            <a:off x="2921050" y="4298020"/>
            <a:ext cx="56882" cy="13401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rot="7200000" flipH="1">
            <a:off x="2838470" y="4298021"/>
            <a:ext cx="56882" cy="13401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8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/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472</Words>
  <Application>Microsoft Office PowerPoint</Application>
  <PresentationFormat>Affichage à l'écran (4:3)</PresentationFormat>
  <Paragraphs>171</Paragraphs>
  <Slides>23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Amiri</vt:lpstr>
      <vt:lpstr>Arial</vt:lpstr>
      <vt:lpstr>Calibri</vt:lpstr>
      <vt:lpstr>Cambria Math</vt:lpstr>
      <vt:lpstr>Times New Roman</vt:lpstr>
      <vt:lpstr>Thème Office</vt:lpstr>
      <vt:lpstr>Document</vt:lpstr>
      <vt:lpstr>LC 11 : Distillation et diagrammes binaires (Lycée)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Distillation et diagrammes binaires</dc:title>
  <dc:creator>Cyril</dc:creator>
  <cp:lastModifiedBy>Elio Thellier</cp:lastModifiedBy>
  <cp:revision>61</cp:revision>
  <dcterms:created xsi:type="dcterms:W3CDTF">2021-01-02T20:34:13Z</dcterms:created>
  <dcterms:modified xsi:type="dcterms:W3CDTF">2021-04-28T16:35:43Z</dcterms:modified>
</cp:coreProperties>
</file>