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  <p:sldId id="269" r:id="rId6"/>
    <p:sldId id="270" r:id="rId7"/>
    <p:sldId id="271" r:id="rId8"/>
    <p:sldId id="272" r:id="rId9"/>
    <p:sldId id="283" r:id="rId10"/>
    <p:sldId id="273" r:id="rId11"/>
    <p:sldId id="276" r:id="rId12"/>
    <p:sldId id="275" r:id="rId13"/>
    <p:sldId id="274" r:id="rId14"/>
    <p:sldId id="260" r:id="rId15"/>
    <p:sldId id="265" r:id="rId16"/>
    <p:sldId id="266" r:id="rId17"/>
    <p:sldId id="277" r:id="rId18"/>
    <p:sldId id="261" r:id="rId19"/>
    <p:sldId id="282" r:id="rId20"/>
    <p:sldId id="278" r:id="rId21"/>
    <p:sldId id="281" r:id="rId22"/>
    <p:sldId id="280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187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18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90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33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201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43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67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5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13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09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41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985BB59-3106-4736-9D03-BA592E4DF9B8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D192D51-FF49-4857-8137-05FD51EE3D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6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6.png"/><Relationship Id="rId7" Type="http://schemas.openxmlformats.org/officeDocument/2006/relationships/image" Target="../media/image3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30.pn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0.png"/><Relationship Id="rId10" Type="http://schemas.openxmlformats.org/officeDocument/2006/relationships/image" Target="../media/image27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27.png"/><Relationship Id="rId5" Type="http://schemas.openxmlformats.org/officeDocument/2006/relationships/image" Target="../media/image30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255818"/>
          </a:xfrm>
          <a:solidFill>
            <a:schemeClr val="accent2">
              <a:lumMod val="50000"/>
            </a:schemeClr>
          </a:solidFill>
          <a:ln>
            <a:noFill/>
          </a:ln>
        </p:spPr>
        <p:txBody>
          <a:bodyPr/>
          <a:lstStyle/>
          <a:p>
            <a:r>
              <a:rPr lang="fr-FR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du premier principe de la thermodynamique à la réaction chimique</a:t>
            </a:r>
            <a:endParaRPr lang="fr-FR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28651" y="3752469"/>
            <a:ext cx="10901362" cy="1239894"/>
          </a:xfrm>
        </p:spPr>
        <p:txBody>
          <a:bodyPr>
            <a:no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Niveau : CPGE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Pré-requis : 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Thermodynamqiue physique, notion d’enthalpie, d’énergie interne</a:t>
            </a:r>
          </a:p>
          <a:p>
            <a:pPr marL="457200" indent="-457200">
              <a:buFontTx/>
              <a:buChar char="-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Notion d’état standard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7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avec flèche 3"/>
          <p:cNvCxnSpPr/>
          <p:nvPr/>
        </p:nvCxnSpPr>
        <p:spPr>
          <a:xfrm flipV="1">
            <a:off x="2686051" y="5872163"/>
            <a:ext cx="690086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686051" y="1533528"/>
            <a:ext cx="0" cy="4320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0" y="0"/>
            <a:ext cx="12192000" cy="118586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Notion de chemin fictif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2586038" y="4886325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586038" y="2667000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4312046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8245863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8119863" y="2515919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171758" y="4760325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8339321" y="2057725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Etat final</a:t>
            </a:r>
            <a:endParaRPr 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657920" y="5022164"/>
            <a:ext cx="1686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Etat initial</a:t>
            </a:r>
            <a:endParaRPr 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66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rme libre 19"/>
          <p:cNvSpPr/>
          <p:nvPr/>
        </p:nvSpPr>
        <p:spPr>
          <a:xfrm>
            <a:off x="4286250" y="2671763"/>
            <a:ext cx="3943350" cy="2228850"/>
          </a:xfrm>
          <a:custGeom>
            <a:avLst/>
            <a:gdLst>
              <a:gd name="connsiteX0" fmla="*/ 0 w 3943350"/>
              <a:gd name="connsiteY0" fmla="*/ 2228850 h 2228850"/>
              <a:gd name="connsiteX1" fmla="*/ 371475 w 3943350"/>
              <a:gd name="connsiteY1" fmla="*/ 942975 h 2228850"/>
              <a:gd name="connsiteX2" fmla="*/ 1171575 w 3943350"/>
              <a:gd name="connsiteY2" fmla="*/ 800100 h 2228850"/>
              <a:gd name="connsiteX3" fmla="*/ 1500188 w 3943350"/>
              <a:gd name="connsiteY3" fmla="*/ 500062 h 2228850"/>
              <a:gd name="connsiteX4" fmla="*/ 2328863 w 3943350"/>
              <a:gd name="connsiteY4" fmla="*/ 300037 h 2228850"/>
              <a:gd name="connsiteX5" fmla="*/ 2857500 w 3943350"/>
              <a:gd name="connsiteY5" fmla="*/ 242887 h 2228850"/>
              <a:gd name="connsiteX6" fmla="*/ 3943350 w 3943350"/>
              <a:gd name="connsiteY6" fmla="*/ 0 h 222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3350" h="2228850">
                <a:moveTo>
                  <a:pt x="0" y="2228850"/>
                </a:moveTo>
                <a:cubicBezTo>
                  <a:pt x="88106" y="1704975"/>
                  <a:pt x="176213" y="1181100"/>
                  <a:pt x="371475" y="942975"/>
                </a:cubicBezTo>
                <a:cubicBezTo>
                  <a:pt x="566737" y="704850"/>
                  <a:pt x="983456" y="873919"/>
                  <a:pt x="1171575" y="800100"/>
                </a:cubicBezTo>
                <a:cubicBezTo>
                  <a:pt x="1359694" y="726281"/>
                  <a:pt x="1307307" y="583406"/>
                  <a:pt x="1500188" y="500062"/>
                </a:cubicBezTo>
                <a:cubicBezTo>
                  <a:pt x="1693069" y="416718"/>
                  <a:pt x="2102644" y="342900"/>
                  <a:pt x="2328863" y="300037"/>
                </a:cubicBezTo>
                <a:cubicBezTo>
                  <a:pt x="2555082" y="257174"/>
                  <a:pt x="2588419" y="292893"/>
                  <a:pt x="2857500" y="242887"/>
                </a:cubicBezTo>
                <a:cubicBezTo>
                  <a:pt x="3126581" y="192881"/>
                  <a:pt x="3534965" y="96440"/>
                  <a:pt x="3943350" y="0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2686051" y="5872163"/>
            <a:ext cx="690086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686051" y="1533528"/>
            <a:ext cx="0" cy="4320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0" y="0"/>
            <a:ext cx="12192000" cy="118586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Notion de chemin fictif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2586038" y="4886325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586038" y="2667000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4312046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8245863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8119863" y="2515919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171758" y="4760325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8339321" y="2057725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Etat final</a:t>
            </a:r>
            <a:endParaRPr 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657920" y="5022164"/>
            <a:ext cx="1686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Etat initial</a:t>
            </a:r>
            <a:endParaRPr 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19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e libre 22"/>
          <p:cNvSpPr/>
          <p:nvPr/>
        </p:nvSpPr>
        <p:spPr>
          <a:xfrm>
            <a:off x="4286250" y="2671763"/>
            <a:ext cx="3943350" cy="2228850"/>
          </a:xfrm>
          <a:custGeom>
            <a:avLst/>
            <a:gdLst>
              <a:gd name="connsiteX0" fmla="*/ 0 w 3943350"/>
              <a:gd name="connsiteY0" fmla="*/ 2228850 h 2228850"/>
              <a:gd name="connsiteX1" fmla="*/ 371475 w 3943350"/>
              <a:gd name="connsiteY1" fmla="*/ 942975 h 2228850"/>
              <a:gd name="connsiteX2" fmla="*/ 1171575 w 3943350"/>
              <a:gd name="connsiteY2" fmla="*/ 800100 h 2228850"/>
              <a:gd name="connsiteX3" fmla="*/ 1500188 w 3943350"/>
              <a:gd name="connsiteY3" fmla="*/ 500062 h 2228850"/>
              <a:gd name="connsiteX4" fmla="*/ 2328863 w 3943350"/>
              <a:gd name="connsiteY4" fmla="*/ 300037 h 2228850"/>
              <a:gd name="connsiteX5" fmla="*/ 2857500 w 3943350"/>
              <a:gd name="connsiteY5" fmla="*/ 242887 h 2228850"/>
              <a:gd name="connsiteX6" fmla="*/ 3943350 w 3943350"/>
              <a:gd name="connsiteY6" fmla="*/ 0 h 222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3350" h="2228850">
                <a:moveTo>
                  <a:pt x="0" y="2228850"/>
                </a:moveTo>
                <a:cubicBezTo>
                  <a:pt x="88106" y="1704975"/>
                  <a:pt x="176213" y="1181100"/>
                  <a:pt x="371475" y="942975"/>
                </a:cubicBezTo>
                <a:cubicBezTo>
                  <a:pt x="566737" y="704850"/>
                  <a:pt x="983456" y="873919"/>
                  <a:pt x="1171575" y="800100"/>
                </a:cubicBezTo>
                <a:cubicBezTo>
                  <a:pt x="1359694" y="726281"/>
                  <a:pt x="1307307" y="583406"/>
                  <a:pt x="1500188" y="500062"/>
                </a:cubicBezTo>
                <a:cubicBezTo>
                  <a:pt x="1693069" y="416718"/>
                  <a:pt x="2102644" y="342900"/>
                  <a:pt x="2328863" y="300037"/>
                </a:cubicBezTo>
                <a:cubicBezTo>
                  <a:pt x="2555082" y="257174"/>
                  <a:pt x="2588419" y="292893"/>
                  <a:pt x="2857500" y="242887"/>
                </a:cubicBezTo>
                <a:cubicBezTo>
                  <a:pt x="3126581" y="192881"/>
                  <a:pt x="3534965" y="96440"/>
                  <a:pt x="3943350" y="0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2686051" y="5872163"/>
            <a:ext cx="690086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686051" y="1533528"/>
            <a:ext cx="0" cy="4320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0" y="0"/>
            <a:ext cx="12192000" cy="118586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Notion de chemin fictif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2586038" y="4886325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586038" y="2667000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4312046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8245863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8119863" y="2515919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171758" y="4760325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avec flèche 24"/>
          <p:cNvCxnSpPr>
            <a:stCxn id="21" idx="6"/>
          </p:cNvCxnSpPr>
          <p:nvPr/>
        </p:nvCxnSpPr>
        <p:spPr>
          <a:xfrm>
            <a:off x="4423758" y="4886325"/>
            <a:ext cx="3805842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3453369" y="5193574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Réaction chimique à température constante</a:t>
            </a:r>
            <a:endParaRPr lang="fr-FR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343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e libre 22"/>
          <p:cNvSpPr/>
          <p:nvPr/>
        </p:nvSpPr>
        <p:spPr>
          <a:xfrm>
            <a:off x="4286250" y="2671763"/>
            <a:ext cx="3943350" cy="2228850"/>
          </a:xfrm>
          <a:custGeom>
            <a:avLst/>
            <a:gdLst>
              <a:gd name="connsiteX0" fmla="*/ 0 w 3943350"/>
              <a:gd name="connsiteY0" fmla="*/ 2228850 h 2228850"/>
              <a:gd name="connsiteX1" fmla="*/ 371475 w 3943350"/>
              <a:gd name="connsiteY1" fmla="*/ 942975 h 2228850"/>
              <a:gd name="connsiteX2" fmla="*/ 1171575 w 3943350"/>
              <a:gd name="connsiteY2" fmla="*/ 800100 h 2228850"/>
              <a:gd name="connsiteX3" fmla="*/ 1500188 w 3943350"/>
              <a:gd name="connsiteY3" fmla="*/ 500062 h 2228850"/>
              <a:gd name="connsiteX4" fmla="*/ 2328863 w 3943350"/>
              <a:gd name="connsiteY4" fmla="*/ 300037 h 2228850"/>
              <a:gd name="connsiteX5" fmla="*/ 2857500 w 3943350"/>
              <a:gd name="connsiteY5" fmla="*/ 242887 h 2228850"/>
              <a:gd name="connsiteX6" fmla="*/ 3943350 w 3943350"/>
              <a:gd name="connsiteY6" fmla="*/ 0 h 222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3350" h="2228850">
                <a:moveTo>
                  <a:pt x="0" y="2228850"/>
                </a:moveTo>
                <a:cubicBezTo>
                  <a:pt x="88106" y="1704975"/>
                  <a:pt x="176213" y="1181100"/>
                  <a:pt x="371475" y="942975"/>
                </a:cubicBezTo>
                <a:cubicBezTo>
                  <a:pt x="566737" y="704850"/>
                  <a:pt x="983456" y="873919"/>
                  <a:pt x="1171575" y="800100"/>
                </a:cubicBezTo>
                <a:cubicBezTo>
                  <a:pt x="1359694" y="726281"/>
                  <a:pt x="1307307" y="583406"/>
                  <a:pt x="1500188" y="500062"/>
                </a:cubicBezTo>
                <a:cubicBezTo>
                  <a:pt x="1693069" y="416718"/>
                  <a:pt x="2102644" y="342900"/>
                  <a:pt x="2328863" y="300037"/>
                </a:cubicBezTo>
                <a:cubicBezTo>
                  <a:pt x="2555082" y="257174"/>
                  <a:pt x="2588419" y="292893"/>
                  <a:pt x="2857500" y="242887"/>
                </a:cubicBezTo>
                <a:cubicBezTo>
                  <a:pt x="3126581" y="192881"/>
                  <a:pt x="3534965" y="96440"/>
                  <a:pt x="3943350" y="0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2686051" y="5872163"/>
            <a:ext cx="690086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flipH="1" flipV="1">
            <a:off x="2686051" y="1533528"/>
            <a:ext cx="0" cy="4320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492" y="5625941"/>
                <a:ext cx="369075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901" y="5962238"/>
                <a:ext cx="565924" cy="598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256" y="5962238"/>
                <a:ext cx="48500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2342735"/>
                <a:ext cx="555024" cy="598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61" y="4705409"/>
                <a:ext cx="502061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0" y="0"/>
            <a:ext cx="12192000" cy="118586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Notion de chemin fictif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2586038" y="4886325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586038" y="2667000"/>
            <a:ext cx="6357937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4312046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8245863" y="2169914"/>
            <a:ext cx="0" cy="385286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8119863" y="2515919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171758" y="4760325"/>
            <a:ext cx="252000" cy="252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avec flèche 24"/>
          <p:cNvCxnSpPr>
            <a:stCxn id="21" idx="6"/>
          </p:cNvCxnSpPr>
          <p:nvPr/>
        </p:nvCxnSpPr>
        <p:spPr>
          <a:xfrm>
            <a:off x="4423758" y="4886325"/>
            <a:ext cx="3805842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3453369" y="5193574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Réaction chimique à température constante</a:t>
            </a:r>
            <a:endParaRPr lang="fr-FR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Connecteur droit avec flèche 26"/>
          <p:cNvCxnSpPr/>
          <p:nvPr/>
        </p:nvCxnSpPr>
        <p:spPr>
          <a:xfrm flipV="1">
            <a:off x="8243888" y="2767919"/>
            <a:ext cx="0" cy="2118406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8696536" y="2974249"/>
            <a:ext cx="2873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 de température à composition chimique fixée</a:t>
            </a:r>
            <a:endParaRPr lang="fr-FR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35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Mesure d’une enthalpie de réaction par calorimétrie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rganigramme : Délai 3"/>
          <p:cNvSpPr/>
          <p:nvPr/>
        </p:nvSpPr>
        <p:spPr>
          <a:xfrm rot="5400000">
            <a:off x="1550011" y="3483589"/>
            <a:ext cx="3235569" cy="2555630"/>
          </a:xfrm>
          <a:prstGeom prst="flowChartDelay">
            <a:avLst/>
          </a:prstGeom>
          <a:noFill/>
          <a:ln w="1778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167794" y="2428877"/>
            <a:ext cx="0" cy="274320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179382" y="1885166"/>
            <a:ext cx="1976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Thermocouple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1888" y="2986089"/>
            <a:ext cx="185737" cy="3143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rc 11"/>
          <p:cNvSpPr/>
          <p:nvPr/>
        </p:nvSpPr>
        <p:spPr>
          <a:xfrm>
            <a:off x="1343387" y="2749494"/>
            <a:ext cx="1320314" cy="1685925"/>
          </a:xfrm>
          <a:prstGeom prst="arc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rc 12"/>
          <p:cNvSpPr/>
          <p:nvPr/>
        </p:nvSpPr>
        <p:spPr>
          <a:xfrm flipH="1">
            <a:off x="3941515" y="2677689"/>
            <a:ext cx="1320314" cy="1685925"/>
          </a:xfrm>
          <a:prstGeom prst="arc">
            <a:avLst/>
          </a:prstGeom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685691" y="2390655"/>
                <a:ext cx="1031180" cy="574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91" y="2390655"/>
                <a:ext cx="1031180" cy="5740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4873422" y="2579938"/>
                <a:ext cx="1314527" cy="558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422" y="2579938"/>
                <a:ext cx="1314527" cy="558551"/>
              </a:xfrm>
              <a:prstGeom prst="rect">
                <a:avLst/>
              </a:prstGeom>
              <a:blipFill>
                <a:blip r:embed="rId3"/>
                <a:stretch>
                  <a:fillRect b="-108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641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rganigramme : Délai 10"/>
          <p:cNvSpPr/>
          <p:nvPr/>
        </p:nvSpPr>
        <p:spPr>
          <a:xfrm rot="5400000">
            <a:off x="2122919" y="4064549"/>
            <a:ext cx="2107225" cy="2410558"/>
          </a:xfrm>
          <a:prstGeom prst="flowChartDelay">
            <a:avLst/>
          </a:prstGeom>
          <a:solidFill>
            <a:schemeClr val="accent2">
              <a:lumMod val="60000"/>
              <a:lumOff val="40000"/>
            </a:schemeClr>
          </a:solidFill>
          <a:ln w="177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Organigramme : Délai 3"/>
          <p:cNvSpPr/>
          <p:nvPr/>
        </p:nvSpPr>
        <p:spPr>
          <a:xfrm rot="5400000">
            <a:off x="1550011" y="3483589"/>
            <a:ext cx="3235569" cy="2555630"/>
          </a:xfrm>
          <a:prstGeom prst="flowChartDelay">
            <a:avLst/>
          </a:prstGeom>
          <a:noFill/>
          <a:ln w="1778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167794" y="2428877"/>
            <a:ext cx="0" cy="274320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179382" y="1885166"/>
            <a:ext cx="1976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Thermocouple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1888" y="2986089"/>
            <a:ext cx="185737" cy="3143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6096000" y="3332021"/>
                <a:ext cx="4669163" cy="574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32021"/>
                <a:ext cx="4669163" cy="5740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Mesure d’une enthalpie de réaction par calorimétrie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005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rganigramme : Délai 10"/>
          <p:cNvSpPr/>
          <p:nvPr/>
        </p:nvSpPr>
        <p:spPr>
          <a:xfrm rot="5400000">
            <a:off x="2122919" y="4064549"/>
            <a:ext cx="2107225" cy="2410558"/>
          </a:xfrm>
          <a:prstGeom prst="flowChartDelay">
            <a:avLst/>
          </a:prstGeom>
          <a:solidFill>
            <a:schemeClr val="accent2">
              <a:lumMod val="60000"/>
              <a:lumOff val="40000"/>
            </a:schemeClr>
          </a:solidFill>
          <a:ln w="177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Organigramme : Délai 3"/>
          <p:cNvSpPr/>
          <p:nvPr/>
        </p:nvSpPr>
        <p:spPr>
          <a:xfrm rot="5400000">
            <a:off x="1550011" y="3483589"/>
            <a:ext cx="3235569" cy="2555630"/>
          </a:xfrm>
          <a:prstGeom prst="flowChartDelay">
            <a:avLst/>
          </a:prstGeom>
          <a:noFill/>
          <a:ln w="1778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167794" y="2428877"/>
            <a:ext cx="0" cy="274320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179382" y="1885166"/>
            <a:ext cx="1976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Thermocouple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1888" y="2986089"/>
            <a:ext cx="185737" cy="3143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6096000" y="3332021"/>
                <a:ext cx="4669163" cy="574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32021"/>
                <a:ext cx="4669163" cy="5740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rganigramme : Délai 9"/>
          <p:cNvSpPr/>
          <p:nvPr/>
        </p:nvSpPr>
        <p:spPr>
          <a:xfrm rot="5400000">
            <a:off x="1550008" y="3483590"/>
            <a:ext cx="3235569" cy="2555630"/>
          </a:xfrm>
          <a:prstGeom prst="flowChartDelay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710238" y="1951823"/>
            <a:ext cx="6481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{Intérieur du calorimètre + mélange réactionnel}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Mesure d’une enthalpie de réaction par calorimétrie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081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rganigramme : Délai 10"/>
          <p:cNvSpPr/>
          <p:nvPr/>
        </p:nvSpPr>
        <p:spPr>
          <a:xfrm rot="5400000">
            <a:off x="2122919" y="4064549"/>
            <a:ext cx="2107225" cy="2410558"/>
          </a:xfrm>
          <a:prstGeom prst="flowChartDelay">
            <a:avLst/>
          </a:prstGeom>
          <a:solidFill>
            <a:schemeClr val="accent2">
              <a:lumMod val="60000"/>
              <a:lumOff val="40000"/>
            </a:schemeClr>
          </a:solidFill>
          <a:ln w="177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Organigramme : Délai 3"/>
          <p:cNvSpPr/>
          <p:nvPr/>
        </p:nvSpPr>
        <p:spPr>
          <a:xfrm rot="5400000">
            <a:off x="1550011" y="3483589"/>
            <a:ext cx="3235569" cy="2555630"/>
          </a:xfrm>
          <a:prstGeom prst="flowChartDelay">
            <a:avLst/>
          </a:prstGeom>
          <a:noFill/>
          <a:ln w="1778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167794" y="2428877"/>
            <a:ext cx="0" cy="274320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179382" y="1885166"/>
            <a:ext cx="1976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Thermocouple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1888" y="2986089"/>
            <a:ext cx="185737" cy="3143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6096000" y="3332021"/>
                <a:ext cx="4669163" cy="574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32021"/>
                <a:ext cx="4669163" cy="5740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rganigramme : Délai 9"/>
          <p:cNvSpPr/>
          <p:nvPr/>
        </p:nvSpPr>
        <p:spPr>
          <a:xfrm rot="5400000">
            <a:off x="1550008" y="3483590"/>
            <a:ext cx="3235569" cy="2555630"/>
          </a:xfrm>
          <a:prstGeom prst="flowChartDelay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710238" y="1951823"/>
            <a:ext cx="6481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{Intérieur du calorimètre + mélange réactionnel}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2086113"/>
                  </p:ext>
                </p:extLst>
              </p:nvPr>
            </p:nvGraphicFramePr>
            <p:xfrm>
              <a:off x="5578353" y="4034011"/>
              <a:ext cx="5548311" cy="103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49437">
                      <a:extLst>
                        <a:ext uri="{9D8B030D-6E8A-4147-A177-3AD203B41FA5}">
                          <a16:colId xmlns:a16="http://schemas.microsoft.com/office/drawing/2014/main" val="4265612412"/>
                        </a:ext>
                      </a:extLst>
                    </a:gridCol>
                    <a:gridCol w="1849437">
                      <a:extLst>
                        <a:ext uri="{9D8B030D-6E8A-4147-A177-3AD203B41FA5}">
                          <a16:colId xmlns:a16="http://schemas.microsoft.com/office/drawing/2014/main" val="2560715762"/>
                        </a:ext>
                      </a:extLst>
                    </a:gridCol>
                    <a:gridCol w="1849437">
                      <a:extLst>
                        <a:ext uri="{9D8B030D-6E8A-4147-A177-3AD203B41FA5}">
                          <a16:colId xmlns:a16="http://schemas.microsoft.com/office/drawing/2014/main" val="115588341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406512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fr-FR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0833026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2086113"/>
                  </p:ext>
                </p:extLst>
              </p:nvPr>
            </p:nvGraphicFramePr>
            <p:xfrm>
              <a:off x="5578353" y="4034011"/>
              <a:ext cx="5548311" cy="1036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49437">
                      <a:extLst>
                        <a:ext uri="{9D8B030D-6E8A-4147-A177-3AD203B41FA5}">
                          <a16:colId xmlns:a16="http://schemas.microsoft.com/office/drawing/2014/main" val="4265612412"/>
                        </a:ext>
                      </a:extLst>
                    </a:gridCol>
                    <a:gridCol w="1849437">
                      <a:extLst>
                        <a:ext uri="{9D8B030D-6E8A-4147-A177-3AD203B41FA5}">
                          <a16:colId xmlns:a16="http://schemas.microsoft.com/office/drawing/2014/main" val="2560715762"/>
                        </a:ext>
                      </a:extLst>
                    </a:gridCol>
                    <a:gridCol w="1849437">
                      <a:extLst>
                        <a:ext uri="{9D8B030D-6E8A-4147-A177-3AD203B41FA5}">
                          <a16:colId xmlns:a16="http://schemas.microsoft.com/office/drawing/2014/main" val="1155883413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9" t="-1163" r="-200329" b="-1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660" t="-1163" r="-100990" b="-1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163" r="-658" b="-1313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065126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2353" r="-658" b="-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083302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Rectangle 1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Mesure d’une enthalpie de réaction par calorimétrie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6555" y="1525732"/>
            <a:ext cx="7086600" cy="49149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d’une température de flamme 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2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d’une température de flamme 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avec flèche 10"/>
          <p:cNvCxnSpPr>
            <a:stCxn id="5" idx="3"/>
            <a:endCxn id="6" idx="1"/>
          </p:cNvCxnSpPr>
          <p:nvPr/>
        </p:nvCxnSpPr>
        <p:spPr>
          <a:xfrm>
            <a:off x="2724150" y="2650331"/>
            <a:ext cx="6743700" cy="0"/>
          </a:xfrm>
          <a:prstGeom prst="straightConnector1">
            <a:avLst/>
          </a:prstGeom>
          <a:ln w="127000">
            <a:solidFill>
              <a:schemeClr val="accent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𝑇𝑂𝑇</m:t>
                          </m:r>
                        </m:sub>
                      </m:sSub>
                    </m:oMath>
                  </m:oMathPara>
                </a14:m>
                <a:endParaRPr lang="fr-FR" sz="32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77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Modélisation de la réaction chimique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654742" y="1788194"/>
                <a:ext cx="9131606" cy="33082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2400" i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Hypothèses : </a:t>
                </a:r>
              </a:p>
              <a:p>
                <a:pPr marL="457200" indent="-457200">
                  <a:buFontTx/>
                  <a:buChar char="-"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espèces (réactifs et produits) indicés par i </a:t>
                </a:r>
              </a:p>
              <a:p>
                <a:pPr marL="457200" indent="-457200">
                  <a:buFontTx/>
                  <a:buChar char="-"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MIGP (Modèle idéal de gaz parfait)</a:t>
                </a:r>
              </a:p>
              <a:p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grandeur extensive (H,S, U ou G)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  <m:e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Y</m:t>
                                  </m:r>
                                </m:num>
                                <m:den>
                                  <m:r>
                                    <a:rPr lang="fr-F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n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j</m:t>
                              </m:r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742" y="1788194"/>
                <a:ext cx="9131606" cy="3308213"/>
              </a:xfrm>
              <a:prstGeom prst="rect">
                <a:avLst/>
              </a:prstGeom>
              <a:blipFill>
                <a:blip r:embed="rId2"/>
                <a:stretch>
                  <a:fillRect l="-2003" t="-27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7006861" y="5499146"/>
                <a:ext cx="975395" cy="3916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𝑚𝑖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861" y="5499146"/>
                <a:ext cx="975395" cy="3916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ccolade ouvrante 4"/>
          <p:cNvSpPr/>
          <p:nvPr/>
        </p:nvSpPr>
        <p:spPr>
          <a:xfrm rot="16200000">
            <a:off x="7389954" y="4494354"/>
            <a:ext cx="216335" cy="1490671"/>
          </a:xfrm>
          <a:prstGeom prst="leftBrace">
            <a:avLst>
              <a:gd name="adj1" fmla="val 38636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971367" y="6042081"/>
            <a:ext cx="5137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Grandeur molaire partielle associée à Y</a:t>
            </a:r>
            <a:endParaRPr lang="fr-FR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853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d’une température de flamme 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avec flèche 10"/>
          <p:cNvCxnSpPr>
            <a:stCxn id="5" idx="3"/>
            <a:endCxn id="6" idx="1"/>
          </p:cNvCxnSpPr>
          <p:nvPr/>
        </p:nvCxnSpPr>
        <p:spPr>
          <a:xfrm>
            <a:off x="2724150" y="2650331"/>
            <a:ext cx="6743700" cy="0"/>
          </a:xfrm>
          <a:prstGeom prst="straightConnector1">
            <a:avLst/>
          </a:prstGeom>
          <a:ln w="127000">
            <a:solidFill>
              <a:schemeClr val="accent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1397798" y="5036342"/>
            <a:ext cx="742947" cy="0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1457325" y="3629024"/>
            <a:ext cx="0" cy="1364546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2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Réaction 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chimique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Isobare</a:t>
                </a:r>
              </a:p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sotherme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blipFill>
                <a:blip r:embed="rId5"/>
                <a:stretch>
                  <a:fillRect l="-3704" r="-4115" b="-56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𝑇𝑂𝑇</m:t>
                          </m:r>
                        </m:sub>
                      </m:sSub>
                    </m:oMath>
                  </m:oMathPara>
                </a14:m>
                <a:endParaRPr lang="fr-FR" sz="32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66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d’une température de flamme 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203168" y="4057648"/>
                <a:ext cx="1821656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168" y="4057648"/>
                <a:ext cx="1821656" cy="19573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avec flèche 10"/>
          <p:cNvCxnSpPr>
            <a:stCxn id="5" idx="3"/>
            <a:endCxn id="6" idx="1"/>
          </p:cNvCxnSpPr>
          <p:nvPr/>
        </p:nvCxnSpPr>
        <p:spPr>
          <a:xfrm>
            <a:off x="2724150" y="2650331"/>
            <a:ext cx="6743700" cy="0"/>
          </a:xfrm>
          <a:prstGeom prst="straightConnector1">
            <a:avLst/>
          </a:prstGeom>
          <a:ln w="127000">
            <a:solidFill>
              <a:schemeClr val="accent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1397798" y="5036342"/>
            <a:ext cx="742947" cy="0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1457325" y="3629024"/>
            <a:ext cx="0" cy="1364546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7" idx="3"/>
            <a:endCxn id="8" idx="1"/>
          </p:cNvCxnSpPr>
          <p:nvPr/>
        </p:nvCxnSpPr>
        <p:spPr>
          <a:xfrm flipV="1">
            <a:off x="3904064" y="5036342"/>
            <a:ext cx="1299104" cy="1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2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Réaction 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chimique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Isobare</a:t>
                </a:r>
              </a:p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sotherme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blipFill>
                <a:blip r:embed="rId6"/>
                <a:stretch>
                  <a:fillRect l="-3704" r="-4115" b="-56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/>
              <p:cNvSpPr txBox="1"/>
              <p:nvPr/>
            </p:nvSpPr>
            <p:spPr>
              <a:xfrm>
                <a:off x="3108098" y="5783970"/>
                <a:ext cx="286732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6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Echauffement isobare</a:t>
                </a:r>
              </a:p>
            </p:txBody>
          </p:sp>
        </mc:Choice>
        <mc:Fallback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098" y="5783970"/>
                <a:ext cx="2867323" cy="1015663"/>
              </a:xfrm>
              <a:prstGeom prst="rect">
                <a:avLst/>
              </a:prstGeom>
              <a:blipFill>
                <a:blip r:embed="rId7"/>
                <a:stretch>
                  <a:fillRect l="-3404" r="-1915" b="-132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𝑇𝑂𝑇</m:t>
                          </m:r>
                        </m:sub>
                      </m:sSub>
                    </m:oMath>
                  </m:oMathPara>
                </a14:m>
                <a:endParaRPr lang="fr-FR" sz="32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962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d’une température de flamme 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203168" y="4057648"/>
                <a:ext cx="1821656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168" y="4057648"/>
                <a:ext cx="1821656" cy="19573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avec flèche 10"/>
          <p:cNvCxnSpPr>
            <a:stCxn id="5" idx="3"/>
            <a:endCxn id="6" idx="1"/>
          </p:cNvCxnSpPr>
          <p:nvPr/>
        </p:nvCxnSpPr>
        <p:spPr>
          <a:xfrm>
            <a:off x="2724150" y="2650331"/>
            <a:ext cx="6743700" cy="0"/>
          </a:xfrm>
          <a:prstGeom prst="straightConnector1">
            <a:avLst/>
          </a:prstGeom>
          <a:ln w="127000">
            <a:solidFill>
              <a:schemeClr val="accent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1397798" y="5036342"/>
            <a:ext cx="742947" cy="0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1457325" y="3629024"/>
            <a:ext cx="0" cy="1364546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8261751" y="4057649"/>
                <a:ext cx="1764494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751" y="4057649"/>
                <a:ext cx="1764494" cy="1957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>
            <a:stCxn id="7" idx="3"/>
            <a:endCxn id="8" idx="1"/>
          </p:cNvCxnSpPr>
          <p:nvPr/>
        </p:nvCxnSpPr>
        <p:spPr>
          <a:xfrm flipV="1">
            <a:off x="3904064" y="5036342"/>
            <a:ext cx="1299104" cy="1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8" idx="3"/>
            <a:endCxn id="9" idx="1"/>
          </p:cNvCxnSpPr>
          <p:nvPr/>
        </p:nvCxnSpPr>
        <p:spPr>
          <a:xfrm>
            <a:off x="7024824" y="5036342"/>
            <a:ext cx="1236927" cy="1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2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Réaction 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chimique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Isobare</a:t>
                </a:r>
              </a:p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sotherme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blipFill>
                <a:blip r:embed="rId7"/>
                <a:stretch>
                  <a:fillRect l="-3704" r="-4115" b="-56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/>
              <p:cNvSpPr txBox="1"/>
              <p:nvPr/>
            </p:nvSpPr>
            <p:spPr>
              <a:xfrm>
                <a:off x="3108098" y="5783970"/>
                <a:ext cx="286732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6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Echauffement isobare</a:t>
                </a:r>
              </a:p>
            </p:txBody>
          </p:sp>
        </mc:Choice>
        <mc:Fallback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098" y="5783970"/>
                <a:ext cx="2867323" cy="1015663"/>
              </a:xfrm>
              <a:prstGeom prst="rect">
                <a:avLst/>
              </a:prstGeom>
              <a:blipFill>
                <a:blip r:embed="rId8"/>
                <a:stretch>
                  <a:fillRect l="-3404" r="-1915" b="-132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/>
              <p:cNvSpPr txBox="1"/>
              <p:nvPr/>
            </p:nvSpPr>
            <p:spPr>
              <a:xfrm>
                <a:off x="6502185" y="5936896"/>
                <a:ext cx="2797112" cy="8627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𝑣𝑎𝑝</m:t>
                          </m:r>
                        </m:sub>
                      </m:sSub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𝑒𝑎𝑢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é</m:t>
                          </m:r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Vaporisation de l’eau</a:t>
                </a:r>
              </a:p>
            </p:txBody>
          </p:sp>
        </mc:Choice>
        <mc:Fallback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185" y="5936896"/>
                <a:ext cx="2797112" cy="862737"/>
              </a:xfrm>
              <a:prstGeom prst="rect">
                <a:avLst/>
              </a:prstGeom>
              <a:blipFill>
                <a:blip r:embed="rId9"/>
                <a:stretch>
                  <a:fillRect l="-3493" r="-1965" b="-15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𝑇𝑂𝑇</m:t>
                          </m:r>
                        </m:sub>
                      </m:sSub>
                    </m:oMath>
                  </m:oMathPara>
                </a14:m>
                <a:endParaRPr lang="fr-FR" sz="32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489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Détermination d’une température de flamme 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3" y="1671637"/>
                <a:ext cx="2281237" cy="19573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850" y="1671637"/>
                <a:ext cx="2281237" cy="1957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881" y="4057649"/>
                <a:ext cx="1806183" cy="1957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203168" y="4057648"/>
                <a:ext cx="1821656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168" y="4057648"/>
                <a:ext cx="1821656" cy="19573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avec flèche 10"/>
          <p:cNvCxnSpPr>
            <a:stCxn id="5" idx="3"/>
            <a:endCxn id="6" idx="1"/>
          </p:cNvCxnSpPr>
          <p:nvPr/>
        </p:nvCxnSpPr>
        <p:spPr>
          <a:xfrm>
            <a:off x="2724150" y="2650331"/>
            <a:ext cx="6743700" cy="0"/>
          </a:xfrm>
          <a:prstGeom prst="straightConnector1">
            <a:avLst/>
          </a:prstGeom>
          <a:ln w="127000">
            <a:solidFill>
              <a:schemeClr val="accent3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1397798" y="5036342"/>
            <a:ext cx="742947" cy="0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endCxn id="6" idx="2"/>
          </p:cNvCxnSpPr>
          <p:nvPr/>
        </p:nvCxnSpPr>
        <p:spPr>
          <a:xfrm flipV="1">
            <a:off x="10608468" y="3629025"/>
            <a:ext cx="1" cy="1407317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1457325" y="3629024"/>
            <a:ext cx="0" cy="1364546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9960468" y="4993570"/>
            <a:ext cx="648000" cy="0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8261751" y="4057649"/>
                <a:ext cx="1764494" cy="195738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fr-FR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751" y="4057649"/>
                <a:ext cx="1764494" cy="1957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>
            <a:stCxn id="7" idx="3"/>
            <a:endCxn id="8" idx="1"/>
          </p:cNvCxnSpPr>
          <p:nvPr/>
        </p:nvCxnSpPr>
        <p:spPr>
          <a:xfrm flipV="1">
            <a:off x="3904064" y="5036342"/>
            <a:ext cx="1299104" cy="1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8" idx="3"/>
            <a:endCxn id="9" idx="1"/>
          </p:cNvCxnSpPr>
          <p:nvPr/>
        </p:nvCxnSpPr>
        <p:spPr>
          <a:xfrm>
            <a:off x="7024824" y="5036342"/>
            <a:ext cx="1236927" cy="1"/>
          </a:xfrm>
          <a:prstGeom prst="straightConnector1">
            <a:avLst/>
          </a:prstGeom>
          <a:ln w="101600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/>
              <p:cNvSpPr txBox="1"/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2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Réaction 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chimique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Isobare</a:t>
                </a:r>
              </a:p>
              <a:p>
                <a:pPr algn="ctr"/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sotherme</a:t>
                </a:r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4" y="3774930"/>
                <a:ext cx="1483517" cy="2062103"/>
              </a:xfrm>
              <a:prstGeom prst="rect">
                <a:avLst/>
              </a:prstGeom>
              <a:blipFill>
                <a:blip r:embed="rId7"/>
                <a:stretch>
                  <a:fillRect l="-3704" r="-4115" b="-56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/>
              <p:cNvSpPr txBox="1"/>
              <p:nvPr/>
            </p:nvSpPr>
            <p:spPr>
              <a:xfrm>
                <a:off x="3108098" y="5783970"/>
                <a:ext cx="286732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6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Echauffement isobare</a:t>
                </a:r>
              </a:p>
            </p:txBody>
          </p:sp>
        </mc:Choice>
        <mc:Fallback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098" y="5783970"/>
                <a:ext cx="2867323" cy="1015663"/>
              </a:xfrm>
              <a:prstGeom prst="rect">
                <a:avLst/>
              </a:prstGeom>
              <a:blipFill>
                <a:blip r:embed="rId8"/>
                <a:stretch>
                  <a:fillRect l="-3404" r="-1915" b="-132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/>
              <p:cNvSpPr txBox="1"/>
              <p:nvPr/>
            </p:nvSpPr>
            <p:spPr>
              <a:xfrm>
                <a:off x="6502185" y="5936896"/>
                <a:ext cx="2797112" cy="8627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𝑣𝑎𝑝</m:t>
                          </m:r>
                        </m:sub>
                      </m:sSub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𝑒𝑎𝑢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é</m:t>
                          </m:r>
                          <m:r>
                            <a:rPr lang="fr-FR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Vaporisation de l’eau</a:t>
                </a:r>
              </a:p>
            </p:txBody>
          </p:sp>
        </mc:Choice>
        <mc:Fallback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185" y="5936896"/>
                <a:ext cx="2797112" cy="862737"/>
              </a:xfrm>
              <a:prstGeom prst="rect">
                <a:avLst/>
              </a:prstGeom>
              <a:blipFill>
                <a:blip r:embed="rId9"/>
                <a:stretch>
                  <a:fillRect l="-3493" r="-1965" b="-156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ZoneTexte 27"/>
              <p:cNvSpPr txBox="1"/>
              <p:nvPr/>
            </p:nvSpPr>
            <p:spPr>
              <a:xfrm>
                <a:off x="10107705" y="5036342"/>
                <a:ext cx="1902316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sz="3600" dirty="0" smtClean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Echauffement</a:t>
                </a:r>
              </a:p>
              <a:p>
                <a:pPr algn="ctr"/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isobare</a:t>
                </a:r>
              </a:p>
            </p:txBody>
          </p:sp>
        </mc:Choice>
        <mc:Fallback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7705" y="5036342"/>
                <a:ext cx="1902316" cy="1384995"/>
              </a:xfrm>
              <a:prstGeom prst="rect">
                <a:avLst/>
              </a:prstGeom>
              <a:blipFill>
                <a:blip r:embed="rId10"/>
                <a:stretch>
                  <a:fillRect l="-3846" r="-3846" b="-92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fr-FR" sz="32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𝑇𝑂𝑇</m:t>
                          </m:r>
                        </m:sub>
                      </m:sSub>
                    </m:oMath>
                  </m:oMathPara>
                </a14:m>
                <a:endParaRPr lang="fr-FR" sz="32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033" y="1902297"/>
                <a:ext cx="1424429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226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3854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Modélisation de la réaction chimique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au 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90946" y="1744902"/>
              <a:ext cx="11610108" cy="1737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02527">
                      <a:extLst>
                        <a:ext uri="{9D8B030D-6E8A-4147-A177-3AD203B41FA5}">
                          <a16:colId xmlns:a16="http://schemas.microsoft.com/office/drawing/2014/main" val="3677208677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1194795534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780141882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530996223"/>
                        </a:ext>
                      </a:extLst>
                    </a:gridCol>
                  </a:tblGrid>
                  <a:tr h="370840">
                    <a:tc gridSpan="4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    +         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…     </m:t>
                                </m:r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→        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      +         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48721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7536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−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−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  <m:sup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  <m:sup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fr-FR" sz="3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fr-FR" sz="32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fr-FR" sz="32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ξ</m:t>
                                </m:r>
                              </m:oMath>
                            </m:oMathPara>
                          </a14:m>
                          <a:endParaRPr lang="fr-FR" sz="3200" b="0" i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17935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au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2047284"/>
                  </p:ext>
                </p:extLst>
              </p:nvPr>
            </p:nvGraphicFramePr>
            <p:xfrm>
              <a:off x="290946" y="1744902"/>
              <a:ext cx="11610108" cy="1737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02527">
                      <a:extLst>
                        <a:ext uri="{9D8B030D-6E8A-4147-A177-3AD203B41FA5}">
                          <a16:colId xmlns:a16="http://schemas.microsoft.com/office/drawing/2014/main" val="3677208677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1194795534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780141882"/>
                        </a:ext>
                      </a:extLst>
                    </a:gridCol>
                    <a:gridCol w="2902527">
                      <a:extLst>
                        <a:ext uri="{9D8B030D-6E8A-4147-A177-3AD203B41FA5}">
                          <a16:colId xmlns:a16="http://schemas.microsoft.com/office/drawing/2014/main" val="3530996223"/>
                        </a:ext>
                      </a:extLst>
                    </a:gridCol>
                  </a:tblGrid>
                  <a:tr h="579120">
                    <a:tc gridSpan="4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2" t="-1053" r="-105" b="-20315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4872105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0" t="-100000" r="-30000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0" t="-100000" r="-20063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100000" r="-10021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30" t="-100000" r="-420" b="-1010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753686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0" t="-202105" r="-30000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420" t="-202105" r="-20063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202105" r="-10021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630" t="-202105" r="-420" b="-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179351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775854" y="3713018"/>
                <a:ext cx="11125200" cy="1466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Variation de Y (H ou U) au cours de la réaction : </a:t>
                </a:r>
              </a:p>
              <a:p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𝑟𝑜𝑑𝑢𝑖𝑡𝑠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𝜉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𝑚𝑖</m:t>
                                </m:r>
                              </m:sub>
                              <m: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nary>
                              <m:naryPr>
                                <m:chr m:val="∑"/>
                                <m:supHide m:val="on"/>
                                <m:ctrlPr>
                                  <a:rPr lang="fr-FR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é</m:t>
                                </m:r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𝑎𝑐𝑡𝑖𝑓𝑠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fr-FR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𝜉</m:t>
                                </m:r>
                                <m:sSubSup>
                                  <m:sSubSupPr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𝑚𝑖</m:t>
                                    </m:r>
                                  </m:sub>
                                  <m:sup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  <m:r>
                                  <a:rPr lang="fr-FR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nary>
                          </m:e>
                        </m:nary>
                      </m:e>
                    </m:d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nary>
                      <m:naryPr>
                        <m:chr m:val="∑"/>
                        <m:supHide m:val="on"/>
                        <m:ctrlPr>
                          <a:rPr lang="fr-F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fr-F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Sup>
                          <m:sSubSupPr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𝑚𝑖</m:t>
                            </m:r>
                          </m:sub>
                          <m:sup>
                            <m:r>
                              <a:rPr lang="fr-F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e>
                    </m:nary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54" y="3713018"/>
                <a:ext cx="11125200" cy="1466555"/>
              </a:xfrm>
              <a:prstGeom prst="rect">
                <a:avLst/>
              </a:prstGeom>
              <a:blipFill>
                <a:blip r:embed="rId3"/>
                <a:stretch>
                  <a:fillRect l="-1096" t="-41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9169316" y="5454287"/>
                <a:ext cx="139294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9316" y="5454287"/>
                <a:ext cx="139294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ccolade ouvrante 9"/>
          <p:cNvSpPr/>
          <p:nvPr/>
        </p:nvSpPr>
        <p:spPr>
          <a:xfrm rot="16200000">
            <a:off x="9708758" y="4535058"/>
            <a:ext cx="216335" cy="1490671"/>
          </a:xfrm>
          <a:prstGeom prst="leftBrace">
            <a:avLst>
              <a:gd name="adj1" fmla="val 38636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7074197" y="6067817"/>
            <a:ext cx="4993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Grandeur standard de réaction (J/mol)</a:t>
            </a:r>
            <a:endParaRPr lang="fr-FR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433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Enthalpie standard de changement d’état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519732" y="2117126"/>
                <a:ext cx="7152535" cy="145270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L :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e>
                      <m:sub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𝑓𝑢𝑠</m:t>
                        </m:r>
                      </m:sub>
                    </m:sSub>
                    <m:r>
                      <a:rPr lang="fr-FR" sz="2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</m:t>
                    </m:r>
                    <m:d>
                      <m:dPr>
                        <m:ctrlP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  <m:r>
                      <a:rPr lang="fr-FR" sz="2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 </m:t>
                    </m:r>
                    <m:sSub>
                      <m:sSubPr>
                        <m:ctrlP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𝑚𝐿</m:t>
                        </m:r>
                      </m:sub>
                    </m:sSub>
                    <m:r>
                      <a:rPr lang="fr-FR" sz="2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</m:t>
                    </m:r>
                    <m:d>
                      <m:dPr>
                        <m:ctrlP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  <m:r>
                      <a:rPr lang="fr-FR" sz="2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 </m:t>
                    </m:r>
                    <m:sSub>
                      <m:sSubPr>
                        <m:ctrlP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𝑚𝑆</m:t>
                        </m:r>
                      </m:sub>
                    </m:sSub>
                    <m:r>
                      <a:rPr lang="fr-FR" sz="2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°(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fr-FR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G 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: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e>
                      <m:sub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𝑣𝑎𝑝</m:t>
                        </m:r>
                      </m:sub>
                    </m:sSub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</m:t>
                    </m:r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 </m:t>
                    </m:r>
                    <m:sSub>
                      <m:sSub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𝐺</m:t>
                        </m:r>
                      </m:sub>
                    </m:sSub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</m:t>
                    </m:r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 </m:t>
                    </m:r>
                    <m:sSub>
                      <m:sSub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sub>
                    </m:sSub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°(</m:t>
                    </m:r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G 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: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e>
                      <m:sub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𝑠𝑢𝑏</m:t>
                        </m:r>
                      </m:sub>
                    </m:sSub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</m:t>
                    </m:r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 </m:t>
                    </m:r>
                    <m:sSub>
                      <m:sSub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𝐺</m:t>
                        </m:r>
                      </m:sub>
                    </m:sSub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</m:t>
                    </m:r>
                    <m:d>
                      <m:d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</m:e>
                    </m:d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 </m:t>
                    </m:r>
                    <m:sSub>
                      <m:sSubPr>
                        <m:ctrlP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fr-FR" sz="2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fr-FR" sz="2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sub>
                    </m:sSub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°(</m:t>
                    </m:r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fr-FR" sz="2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fr-FR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732" y="2117126"/>
                <a:ext cx="7152535" cy="1452705"/>
              </a:xfrm>
              <a:prstGeom prst="rect">
                <a:avLst/>
              </a:prstGeom>
              <a:blipFill>
                <a:blip r:embed="rId2"/>
                <a:stretch>
                  <a:fillRect l="-1616" t="-4149" b="-99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3542917" y="4161226"/>
                <a:ext cx="5134739" cy="2379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Exemple : vaporisation d’1 mole d’eau :</a:t>
                </a: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𝑣𝑎𝑝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°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373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=40,7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𝑘𝐽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917" y="4161226"/>
                <a:ext cx="5134739" cy="2379113"/>
              </a:xfrm>
              <a:prstGeom prst="rect">
                <a:avLst/>
              </a:prstGeom>
              <a:blipFill>
                <a:blip r:embed="rId3"/>
                <a:stretch>
                  <a:fillRect l="-1779" t="-2051" r="-8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512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Etat standard de référence d’un élément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7964000"/>
                  </p:ext>
                </p:extLst>
              </p:nvPr>
            </p:nvGraphicFramePr>
            <p:xfrm>
              <a:off x="1818480" y="2319866"/>
              <a:ext cx="8555039" cy="341185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3868738">
                      <a:extLst>
                        <a:ext uri="{9D8B030D-6E8A-4147-A177-3AD203B41FA5}">
                          <a16:colId xmlns:a16="http://schemas.microsoft.com/office/drawing/2014/main" val="2717234104"/>
                        </a:ext>
                      </a:extLst>
                    </a:gridCol>
                    <a:gridCol w="4686301">
                      <a:extLst>
                        <a:ext uri="{9D8B030D-6E8A-4147-A177-3AD203B41FA5}">
                          <a16:colId xmlns:a16="http://schemas.microsoft.com/office/drawing/2014/main" val="26626096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Elément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Etat standard de référence à 298 K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284382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Oxygène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37471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Carbone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𝑔𝑟𝑎𝑝h𝑖𝑡𝑒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235515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Chlore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𝐶𝑙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09006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Azote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009207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Iode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072535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Brome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𝐵𝑟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2(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4964889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7964000"/>
                  </p:ext>
                </p:extLst>
              </p:nvPr>
            </p:nvGraphicFramePr>
            <p:xfrm>
              <a:off x="1818480" y="2319866"/>
              <a:ext cx="8555039" cy="341185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3868738">
                      <a:extLst>
                        <a:ext uri="{9D8B030D-6E8A-4147-A177-3AD203B41FA5}">
                          <a16:colId xmlns:a16="http://schemas.microsoft.com/office/drawing/2014/main" val="2717234104"/>
                        </a:ext>
                      </a:extLst>
                    </a:gridCol>
                    <a:gridCol w="4686301">
                      <a:extLst>
                        <a:ext uri="{9D8B030D-6E8A-4147-A177-3AD203B41FA5}">
                          <a16:colId xmlns:a16="http://schemas.microsoft.com/office/drawing/2014/main" val="2662609620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Elément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Etat standard de référence à 298 K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28438243"/>
                      </a:ext>
                    </a:extLst>
                  </a:tr>
                  <a:tr h="492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Oxygène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705" t="-101235" r="-260" b="-5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37471691"/>
                      </a:ext>
                    </a:extLst>
                  </a:tr>
                  <a:tr h="492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Carbone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705" t="-201235" r="-260" b="-4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3551580"/>
                      </a:ext>
                    </a:extLst>
                  </a:tr>
                  <a:tr h="492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Chlore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705" t="-301235" r="-260" b="-3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0900621"/>
                      </a:ext>
                    </a:extLst>
                  </a:tr>
                  <a:tr h="492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Azote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705" t="-401235" r="-260" b="-2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0920761"/>
                      </a:ext>
                    </a:extLst>
                  </a:tr>
                  <a:tr h="492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Iode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705" t="-501235" r="-260" b="-1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07253572"/>
                      </a:ext>
                    </a:extLst>
                  </a:tr>
                  <a:tr h="4924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Brome</a:t>
                          </a:r>
                          <a:endParaRPr lang="fr-FR" sz="24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2705" t="-601235" r="-260" b="-19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96488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5478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Enthalpie standard de formation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014413" y="1928812"/>
                <a:ext cx="9886950" cy="1406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Réaction de formation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d>
                            <m:d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𝑔𝑟𝑎𝑝h𝑖𝑡𝑒</m:t>
                              </m:r>
                            </m:e>
                          </m:d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r-FR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13" y="1928812"/>
                <a:ext cx="9886950" cy="1406411"/>
              </a:xfrm>
              <a:prstGeom prst="rect">
                <a:avLst/>
              </a:prstGeom>
              <a:blipFill>
                <a:blip r:embed="rId2"/>
                <a:stretch>
                  <a:fillRect l="-925" t="-34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766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Enthalpie standard de formation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014413" y="1928812"/>
                <a:ext cx="9886950" cy="1406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Réaction de formation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d>
                            <m:d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𝑔𝑟𝑎𝑝h𝑖𝑡𝑒</m:t>
                              </m:r>
                            </m:e>
                          </m:d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r-FR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13" y="1928812"/>
                <a:ext cx="9886950" cy="1406411"/>
              </a:xfrm>
              <a:prstGeom prst="rect">
                <a:avLst/>
              </a:prstGeom>
              <a:blipFill>
                <a:blip r:embed="rId2"/>
                <a:stretch>
                  <a:fillRect l="-925" t="-34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1014413" y="4186238"/>
                <a:ext cx="9886950" cy="1788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Réaction de formation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fr-F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r-FR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fr-FR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13" y="4186238"/>
                <a:ext cx="9886950" cy="1788567"/>
              </a:xfrm>
              <a:prstGeom prst="rect">
                <a:avLst/>
              </a:prstGeom>
              <a:blipFill>
                <a:blip r:embed="rId3"/>
                <a:stretch>
                  <a:fillRect l="-925" t="-27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50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de la loi de Hess : réaction entre un acide fort et une base forte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4277539"/>
                  </p:ext>
                </p:extLst>
              </p:nvPr>
            </p:nvGraphicFramePr>
            <p:xfrm>
              <a:off x="2031999" y="4177241"/>
              <a:ext cx="8128000" cy="10043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1815988918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54407562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75280784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6170625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Espèce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𝐻𝑂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5805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𝛥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fr-FR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  <m:r>
                                  <a:rPr lang="fr-FR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°(298</m:t>
                                </m:r>
                                <m:r>
                                  <a:rPr lang="fr-FR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fr-FR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-230 kJ/mol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-285</a:t>
                          </a:r>
                          <a:r>
                            <a:rPr lang="fr-FR" sz="2400" b="0" baseline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kJ/mol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223467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4277539"/>
                  </p:ext>
                </p:extLst>
              </p:nvPr>
            </p:nvGraphicFramePr>
            <p:xfrm>
              <a:off x="2031999" y="4177241"/>
              <a:ext cx="8128000" cy="10043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1815988918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54407562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75280784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661706256"/>
                        </a:ext>
                      </a:extLst>
                    </a:gridCol>
                  </a:tblGrid>
                  <a:tr h="5177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Espèce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601" t="-9412" r="-200901" b="-11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9412" r="-100299" b="-11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901" t="-9412" r="-601" b="-11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58055643"/>
                      </a:ext>
                    </a:extLst>
                  </a:tr>
                  <a:tr h="48653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9" t="-116250" r="-300000" b="-2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-230 kJ/mol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-285</a:t>
                          </a:r>
                          <a:r>
                            <a:rPr lang="fr-FR" sz="2400" b="0" baseline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kJ/mol</a:t>
                          </a:r>
                          <a:endParaRPr lang="fr-FR" sz="24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223467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3761418" y="2214409"/>
                <a:ext cx="4669163" cy="574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418" y="2214409"/>
                <a:ext cx="4669163" cy="574068"/>
              </a:xfrm>
              <a:prstGeom prst="rect">
                <a:avLst/>
              </a:prstGeom>
              <a:blipFill>
                <a:blip r:embed="rId3"/>
                <a:stretch>
                  <a:fillRect b="-10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485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5257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de la loi de Hess : combustion du méthane</a:t>
            </a:r>
            <a:endParaRPr lang="fr-F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7324193"/>
                  </p:ext>
                </p:extLst>
              </p:nvPr>
            </p:nvGraphicFramePr>
            <p:xfrm>
              <a:off x="1482725" y="3442914"/>
              <a:ext cx="9226552" cy="150412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463">
                      <a:extLst>
                        <a:ext uri="{9D8B030D-6E8A-4147-A177-3AD203B41FA5}">
                          <a16:colId xmlns:a16="http://schemas.microsoft.com/office/drawing/2014/main" val="1815988918"/>
                        </a:ext>
                      </a:extLst>
                    </a:gridCol>
                    <a:gridCol w="1643063">
                      <a:extLst>
                        <a:ext uri="{9D8B030D-6E8A-4147-A177-3AD203B41FA5}">
                          <a16:colId xmlns:a16="http://schemas.microsoft.com/office/drawing/2014/main" val="1544075624"/>
                        </a:ext>
                      </a:extLst>
                    </a:gridCol>
                    <a:gridCol w="1589406">
                      <a:extLst>
                        <a:ext uri="{9D8B030D-6E8A-4147-A177-3AD203B41FA5}">
                          <a16:colId xmlns:a16="http://schemas.microsoft.com/office/drawing/2014/main" val="2752807847"/>
                        </a:ext>
                      </a:extLst>
                    </a:gridCol>
                    <a:gridCol w="1845310">
                      <a:extLst>
                        <a:ext uri="{9D8B030D-6E8A-4147-A177-3AD203B41FA5}">
                          <a16:colId xmlns:a16="http://schemas.microsoft.com/office/drawing/2014/main" val="661706256"/>
                        </a:ext>
                      </a:extLst>
                    </a:gridCol>
                    <a:gridCol w="1845310">
                      <a:extLst>
                        <a:ext uri="{9D8B030D-6E8A-4147-A177-3AD203B41FA5}">
                          <a16:colId xmlns:a16="http://schemas.microsoft.com/office/drawing/2014/main" val="2665438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Espèce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2(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580556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𝛥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fr-FR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  <m:r>
                                  <a:rPr lang="fr-FR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°(298</m:t>
                                </m:r>
                                <m:r>
                                  <a:rPr lang="fr-FR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fr-FR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-74,9 kJ/mol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-285,8</a:t>
                          </a:r>
                          <a:r>
                            <a:rPr lang="fr-FR" sz="2800" b="0" baseline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kJ/mol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-393,5 kJ/mol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223467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7324193"/>
                  </p:ext>
                </p:extLst>
              </p:nvPr>
            </p:nvGraphicFramePr>
            <p:xfrm>
              <a:off x="1482725" y="3442914"/>
              <a:ext cx="9226552" cy="150412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3463">
                      <a:extLst>
                        <a:ext uri="{9D8B030D-6E8A-4147-A177-3AD203B41FA5}">
                          <a16:colId xmlns:a16="http://schemas.microsoft.com/office/drawing/2014/main" val="1815988918"/>
                        </a:ext>
                      </a:extLst>
                    </a:gridCol>
                    <a:gridCol w="1643063">
                      <a:extLst>
                        <a:ext uri="{9D8B030D-6E8A-4147-A177-3AD203B41FA5}">
                          <a16:colId xmlns:a16="http://schemas.microsoft.com/office/drawing/2014/main" val="1544075624"/>
                        </a:ext>
                      </a:extLst>
                    </a:gridCol>
                    <a:gridCol w="1589406">
                      <a:extLst>
                        <a:ext uri="{9D8B030D-6E8A-4147-A177-3AD203B41FA5}">
                          <a16:colId xmlns:a16="http://schemas.microsoft.com/office/drawing/2014/main" val="2752807847"/>
                        </a:ext>
                      </a:extLst>
                    </a:gridCol>
                    <a:gridCol w="1845310">
                      <a:extLst>
                        <a:ext uri="{9D8B030D-6E8A-4147-A177-3AD203B41FA5}">
                          <a16:colId xmlns:a16="http://schemas.microsoft.com/office/drawing/2014/main" val="661706256"/>
                        </a:ext>
                      </a:extLst>
                    </a:gridCol>
                    <a:gridCol w="1845310">
                      <a:extLst>
                        <a:ext uri="{9D8B030D-6E8A-4147-A177-3AD203B41FA5}">
                          <a16:colId xmlns:a16="http://schemas.microsoft.com/office/drawing/2014/main" val="2665438726"/>
                        </a:ext>
                      </a:extLst>
                    </a:gridCol>
                  </a:tblGrid>
                  <a:tr h="55924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Espèce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0370" t="-10870" r="-32148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9615" t="-10870" r="-23384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000" t="-10870" r="-10066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000" t="-10870" r="-66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58055643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65385" r="-301058" b="-17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-74,9 kJ/mol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-285,8</a:t>
                          </a:r>
                          <a:r>
                            <a:rPr lang="fr-FR" sz="2800" b="0" baseline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kJ/mol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-393,5 kJ/mol</a:t>
                          </a:r>
                          <a:endParaRPr lang="fr-FR" sz="28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223467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3761418" y="2214409"/>
                <a:ext cx="6250494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𝐶𝐻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418" y="2214409"/>
                <a:ext cx="6250494" cy="539828"/>
              </a:xfrm>
              <a:prstGeom prst="rect">
                <a:avLst/>
              </a:prstGeom>
              <a:blipFill>
                <a:blip r:embed="rId3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529988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289</TotalTime>
  <Words>2458</Words>
  <Application>Microsoft Office PowerPoint</Application>
  <PresentationFormat>Grand écran</PresentationFormat>
  <Paragraphs>260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Cambria Math</vt:lpstr>
      <vt:lpstr>Gill Sans MT</vt:lpstr>
      <vt:lpstr>Times New Roman</vt:lpstr>
      <vt:lpstr>Wingdings</vt:lpstr>
      <vt:lpstr>Parcel</vt:lpstr>
      <vt:lpstr>Application du premier principe de la thermodynamique à la réaction chimique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du premier principe de la thermodynamique à la réaction chimique</dc:title>
  <dc:creator>DIHYA</dc:creator>
  <cp:lastModifiedBy>DIHYA</cp:lastModifiedBy>
  <cp:revision>26</cp:revision>
  <dcterms:created xsi:type="dcterms:W3CDTF">2021-05-01T20:10:49Z</dcterms:created>
  <dcterms:modified xsi:type="dcterms:W3CDTF">2021-05-02T14:13:23Z</dcterms:modified>
</cp:coreProperties>
</file>