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2" r:id="rId3"/>
    <p:sldId id="275" r:id="rId4"/>
    <p:sldId id="264" r:id="rId5"/>
    <p:sldId id="260" r:id="rId6"/>
    <p:sldId id="290" r:id="rId7"/>
    <p:sldId id="277" r:id="rId8"/>
    <p:sldId id="267" r:id="rId9"/>
    <p:sldId id="289" r:id="rId10"/>
    <p:sldId id="276" r:id="rId11"/>
    <p:sldId id="279" r:id="rId12"/>
    <p:sldId id="282" r:id="rId13"/>
    <p:sldId id="283" r:id="rId14"/>
    <p:sldId id="284" r:id="rId15"/>
    <p:sldId id="285" r:id="rId16"/>
    <p:sldId id="266" r:id="rId17"/>
    <p:sldId id="268" r:id="rId18"/>
    <p:sldId id="269" r:id="rId19"/>
    <p:sldId id="286" r:id="rId20"/>
    <p:sldId id="287" r:id="rId21"/>
    <p:sldId id="274" r:id="rId22"/>
    <p:sldId id="273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97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2521131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fr-FR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 04 </a:t>
            </a:r>
            <a:r>
              <a:rPr lang="fr-FR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Acides et Bases</a:t>
            </a:r>
            <a:endParaRPr lang="fr-FR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5194" y="2913017"/>
            <a:ext cx="6801612" cy="3370217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Niveau : Lycée 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Pré-requis :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 (définition et mesures)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Titrages colorimétriques (trouver l’équivalence)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Constantes d’équilibre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Tableaux d’avancement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Spectrophotométrie, Loi de Beer-Lambert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/>
          <a:stretch/>
        </p:blipFill>
        <p:spPr>
          <a:xfrm>
            <a:off x="3265714" y="1839612"/>
            <a:ext cx="2830286" cy="376494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8" r="26327"/>
          <a:stretch/>
        </p:blipFill>
        <p:spPr>
          <a:xfrm>
            <a:off x="953588" y="1904983"/>
            <a:ext cx="1881051" cy="36995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62" y="1849770"/>
            <a:ext cx="1607820" cy="381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63" y="1761673"/>
            <a:ext cx="3999199" cy="399919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57081" y="5661213"/>
            <a:ext cx="160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Contient de l’acide chlorhydrique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670273" y="5659770"/>
                <a:ext cx="18245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Contient de l’acide éthanoïque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400" b="0" i="0" smtClean="0"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1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fr-FR" sz="1400" b="0" i="0" smtClean="0">
                        <a:latin typeface="Cambria Math" panose="02040503050406030204" pitchFamily="18" charset="0"/>
                      </a:rPr>
                      <m:t>COOH</m:t>
                    </m:r>
                  </m:oMath>
                </a14:m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273" y="5659770"/>
                <a:ext cx="1824516" cy="523220"/>
              </a:xfrm>
              <a:prstGeom prst="rect">
                <a:avLst/>
              </a:prstGeom>
              <a:blipFill>
                <a:blip r:embed="rId6"/>
                <a:stretch>
                  <a:fillRect l="-1003" t="-1163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422267" y="5635147"/>
                <a:ext cx="164747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Contient de l’acide hypochloreux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400" b="0" i="0" smtClean="0">
                        <a:latin typeface="Cambria Math" panose="02040503050406030204" pitchFamily="18" charset="0"/>
                      </a:rPr>
                      <m:t>HClO</m:t>
                    </m:r>
                  </m:oMath>
                </a14:m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267" y="5635147"/>
                <a:ext cx="1647470" cy="738664"/>
              </a:xfrm>
              <a:prstGeom prst="rect">
                <a:avLst/>
              </a:prstGeom>
              <a:blipFill>
                <a:blip r:embed="rId7"/>
                <a:stretch>
                  <a:fillRect l="-1111" t="-8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8997215" y="5629718"/>
            <a:ext cx="202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Contient de l’hydroxyde de sodium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345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Produits ménagers contenant des acides et des bases fortes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37EB258A-BE47-E04A-99A7-4228A503C2C5}"/>
              </a:ext>
            </a:extLst>
          </p:cNvPr>
          <p:cNvCxnSpPr/>
          <p:nvPr/>
        </p:nvCxnSpPr>
        <p:spPr>
          <a:xfrm>
            <a:off x="1627724" y="1806154"/>
            <a:ext cx="8936551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95C003FD-FF4A-2945-9BC3-5393029AE365}"/>
              </a:ext>
            </a:extLst>
          </p:cNvPr>
          <p:cNvSpPr txBox="1"/>
          <p:nvPr/>
        </p:nvSpPr>
        <p:spPr>
          <a:xfrm>
            <a:off x="9183926" y="1361225"/>
            <a:ext cx="202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forte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xmlns="" id="{37EB258A-BE47-E04A-99A7-4228A503C2C5}"/>
              </a:ext>
            </a:extLst>
          </p:cNvPr>
          <p:cNvCxnSpPr/>
          <p:nvPr/>
        </p:nvCxnSpPr>
        <p:spPr>
          <a:xfrm>
            <a:off x="1511787" y="6633133"/>
            <a:ext cx="8936551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B17EB7F-3874-A243-9E04-E37B4DA4B1CA}"/>
              </a:ext>
            </a:extLst>
          </p:cNvPr>
          <p:cNvSpPr txBox="1"/>
          <p:nvPr/>
        </p:nvSpPr>
        <p:spPr>
          <a:xfrm>
            <a:off x="1511787" y="6171468"/>
            <a:ext cx="202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Acide fort</a:t>
            </a:r>
          </a:p>
        </p:txBody>
      </p:sp>
    </p:spTree>
    <p:extLst>
      <p:ext uri="{BB962C8B-B14F-4D97-AF65-F5344CB8AC3E}">
        <p14:creationId xmlns:p14="http://schemas.microsoft.com/office/powerpoint/2010/main" val="11104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6406" y="-16479"/>
            <a:ext cx="12218405" cy="1606674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cap="none" dirty="0" smtClean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Titrage colorimétrique de la soude dans le </a:t>
            </a:r>
            <a:r>
              <a:rPr lang="fr-FR" cap="none" dirty="0" err="1" smtClean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destop</a:t>
            </a:r>
            <a:r>
              <a:rPr lang="fr-FR" cap="none" dirty="0" smtClean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par l’acide chlorhydrique </a:t>
            </a:r>
            <a:endParaRPr lang="fr-FR" cap="none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02"/>
          <a:stretch/>
        </p:blipFill>
        <p:spPr>
          <a:xfrm>
            <a:off x="611614" y="1959527"/>
            <a:ext cx="3607689" cy="4351338"/>
          </a:xfrm>
        </p:spPr>
      </p:pic>
      <p:sp>
        <p:nvSpPr>
          <p:cNvPr id="5" name="ZoneTexte 4"/>
          <p:cNvSpPr txBox="1"/>
          <p:nvPr/>
        </p:nvSpPr>
        <p:spPr>
          <a:xfrm>
            <a:off x="4278385" y="5628690"/>
            <a:ext cx="24579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Agitateur magnétique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72680" y="5154247"/>
            <a:ext cx="24579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Papier blanc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73044" y="2704916"/>
            <a:ext cx="47644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Espèce titrante 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chlorhydrique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HCl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à </a:t>
            </a:r>
          </a:p>
          <a:p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r>
              <a:rPr lang="fr-FR" b="1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= 0,1 mol/L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38537" y="4507916"/>
            <a:ext cx="69295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Espèce titrée : 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Soude dans le Destop dilué 50 fois de concentration inconnue 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r>
              <a:rPr lang="fr-FR" b="1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+ quelques gouttes de BBT (indicateur coloré) 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</a:t>
            </a:r>
            <a:r>
              <a:rPr lang="fr-FR" b="1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0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= 20 </a:t>
            </a:r>
            <a:r>
              <a:rPr lang="fr-FR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endParaRPr lang="fr-FR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66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476"/>
          <a:stretch/>
        </p:blipFill>
        <p:spPr>
          <a:xfrm>
            <a:off x="1294783" y="1100689"/>
            <a:ext cx="7053943" cy="3970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9666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Simulation dozzaqueux : choix d’un indicateur coloré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418101" y="5205615"/>
                <a:ext cx="6376104" cy="451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Réaction support de titrage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𝐻𝑂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2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01" y="5205615"/>
                <a:ext cx="6376104" cy="451086"/>
              </a:xfrm>
              <a:prstGeom prst="rect">
                <a:avLst/>
              </a:prstGeom>
              <a:blipFill>
                <a:blip r:embed="rId3"/>
                <a:stretch>
                  <a:fillRect l="-1052" b="-229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9661" y="1391885"/>
            <a:ext cx="3311434" cy="5034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au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136158"/>
                  </p:ext>
                </p:extLst>
              </p:nvPr>
            </p:nvGraphicFramePr>
            <p:xfrm>
              <a:off x="4296625" y="5790739"/>
              <a:ext cx="3497580" cy="82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5860">
                      <a:extLst>
                        <a:ext uri="{9D8B030D-6E8A-4147-A177-3AD203B41FA5}">
                          <a16:colId xmlns:a16="http://schemas.microsoft.com/office/drawing/2014/main" xmlns="" val="2372216583"/>
                        </a:ext>
                      </a:extLst>
                    </a:gridCol>
                    <a:gridCol w="1165860">
                      <a:extLst>
                        <a:ext uri="{9D8B030D-6E8A-4147-A177-3AD203B41FA5}">
                          <a16:colId xmlns:a16="http://schemas.microsoft.com/office/drawing/2014/main" xmlns="" val="1891476726"/>
                        </a:ext>
                      </a:extLst>
                    </a:gridCol>
                    <a:gridCol w="1165860">
                      <a:extLst>
                        <a:ext uri="{9D8B030D-6E8A-4147-A177-3AD203B41FA5}">
                          <a16:colId xmlns:a16="http://schemas.microsoft.com/office/drawing/2014/main" xmlns="" val="5745412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4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  <a:endParaRPr lang="fr-FR" sz="24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36548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Amiri" panose="00000500000000000000" pitchFamily="2" charset="-78"/>
                                        <a:cs typeface="Amiri" panose="000005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Amiri" panose="00000500000000000000" pitchFamily="2" charset="-78"/>
                                        <a:cs typeface="Amiri" panose="00000500000000000000" pitchFamily="2" charset="-78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Amiri" panose="00000500000000000000" pitchFamily="2" charset="-78"/>
                                        <a:cs typeface="Amiri" panose="00000500000000000000" pitchFamily="2" charset="-78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iri" panose="00000500000000000000" pitchFamily="2" charset="-78"/>
                                    <a:cs typeface="Amiri" panose="00000500000000000000" pitchFamily="2" charset="-78"/>
                                  </a:rPr>
                                  <m:t> −</m:t>
                                </m:r>
                                <m:r>
                                  <a:rPr lang="fr-F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iri" panose="00000500000000000000" pitchFamily="2" charset="-78"/>
                                    <a:cs typeface="Amiri" panose="00000500000000000000" pitchFamily="2" charset="-78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69488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au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136158"/>
                  </p:ext>
                </p:extLst>
              </p:nvPr>
            </p:nvGraphicFramePr>
            <p:xfrm>
              <a:off x="4296625" y="5790739"/>
              <a:ext cx="3497580" cy="82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5860">
                      <a:extLst>
                        <a:ext uri="{9D8B030D-6E8A-4147-A177-3AD203B41FA5}">
                          <a16:colId xmlns:a16="http://schemas.microsoft.com/office/drawing/2014/main" val="2372216583"/>
                        </a:ext>
                      </a:extLst>
                    </a:gridCol>
                    <a:gridCol w="1165860">
                      <a:extLst>
                        <a:ext uri="{9D8B030D-6E8A-4147-A177-3AD203B41FA5}">
                          <a16:colId xmlns:a16="http://schemas.microsoft.com/office/drawing/2014/main" val="1891476726"/>
                        </a:ext>
                      </a:extLst>
                    </a:gridCol>
                    <a:gridCol w="1165860">
                      <a:extLst>
                        <a:ext uri="{9D8B030D-6E8A-4147-A177-3AD203B41FA5}">
                          <a16:colId xmlns:a16="http://schemas.microsoft.com/office/drawing/2014/main" val="57454124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1" t="-9211" r="-20052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4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  <a:endParaRPr lang="fr-FR" sz="24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6548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1" t="-136066" r="-2005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69488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Accolade ouvrante 11"/>
          <p:cNvSpPr/>
          <p:nvPr/>
        </p:nvSpPr>
        <p:spPr>
          <a:xfrm rot="16200000">
            <a:off x="2648313" y="1109545"/>
            <a:ext cx="563297" cy="2733326"/>
          </a:xfrm>
          <a:prstGeom prst="leftBrace">
            <a:avLst>
              <a:gd name="adj1" fmla="val 28488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3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5902" y="1462248"/>
            <a:ext cx="3603035" cy="495538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476"/>
          <a:stretch/>
        </p:blipFill>
        <p:spPr>
          <a:xfrm>
            <a:off x="1294783" y="1100689"/>
            <a:ext cx="7053943" cy="3970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9666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Simulation dozzaqueux : choix d’un indicateur coloré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418101" y="5205615"/>
                <a:ext cx="6376104" cy="451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Réaction support de titrage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𝐻𝑂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2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01" y="5205615"/>
                <a:ext cx="6376104" cy="451086"/>
              </a:xfrm>
              <a:prstGeom prst="rect">
                <a:avLst/>
              </a:prstGeom>
              <a:blipFill>
                <a:blip r:embed="rId4"/>
                <a:stretch>
                  <a:fillRect l="-1052" b="-229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au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136158"/>
                  </p:ext>
                </p:extLst>
              </p:nvPr>
            </p:nvGraphicFramePr>
            <p:xfrm>
              <a:off x="4296625" y="5790739"/>
              <a:ext cx="3497580" cy="82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5860">
                      <a:extLst>
                        <a:ext uri="{9D8B030D-6E8A-4147-A177-3AD203B41FA5}">
                          <a16:colId xmlns:a16="http://schemas.microsoft.com/office/drawing/2014/main" xmlns="" val="2372216583"/>
                        </a:ext>
                      </a:extLst>
                    </a:gridCol>
                    <a:gridCol w="1165860">
                      <a:extLst>
                        <a:ext uri="{9D8B030D-6E8A-4147-A177-3AD203B41FA5}">
                          <a16:colId xmlns:a16="http://schemas.microsoft.com/office/drawing/2014/main" xmlns="" val="1891476726"/>
                        </a:ext>
                      </a:extLst>
                    </a:gridCol>
                    <a:gridCol w="1165860">
                      <a:extLst>
                        <a:ext uri="{9D8B030D-6E8A-4147-A177-3AD203B41FA5}">
                          <a16:colId xmlns:a16="http://schemas.microsoft.com/office/drawing/2014/main" xmlns="" val="5745412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4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  <a:endParaRPr lang="fr-FR" sz="24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36548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Amiri" panose="00000500000000000000" pitchFamily="2" charset="-78"/>
                                        <a:cs typeface="Amiri" panose="000005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Amiri" panose="00000500000000000000" pitchFamily="2" charset="-78"/>
                                        <a:cs typeface="Amiri" panose="00000500000000000000" pitchFamily="2" charset="-78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Amiri" panose="00000500000000000000" pitchFamily="2" charset="-78"/>
                                        <a:cs typeface="Amiri" panose="00000500000000000000" pitchFamily="2" charset="-78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iri" panose="00000500000000000000" pitchFamily="2" charset="-78"/>
                                    <a:cs typeface="Amiri" panose="00000500000000000000" pitchFamily="2" charset="-78"/>
                                  </a:rPr>
                                  <m:t> −</m:t>
                                </m:r>
                                <m:r>
                                  <a:rPr lang="fr-F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iri" panose="00000500000000000000" pitchFamily="2" charset="-78"/>
                                    <a:cs typeface="Amiri" panose="00000500000000000000" pitchFamily="2" charset="-78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69488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au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136158"/>
                  </p:ext>
                </p:extLst>
              </p:nvPr>
            </p:nvGraphicFramePr>
            <p:xfrm>
              <a:off x="4296625" y="5790739"/>
              <a:ext cx="3497580" cy="82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5860">
                      <a:extLst>
                        <a:ext uri="{9D8B030D-6E8A-4147-A177-3AD203B41FA5}">
                          <a16:colId xmlns:a16="http://schemas.microsoft.com/office/drawing/2014/main" val="2372216583"/>
                        </a:ext>
                      </a:extLst>
                    </a:gridCol>
                    <a:gridCol w="1165860">
                      <a:extLst>
                        <a:ext uri="{9D8B030D-6E8A-4147-A177-3AD203B41FA5}">
                          <a16:colId xmlns:a16="http://schemas.microsoft.com/office/drawing/2014/main" val="1891476726"/>
                        </a:ext>
                      </a:extLst>
                    </a:gridCol>
                    <a:gridCol w="1165860">
                      <a:extLst>
                        <a:ext uri="{9D8B030D-6E8A-4147-A177-3AD203B41FA5}">
                          <a16:colId xmlns:a16="http://schemas.microsoft.com/office/drawing/2014/main" val="57454124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1" t="-9211" r="-20052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4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  <a:endParaRPr lang="fr-FR" sz="24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6548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1" t="-136066" r="-2005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69488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Accolade ouvrante 6"/>
          <p:cNvSpPr/>
          <p:nvPr/>
        </p:nvSpPr>
        <p:spPr>
          <a:xfrm rot="16200000">
            <a:off x="2648313" y="1109545"/>
            <a:ext cx="563297" cy="2733326"/>
          </a:xfrm>
          <a:prstGeom prst="leftBrace">
            <a:avLst>
              <a:gd name="adj1" fmla="val 28488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2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5312" y="1554480"/>
            <a:ext cx="3377753" cy="476915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476"/>
          <a:stretch/>
        </p:blipFill>
        <p:spPr>
          <a:xfrm>
            <a:off x="1294783" y="1100689"/>
            <a:ext cx="7053943" cy="3970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9666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Simulation dozzaqueux : choix d’un indicateur coloré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418101" y="5205615"/>
                <a:ext cx="6376104" cy="451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Réaction support de titrage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𝐻𝑂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2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01" y="5205615"/>
                <a:ext cx="6376104" cy="451086"/>
              </a:xfrm>
              <a:prstGeom prst="rect">
                <a:avLst/>
              </a:prstGeom>
              <a:blipFill>
                <a:blip r:embed="rId4"/>
                <a:stretch>
                  <a:fillRect l="-1052" b="-229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au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1903470"/>
                  </p:ext>
                </p:extLst>
              </p:nvPr>
            </p:nvGraphicFramePr>
            <p:xfrm>
              <a:off x="4296625" y="5790739"/>
              <a:ext cx="3497580" cy="82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5860">
                      <a:extLst>
                        <a:ext uri="{9D8B030D-6E8A-4147-A177-3AD203B41FA5}">
                          <a16:colId xmlns:a16="http://schemas.microsoft.com/office/drawing/2014/main" xmlns="" val="2372216583"/>
                        </a:ext>
                      </a:extLst>
                    </a:gridCol>
                    <a:gridCol w="1165860">
                      <a:extLst>
                        <a:ext uri="{9D8B030D-6E8A-4147-A177-3AD203B41FA5}">
                          <a16:colId xmlns:a16="http://schemas.microsoft.com/office/drawing/2014/main" xmlns="" val="1891476726"/>
                        </a:ext>
                      </a:extLst>
                    </a:gridCol>
                    <a:gridCol w="1165860">
                      <a:extLst>
                        <a:ext uri="{9D8B030D-6E8A-4147-A177-3AD203B41FA5}">
                          <a16:colId xmlns:a16="http://schemas.microsoft.com/office/drawing/2014/main" xmlns="" val="5745412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4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  <a:endParaRPr lang="fr-FR" sz="24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36548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iri" panose="00000500000000000000" pitchFamily="2" charset="-78"/>
                                    <a:cs typeface="Amiri" panose="00000500000000000000" pitchFamily="2" charset="-78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69488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au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1903470"/>
                  </p:ext>
                </p:extLst>
              </p:nvPr>
            </p:nvGraphicFramePr>
            <p:xfrm>
              <a:off x="4296625" y="5790739"/>
              <a:ext cx="3497580" cy="828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5860">
                      <a:extLst>
                        <a:ext uri="{9D8B030D-6E8A-4147-A177-3AD203B41FA5}">
                          <a16:colId xmlns:a16="http://schemas.microsoft.com/office/drawing/2014/main" val="2372216583"/>
                        </a:ext>
                      </a:extLst>
                    </a:gridCol>
                    <a:gridCol w="1165860">
                      <a:extLst>
                        <a:ext uri="{9D8B030D-6E8A-4147-A177-3AD203B41FA5}">
                          <a16:colId xmlns:a16="http://schemas.microsoft.com/office/drawing/2014/main" val="1891476726"/>
                        </a:ext>
                      </a:extLst>
                    </a:gridCol>
                    <a:gridCol w="1165860">
                      <a:extLst>
                        <a:ext uri="{9D8B030D-6E8A-4147-A177-3AD203B41FA5}">
                          <a16:colId xmlns:a16="http://schemas.microsoft.com/office/drawing/2014/main" val="57454124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1" t="-9211" r="-20052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4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  <a:endParaRPr lang="fr-FR" sz="24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6548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1" t="-136066" r="-2005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69488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Accolade ouvrante 6"/>
          <p:cNvSpPr/>
          <p:nvPr/>
        </p:nvSpPr>
        <p:spPr>
          <a:xfrm rot="16200000">
            <a:off x="2648313" y="1109545"/>
            <a:ext cx="563297" cy="2733326"/>
          </a:xfrm>
          <a:prstGeom prst="leftBrace">
            <a:avLst>
              <a:gd name="adj1" fmla="val 28488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ccolade ouvrante 11"/>
          <p:cNvSpPr/>
          <p:nvPr/>
        </p:nvSpPr>
        <p:spPr>
          <a:xfrm rot="16200000">
            <a:off x="4324504" y="3200018"/>
            <a:ext cx="563297" cy="740121"/>
          </a:xfrm>
          <a:prstGeom prst="leftBrace">
            <a:avLst>
              <a:gd name="adj1" fmla="val 28488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3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367" y="1319349"/>
            <a:ext cx="3792945" cy="499935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476"/>
          <a:stretch/>
        </p:blipFill>
        <p:spPr>
          <a:xfrm>
            <a:off x="1294783" y="1100689"/>
            <a:ext cx="7053943" cy="3970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9666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Simulation dozzaqueux : choix d’un indicateur coloré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418101" y="5205615"/>
                <a:ext cx="6376104" cy="451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Réaction support de titrage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𝐻𝑂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2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01" y="5205615"/>
                <a:ext cx="6376104" cy="451086"/>
              </a:xfrm>
              <a:prstGeom prst="rect">
                <a:avLst/>
              </a:prstGeom>
              <a:blipFill>
                <a:blip r:embed="rId4"/>
                <a:stretch>
                  <a:fillRect l="-1052" b="-229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au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8031320"/>
                  </p:ext>
                </p:extLst>
              </p:nvPr>
            </p:nvGraphicFramePr>
            <p:xfrm>
              <a:off x="4296625" y="5790739"/>
              <a:ext cx="3497580" cy="85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5860">
                      <a:extLst>
                        <a:ext uri="{9D8B030D-6E8A-4147-A177-3AD203B41FA5}">
                          <a16:colId xmlns:a16="http://schemas.microsoft.com/office/drawing/2014/main" xmlns="" val="2372216583"/>
                        </a:ext>
                      </a:extLst>
                    </a:gridCol>
                    <a:gridCol w="1165860">
                      <a:extLst>
                        <a:ext uri="{9D8B030D-6E8A-4147-A177-3AD203B41FA5}">
                          <a16:colId xmlns:a16="http://schemas.microsoft.com/office/drawing/2014/main" xmlns="" val="1891476726"/>
                        </a:ext>
                      </a:extLst>
                    </a:gridCol>
                    <a:gridCol w="1165860">
                      <a:extLst>
                        <a:ext uri="{9D8B030D-6E8A-4147-A177-3AD203B41FA5}">
                          <a16:colId xmlns:a16="http://schemas.microsoft.com/office/drawing/2014/main" xmlns="" val="5745412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4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  <a:endParaRPr lang="fr-FR" sz="24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36548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iri" panose="00000500000000000000" pitchFamily="2" charset="-78"/>
                                    <a:cs typeface="Amiri" panose="00000500000000000000" pitchFamily="2" charset="-78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  <a:endParaRPr lang="fr-FR" sz="20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69488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au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8031320"/>
                  </p:ext>
                </p:extLst>
              </p:nvPr>
            </p:nvGraphicFramePr>
            <p:xfrm>
              <a:off x="4296625" y="5790739"/>
              <a:ext cx="3497580" cy="85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5860">
                      <a:extLst>
                        <a:ext uri="{9D8B030D-6E8A-4147-A177-3AD203B41FA5}">
                          <a16:colId xmlns:a16="http://schemas.microsoft.com/office/drawing/2014/main" val="2372216583"/>
                        </a:ext>
                      </a:extLst>
                    </a:gridCol>
                    <a:gridCol w="1165860">
                      <a:extLst>
                        <a:ext uri="{9D8B030D-6E8A-4147-A177-3AD203B41FA5}">
                          <a16:colId xmlns:a16="http://schemas.microsoft.com/office/drawing/2014/main" val="1891476726"/>
                        </a:ext>
                      </a:extLst>
                    </a:gridCol>
                    <a:gridCol w="1165860">
                      <a:extLst>
                        <a:ext uri="{9D8B030D-6E8A-4147-A177-3AD203B41FA5}">
                          <a16:colId xmlns:a16="http://schemas.microsoft.com/office/drawing/2014/main" val="57454124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1" t="-9211" r="-200521" b="-10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4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  <a:endParaRPr lang="fr-FR" sz="24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654875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1" t="-127692" r="-200521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  <a:endParaRPr lang="fr-FR" sz="20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i="1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1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69488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Accolade ouvrante 6"/>
          <p:cNvSpPr/>
          <p:nvPr/>
        </p:nvSpPr>
        <p:spPr>
          <a:xfrm rot="16200000">
            <a:off x="2648313" y="1109545"/>
            <a:ext cx="563297" cy="2733326"/>
          </a:xfrm>
          <a:prstGeom prst="leftBrace">
            <a:avLst>
              <a:gd name="adj1" fmla="val 28488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ccolade ouvrante 11"/>
          <p:cNvSpPr/>
          <p:nvPr/>
        </p:nvSpPr>
        <p:spPr>
          <a:xfrm rot="16200000">
            <a:off x="4324504" y="3200018"/>
            <a:ext cx="563297" cy="740121"/>
          </a:xfrm>
          <a:prstGeom prst="leftBrace">
            <a:avLst>
              <a:gd name="adj1" fmla="val 28488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ouvrante 9"/>
          <p:cNvSpPr/>
          <p:nvPr/>
        </p:nvSpPr>
        <p:spPr>
          <a:xfrm rot="16200000">
            <a:off x="6252795" y="2760693"/>
            <a:ext cx="563297" cy="3628567"/>
          </a:xfrm>
          <a:prstGeom prst="leftBrace">
            <a:avLst>
              <a:gd name="adj1" fmla="val 28488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4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45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dozzaqueux : choix d’un indicateur coloré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A30955A-C02E-4351-BFCA-85EC31AF8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90" y="1624432"/>
            <a:ext cx="11203619" cy="49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486400" y="2120445"/>
            <a:ext cx="636062" cy="115615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122462" y="2120445"/>
            <a:ext cx="4312751" cy="1156156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632064" y="2120445"/>
            <a:ext cx="3854336" cy="1156156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31156DAC-58D4-5041-8E24-ADBAAC24B8F0}"/>
              </a:ext>
            </a:extLst>
          </p:cNvPr>
          <p:cNvGrpSpPr/>
          <p:nvPr/>
        </p:nvGrpSpPr>
        <p:grpSpPr>
          <a:xfrm>
            <a:off x="1641063" y="2146574"/>
            <a:ext cx="9791114" cy="1406905"/>
            <a:chOff x="1562686" y="2830353"/>
            <a:chExt cx="9791114" cy="1406905"/>
          </a:xfrm>
        </p:grpSpPr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xmlns="" id="{7827122C-8E6D-9940-8249-53CC0CB1917B}"/>
                </a:ext>
              </a:extLst>
            </p:cNvPr>
            <p:cNvCxnSpPr/>
            <p:nvPr/>
          </p:nvCxnSpPr>
          <p:spPr>
            <a:xfrm>
              <a:off x="1562686" y="3982244"/>
              <a:ext cx="897179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xmlns="" id="{51E686AE-3334-224D-BBED-1FCC31BE2CEF}"/>
                    </a:ext>
                  </a:extLst>
                </p:cNvPr>
                <p:cNvSpPr txBox="1"/>
                <p:nvPr/>
              </p:nvSpPr>
              <p:spPr>
                <a:xfrm>
                  <a:off x="10534485" y="3612972"/>
                  <a:ext cx="819315" cy="624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i="1" dirty="0" smtClean="0">
                            <a:latin typeface="Cambria Math" panose="02040503050406030204" pitchFamily="18" charset="0"/>
                          </a:rPr>
                          <m:t>𝑝𝐻</m:t>
                        </m:r>
                      </m:oMath>
                    </m:oMathPara>
                  </a14:m>
                  <a:endParaRPr lang="fr-FR" sz="2800" dirty="0"/>
                </a:p>
              </p:txBody>
            </p:sp>
          </mc:Choice>
          <mc:Fallback xmlns="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51E686AE-3334-224D-BBED-1FCC31BE2C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4485" y="3612972"/>
                  <a:ext cx="819315" cy="62428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xmlns="" id="{4CBA2165-9DC3-764C-9E33-9A2E7C2D3CB6}"/>
                </a:ext>
              </a:extLst>
            </p:cNvPr>
            <p:cNvCxnSpPr>
              <a:cxnSpLocks/>
            </p:cNvCxnSpPr>
            <p:nvPr/>
          </p:nvCxnSpPr>
          <p:spPr>
            <a:xfrm>
              <a:off x="5765243" y="2830353"/>
              <a:ext cx="0" cy="11561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8CEFA681-75EA-D242-AAC4-C6A8EC6E0575}"/>
                  </a:ext>
                </a:extLst>
              </p:cNvPr>
              <p:cNvSpPr txBox="1"/>
              <p:nvPr/>
            </p:nvSpPr>
            <p:spPr>
              <a:xfrm>
                <a:off x="4792867" y="3453739"/>
                <a:ext cx="2067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=6,8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CEFA681-75EA-D242-AAC4-C6A8EC6E0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867" y="3453739"/>
                <a:ext cx="2067173" cy="461665"/>
              </a:xfrm>
              <a:prstGeom prst="rect">
                <a:avLst/>
              </a:prstGeom>
              <a:blipFill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3BBFC2CB-80CA-7348-B627-A2D27B6F8FFA}"/>
                  </a:ext>
                </a:extLst>
              </p:cNvPr>
              <p:cNvSpPr txBox="1"/>
              <p:nvPr/>
            </p:nvSpPr>
            <p:spPr>
              <a:xfrm>
                <a:off x="2916457" y="2578504"/>
                <a:ext cx="2067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FR" sz="2800" b="0" i="1" dirty="0" smtClean="0">
                          <a:latin typeface="Cambria Math" panose="02040503050406030204" pitchFamily="18" charset="0"/>
                        </a:rPr>
                        <m:t>𝐵𝑇𝐻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BBFC2CB-80CA-7348-B627-A2D27B6F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457" y="2578504"/>
                <a:ext cx="206717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xmlns="" id="{00449428-7B99-A840-A8C4-5681D4A798B7}"/>
                  </a:ext>
                </a:extLst>
              </p:cNvPr>
              <p:cNvSpPr txBox="1"/>
              <p:nvPr/>
            </p:nvSpPr>
            <p:spPr>
              <a:xfrm>
                <a:off x="6530800" y="2579149"/>
                <a:ext cx="2067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dirty="0" smtClean="0">
                              <a:latin typeface="Cambria Math" panose="02040503050406030204" pitchFamily="18" charset="0"/>
                            </a:rPr>
                            <m:t>𝐵𝐵𝑇</m:t>
                          </m:r>
                        </m:e>
                        <m:sup>
                          <m:r>
                            <a:rPr lang="fr-FR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00449428-7B99-A840-A8C4-5681D4A79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800" y="2579149"/>
                <a:ext cx="206717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0" y="0"/>
            <a:ext cx="12192000" cy="1345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indicateur coloré : le Bleu de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Bromothymol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6B8372A-DF2F-4FAE-848F-BDAE5DA13C7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6234" y="4762867"/>
            <a:ext cx="82867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56E7496-1EF4-444D-A3D2-BBA960990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34990" y="2199304"/>
            <a:ext cx="4647743" cy="33468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78DDA6F-C9CC-44AA-8DAD-C0240F2CB7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868300" y="2296957"/>
            <a:ext cx="4647744" cy="31515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4D847A5-FCD9-4C17-96D3-DFDBE40BF4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494367" y="2106548"/>
            <a:ext cx="4647743" cy="353239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11EAC707-F5CF-4257-88E6-EE8DF9186A43}"/>
              </a:ext>
            </a:extLst>
          </p:cNvPr>
          <p:cNvSpPr txBox="1"/>
          <p:nvPr/>
        </p:nvSpPr>
        <p:spPr>
          <a:xfrm>
            <a:off x="5514396" y="6196616"/>
            <a:ext cx="128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pH=6,7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ED1411C9-28D7-41D3-B0D1-3A76B732C7E4}"/>
              </a:ext>
            </a:extLst>
          </p:cNvPr>
          <p:cNvSpPr txBox="1"/>
          <p:nvPr/>
        </p:nvSpPr>
        <p:spPr>
          <a:xfrm>
            <a:off x="9038831" y="6196616"/>
            <a:ext cx="173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pH=11,0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E78A4695-8870-4B1C-8A5D-91CA67B29F2C}"/>
              </a:ext>
            </a:extLst>
          </p:cNvPr>
          <p:cNvSpPr txBox="1"/>
          <p:nvPr/>
        </p:nvSpPr>
        <p:spPr>
          <a:xfrm>
            <a:off x="1989961" y="6196616"/>
            <a:ext cx="128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pH=3,9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345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indicateur coloré : le Bleu de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Bromothymol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75613C06-E335-4E0D-B49B-80E54621402E}"/>
                  </a:ext>
                </a:extLst>
              </p:cNvPr>
              <p:cNvSpPr txBox="1"/>
              <p:nvPr/>
            </p:nvSpPr>
            <p:spPr>
              <a:xfrm>
                <a:off x="448269" y="2182286"/>
                <a:ext cx="10326053" cy="3946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u="sng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Loi de Beer-Lambert : </a:t>
                </a:r>
              </a:p>
              <a:p>
                <a:endParaRPr lang="fr-FR" sz="2400" u="sng" dirty="0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sz="1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l-G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𝐵𝐵𝑇𝐻</m:t>
                          </m:r>
                        </m:e>
                      </m:d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𝐵𝐵𝑇</m:t>
                              </m:r>
                            </m:e>
                            <m:sup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400" baseline="30000" dirty="0">
                  <a:solidFill>
                    <a:schemeClr val="tx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sz="2400" baseline="30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sz="2400" dirty="0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On </a:t>
                </a:r>
                <a:r>
                  <a:rPr lang="fr-FR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se place à une longueur d’onde où </a:t>
                </a:r>
              </a:p>
              <a:p>
                <a:r>
                  <a:rPr lang="fr-FR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seule la forme basique absorbe : </a:t>
                </a:r>
                <a:endParaRPr lang="fr-FR" sz="2400" dirty="0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sz="900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fr-F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=615 </m:t>
                          </m:r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𝑛𝑚</m:t>
                          </m:r>
                        </m:e>
                      </m:d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sSub>
                        <m:sSubPr>
                          <m:ctrlPr>
                            <a:rPr lang="fr-F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fr-F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fr-F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𝐵𝐵𝑇</m:t>
                              </m:r>
                            </m:e>
                            <m:sup>
                              <m: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400" dirty="0" smtClean="0">
                  <a:solidFill>
                    <a:srgbClr val="FF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sz="2400" dirty="0">
                  <a:solidFill>
                    <a:srgbClr val="C0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5613C06-E335-4E0D-B49B-80E546214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69" y="2182286"/>
                <a:ext cx="10326053" cy="3946401"/>
              </a:xfrm>
              <a:prstGeom prst="rect">
                <a:avLst/>
              </a:prstGeom>
              <a:blipFill>
                <a:blip r:embed="rId2"/>
                <a:stretch>
                  <a:fillRect l="-945" t="-12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12192000" cy="1345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Détermination du </a:t>
            </a:r>
            <a:r>
              <a:rPr lang="fr-FR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pKa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du BBT par spectrophotométrie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680" y="2076994"/>
            <a:ext cx="6108743" cy="41569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509" y="2860768"/>
            <a:ext cx="5408022" cy="875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76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/>
          <a:stretch/>
        </p:blipFill>
        <p:spPr>
          <a:xfrm>
            <a:off x="3265714" y="1839612"/>
            <a:ext cx="2830286" cy="376494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8" r="26327"/>
          <a:stretch/>
        </p:blipFill>
        <p:spPr>
          <a:xfrm>
            <a:off x="953588" y="1904983"/>
            <a:ext cx="1881051" cy="36995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62" y="1849770"/>
            <a:ext cx="1607820" cy="381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63" y="1761673"/>
            <a:ext cx="3999199" cy="399919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57081" y="5661213"/>
            <a:ext cx="160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Contient de l’acide chlorhydrique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670273" y="5659770"/>
                <a:ext cx="18245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Contient de l’acide éthanoïque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400" b="0" i="0" smtClean="0"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1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fr-FR" sz="1400" b="0" i="0" smtClean="0">
                        <a:latin typeface="Cambria Math" panose="02040503050406030204" pitchFamily="18" charset="0"/>
                      </a:rPr>
                      <m:t>COOH</m:t>
                    </m:r>
                  </m:oMath>
                </a14:m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273" y="5659770"/>
                <a:ext cx="1824516" cy="523220"/>
              </a:xfrm>
              <a:prstGeom prst="rect">
                <a:avLst/>
              </a:prstGeom>
              <a:blipFill>
                <a:blip r:embed="rId6"/>
                <a:stretch>
                  <a:fillRect l="-1003" t="-1163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422267" y="5635147"/>
                <a:ext cx="164747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Contient de l’acide hypochloreux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400" b="0" i="0" smtClean="0">
                        <a:latin typeface="Cambria Math" panose="02040503050406030204" pitchFamily="18" charset="0"/>
                      </a:rPr>
                      <m:t>HClO</m:t>
                    </m:r>
                  </m:oMath>
                </a14:m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267" y="5635147"/>
                <a:ext cx="1647470" cy="738664"/>
              </a:xfrm>
              <a:prstGeom prst="rect">
                <a:avLst/>
              </a:prstGeom>
              <a:blipFill>
                <a:blip r:embed="rId7"/>
                <a:stretch>
                  <a:fillRect l="-1111" t="-8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8997215" y="5629718"/>
            <a:ext cx="202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Contient de l’hydroxyde de sodium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345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Produits ménagers contenant des acides et des bases fortes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75613C06-E335-4E0D-B49B-80E54621402E}"/>
                  </a:ext>
                </a:extLst>
              </p:cNvPr>
              <p:cNvSpPr txBox="1"/>
              <p:nvPr/>
            </p:nvSpPr>
            <p:spPr>
              <a:xfrm>
                <a:off x="470736" y="1900895"/>
                <a:ext cx="10326053" cy="429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200" u="sng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Relation d’Henderson</a:t>
                </a:r>
              </a:p>
              <a:p>
                <a:endParaRPr lang="fr-FR" sz="2200" u="sng" dirty="0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r>
                  <a:rPr lang="fr-FR" sz="2200" dirty="0" smtClean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fr-F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𝑝𝐾𝑎</m:t>
                    </m:r>
                    <m:r>
                      <a:rPr lang="fr-F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fr-FR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fr-FR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2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FR" sz="22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𝐵𝐵𝑇</m:t>
                                        </m:r>
                                      </m:e>
                                      <m:sup>
                                        <m:r>
                                          <a:rPr lang="fr-FR" sz="2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2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𝐵𝐵𝑇𝐻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fr-F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𝑝𝐾𝑎</m:t>
                    </m:r>
                    <m:r>
                      <a:rPr lang="fr-F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fr-F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fr-F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FR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𝐵𝐵𝑇</m:t>
                                        </m:r>
                                      </m:e>
                                      <m:sup>
                                        <m:r>
                                          <a:rPr lang="fr-FR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r>
                                  <a:rPr lang="fr-F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fr-F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FR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𝐵𝐵𝑇</m:t>
                                        </m:r>
                                      </m:e>
                                      <m:sup>
                                        <m:r>
                                          <a:rPr lang="fr-FR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fr-FR" sz="22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</a:t>
                </a:r>
              </a:p>
              <a:p>
                <a:endParaRPr lang="fr-FR" sz="2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sz="2200" dirty="0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r>
                  <a:rPr lang="fr-FR" sz="2200" dirty="0" smtClean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Or à pH=11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d>
                      <m:dPr>
                        <m:begChr m:val="["/>
                        <m:endChr m:val="]"/>
                        <m:ctrlPr>
                          <a:rPr lang="fr-F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𝐵𝐵𝑇</m:t>
                            </m:r>
                          </m:e>
                          <m:sup>
                            <m:r>
                              <a:rPr lang="fr-F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2200" dirty="0" smtClean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donc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iri" panose="00000500000000000000" pitchFamily="2" charset="-78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miri" panose="00000500000000000000" pitchFamily="2" charset="-78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fr-F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iri" panose="00000500000000000000" pitchFamily="2" charset="-78"/>
                                    <a:cs typeface="Amiri" panose="00000500000000000000" pitchFamily="2" charset="-78"/>
                                  </a:rPr>
                                </m:ctrlPr>
                              </m:sSubPr>
                              <m:e>
                                <m:r>
                                  <a:rPr lang="fr-F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iri" panose="00000500000000000000" pitchFamily="2" charset="-78"/>
                                    <a:cs typeface="Amiri" panose="00000500000000000000" pitchFamily="2" charset="-78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F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iri" panose="00000500000000000000" pitchFamily="2" charset="-78"/>
                                    <a:cs typeface="Amiri" panose="00000500000000000000" pitchFamily="2" charset="-78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fr-F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=</m:t>
                            </m:r>
                            <m:r>
                              <a:rPr lang="fr-F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𝑙</m:t>
                            </m:r>
                            <m:sSub>
                              <m:sSubPr>
                                <m:ctrlPr>
                                  <a:rPr lang="fr-F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iri" panose="00000500000000000000" pitchFamily="2" charset="-78"/>
                                    <a:cs typeface="Amiri" panose="00000500000000000000" pitchFamily="2" charset="-78"/>
                                  </a:rPr>
                                </m:ctrlPr>
                              </m:sSubPr>
                              <m:e>
                                <m:r>
                                  <a:rPr lang="fr-F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miri" panose="00000500000000000000" pitchFamily="2" charset="-78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fr-F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iri" panose="00000500000000000000" pitchFamily="2" charset="-78"/>
                                    <a:cs typeface="Amiri" panose="00000500000000000000" pitchFamily="2" charset="-78"/>
                                  </a:rPr>
                                  <m:t>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iri" panose="00000500000000000000" pitchFamily="2" charset="-78"/>
                                    <a:cs typeface="Amiri" panose="00000500000000000000" pitchFamily="2" charset="-78"/>
                                  </a:rPr>
                                </m:ctrlPr>
                              </m:dPr>
                              <m:e>
                                <m:r>
                                  <a:rPr lang="fr-F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miri" panose="00000500000000000000" pitchFamily="2" charset="-78"/>
                                  </a:rPr>
                                  <m:t>𝜆</m:t>
                                </m:r>
                              </m:e>
                            </m:d>
                            <m:r>
                              <a:rPr lang="fr-F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miri" panose="00000500000000000000" pitchFamily="2" charset="-78"/>
                              </a:rPr>
                              <m:t>𝐶</m:t>
                            </m:r>
                          </m:e>
                          <m:e>
                            <m:r>
                              <a:rPr lang="fr-F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sSub>
                              <m:sSubPr>
                                <m:ctrlPr>
                                  <a:rPr lang="fr-F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fr-F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𝐵𝐵𝑇</m:t>
                                    </m:r>
                                  </m:e>
                                  <m:sup>
                                    <m:r>
                                      <a:rPr lang="fr-FR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fr-FR" sz="2200" dirty="0">
                  <a:solidFill>
                    <a:schemeClr val="tx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sz="2200" dirty="0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r>
                  <a:rPr lang="fr-FR" sz="22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D’où finalement : </a:t>
                </a:r>
              </a:p>
              <a:p>
                <a:endParaRPr lang="fr-FR" sz="2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r>
                  <a:rPr lang="fr-FR" sz="2200" b="0" dirty="0" smtClean="0">
                    <a:solidFill>
                      <a:schemeClr val="tx1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fr-F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𝑝𝐾𝑎</m:t>
                    </m:r>
                    <m:r>
                      <a:rPr lang="fr-FR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fr-F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fr-F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sz="2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fr-FR" sz="2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fr-FR" sz="22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5613C06-E335-4E0D-B49B-80E546214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36" y="1900895"/>
                <a:ext cx="10326053" cy="4296241"/>
              </a:xfrm>
              <a:prstGeom prst="rect">
                <a:avLst/>
              </a:prstGeom>
              <a:blipFill>
                <a:blip r:embed="rId2"/>
                <a:stretch>
                  <a:fillRect l="-767" t="-9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D02724E-DFDE-4A53-BE64-AB442B9AE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03"/>
          <a:stretch/>
        </p:blipFill>
        <p:spPr>
          <a:xfrm>
            <a:off x="7419701" y="1352324"/>
            <a:ext cx="3210928" cy="4862500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E762FC91-F368-48FB-9879-13382DCD8DD6}"/>
              </a:ext>
            </a:extLst>
          </p:cNvPr>
          <p:cNvCxnSpPr>
            <a:cxnSpLocks/>
          </p:cNvCxnSpPr>
          <p:nvPr/>
        </p:nvCxnSpPr>
        <p:spPr>
          <a:xfrm flipH="1">
            <a:off x="8792066" y="5721531"/>
            <a:ext cx="7456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33CF256-62C3-4698-989C-98AA7864253E}"/>
              </a:ext>
            </a:extLst>
          </p:cNvPr>
          <p:cNvSpPr txBox="1"/>
          <p:nvPr/>
        </p:nvSpPr>
        <p:spPr>
          <a:xfrm>
            <a:off x="9703845" y="4905511"/>
            <a:ext cx="2488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5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de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HCl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à 0,1 </a:t>
            </a:r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mol/L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+ 500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d’eau distillée</a:t>
            </a:r>
          </a:p>
          <a:p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+ BBT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19E1381D-8399-41A7-9042-5901BE80E425}"/>
              </a:ext>
            </a:extLst>
          </p:cNvPr>
          <p:cNvCxnSpPr>
            <a:cxnSpLocks/>
          </p:cNvCxnSpPr>
          <p:nvPr/>
        </p:nvCxnSpPr>
        <p:spPr>
          <a:xfrm flipH="1">
            <a:off x="8689378" y="2540529"/>
            <a:ext cx="7767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25B02578-9B66-4EA7-8058-C3F5E03EBF48}"/>
              </a:ext>
            </a:extLst>
          </p:cNvPr>
          <p:cNvSpPr txBox="1"/>
          <p:nvPr/>
        </p:nvSpPr>
        <p:spPr>
          <a:xfrm>
            <a:off x="9471204" y="2198069"/>
            <a:ext cx="232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25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de NaOH à 0,1 </a:t>
            </a:r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mol/L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345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Détermination du </a:t>
            </a:r>
            <a:r>
              <a:rPr lang="fr-FR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pKa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du BBT par spectrophotométrie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44728" y="6326451"/>
                <a:ext cx="32179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fr-FR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BBTH</m:t>
                          </m:r>
                        </m:e>
                      </m:d>
                      <m:r>
                        <a:rPr lang="fr-F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BBT</m:t>
                              </m:r>
                            </m:e>
                            <m:sup>
                              <m:r>
                                <a:rPr lang="fr-F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fr-F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728" y="6326451"/>
                <a:ext cx="321799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837509" y="5332842"/>
            <a:ext cx="4258491" cy="109879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7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6D5F8D6-4A69-4791-9C84-721DD4A3D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2" y="2609783"/>
            <a:ext cx="9837035" cy="36824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1E9EF7F-347E-400D-BFAE-18148239757C}"/>
              </a:ext>
            </a:extLst>
          </p:cNvPr>
          <p:cNvSpPr txBox="1"/>
          <p:nvPr/>
        </p:nvSpPr>
        <p:spPr>
          <a:xfrm>
            <a:off x="8584707" y="3178206"/>
            <a:ext cx="128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pH=6,65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345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du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pKa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BBT par spectrophotométrie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0E1A932-7630-4952-B3C4-DF4DD2B8BF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9386" y="1547789"/>
            <a:ext cx="7030150" cy="7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0E1A932-7630-4952-B3C4-DF4DD2B8BF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9386" y="1547789"/>
            <a:ext cx="7030150" cy="7919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345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du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pKa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BBT par spectrophotométrie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BC8D2B9-72E3-423D-8697-6304D1D62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84" y="2562184"/>
            <a:ext cx="10161233" cy="372083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E4B6219-80D4-404E-95CB-73DDE11892C1}"/>
              </a:ext>
            </a:extLst>
          </p:cNvPr>
          <p:cNvSpPr txBox="1"/>
          <p:nvPr/>
        </p:nvSpPr>
        <p:spPr>
          <a:xfrm>
            <a:off x="2672179" y="3160450"/>
            <a:ext cx="128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pH=11</a:t>
            </a:r>
          </a:p>
        </p:txBody>
      </p:sp>
    </p:spTree>
    <p:extLst>
      <p:ext uri="{BB962C8B-B14F-4D97-AF65-F5344CB8AC3E}">
        <p14:creationId xmlns:p14="http://schemas.microsoft.com/office/powerpoint/2010/main" val="18344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A10BBBA-4AD3-4D52-AB76-CEF7D947C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5" b="3266"/>
          <a:stretch/>
        </p:blipFill>
        <p:spPr>
          <a:xfrm>
            <a:off x="2411767" y="2899954"/>
            <a:ext cx="7368466" cy="35896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1345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du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pKa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BBT par spectrophotométrie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85734" y="1709409"/>
                <a:ext cx="3579826" cy="679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𝑝𝐾𝑎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fr-FR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734" y="1709409"/>
                <a:ext cx="3579826" cy="6796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80233" y="5903308"/>
                <a:ext cx="166218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233" y="5903308"/>
                <a:ext cx="1662186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16893" y="2438289"/>
                <a:ext cx="6746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893" y="2438289"/>
                <a:ext cx="674608" cy="461665"/>
              </a:xfrm>
              <a:prstGeom prst="rect">
                <a:avLst/>
              </a:prstGeom>
              <a:blipFill>
                <a:blip r:embed="rId5"/>
                <a:stretch>
                  <a:fillRect l="-901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600995" y="1499847"/>
            <a:ext cx="4258491" cy="109879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0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48639" y="1645920"/>
                <a:ext cx="11103429" cy="476794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u="sng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400" b="0" i="0" u="sng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fr-FR" sz="2400" b="0" i="0" u="sng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fr-FR" sz="2400" u="sng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est la base conjuguée de l’ion hydronium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i="0" u="sng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400" b="0" i="0" u="sng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fr-FR" sz="2400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b="0" i="0" u="sng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fr-FR" sz="2400" b="0" i="0" u="sng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400" u="sng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:</a:t>
                </a:r>
              </a:p>
              <a:p>
                <a:endParaRPr lang="fr-FR" sz="2400" b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p>
                        <m:r>
                          <a:rPr lang="fr-FR" sz="2400" b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400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(</a:t>
                </a:r>
                <a:r>
                  <a:rPr lang="fr-FR" sz="2400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aq</a:t>
                </a:r>
                <a:r>
                  <a:rPr lang="fr-FR" sz="2400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400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fr-FR" sz="2400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(l)   </a:t>
                </a:r>
                <a:r>
                  <a:rPr lang="fr-FR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				</a:t>
                </a:r>
                <a:r>
                  <a:rPr lang="fr-FR" sz="2400" b="1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couple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fr-FR" sz="2400" b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400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2400" b="1" i="1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fr-FR" sz="2400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</a:p>
              <a:p>
                <a:pPr marL="0" indent="0">
                  <a:buNone/>
                </a:pPr>
                <a:endParaRPr lang="fr-FR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u="sng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400" u="sng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fr-FR" sz="2400" u="sng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fr-FR" sz="2400" u="sng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est l’acide conjugué de l’ion hydroxyde 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u="sng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fr-FR" sz="2400" b="0" i="1" u="sng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sz="2400" u="sng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:</a:t>
                </a:r>
              </a:p>
              <a:p>
                <a:pPr marL="0" indent="0">
                  <a:buNone/>
                </a:pPr>
                <a:endParaRPr lang="fr-FR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fr-FR" sz="2400" b="1" i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2400" b="1" i="0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fr-FR" sz="2400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(l)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fr-FR" sz="2400" b="1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400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+ 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0"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p>
                        <m:r>
                          <a:rPr lang="fr-FR" sz="2400" b="1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0" smtClean="0">
                        <a:latin typeface="Cambria Math" panose="02040503050406030204" pitchFamily="18" charset="0"/>
                      </a:rPr>
                      <m:t>𝐚𝐪</m:t>
                    </m:r>
                    <m:r>
                      <a:rPr lang="fr-FR" sz="24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					</a:t>
                </a:r>
                <a:r>
                  <a:rPr lang="fr-FR" sz="2400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couple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2400" b="1" i="1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fr-FR" sz="2400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/ 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b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r>
                  <a:rPr lang="fr-FR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L’eau est donc une </a:t>
                </a:r>
                <a:r>
                  <a:rPr lang="fr-FR" sz="2400" b="1" dirty="0">
                    <a:solidFill>
                      <a:srgbClr val="C0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espèce </a:t>
                </a:r>
                <a:r>
                  <a:rPr lang="fr-FR" sz="2400" b="1" dirty="0" smtClean="0">
                    <a:solidFill>
                      <a:srgbClr val="C0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amphotère</a:t>
                </a:r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.</a:t>
                </a:r>
                <a:endParaRPr lang="fr-FR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39" y="1645920"/>
                <a:ext cx="11103429" cy="4767943"/>
              </a:xfrm>
              <a:blipFill>
                <a:blip r:embed="rId2"/>
                <a:stretch>
                  <a:fillRect l="-824" t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12192000" cy="1345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de l’eau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45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Mesure de pH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A3546CF8-92C5-4ECD-98D6-4983947BB0CB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970019" y="2420524"/>
            <a:ext cx="0" cy="73834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3F33C376-370F-4C3E-8B41-CEA427E24FF6}"/>
              </a:ext>
            </a:extLst>
          </p:cNvPr>
          <p:cNvSpPr txBox="1"/>
          <p:nvPr/>
        </p:nvSpPr>
        <p:spPr>
          <a:xfrm>
            <a:off x="3238442" y="1958859"/>
            <a:ext cx="1463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mol.L</a:t>
            </a:r>
            <a:r>
              <a:rPr lang="fr-FR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CAAACC6A-F5C7-4CDE-94A9-290AEF95BDDB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3970020" y="4352437"/>
            <a:ext cx="87832" cy="10553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11D2D81A-5F9D-4567-90DB-AABCE4CD2E80}"/>
              </a:ext>
            </a:extLst>
          </p:cNvPr>
          <p:cNvSpPr txBox="1"/>
          <p:nvPr/>
        </p:nvSpPr>
        <p:spPr>
          <a:xfrm>
            <a:off x="3043372" y="5407801"/>
            <a:ext cx="202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C°</a:t>
            </a:r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mol.L</a:t>
            </a:r>
            <a:r>
              <a:rPr lang="fr-FR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0F41A2E2-1087-4652-B4A0-B3B4E35C297F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1893233" y="4069588"/>
            <a:ext cx="0" cy="7030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AF294E46-FE55-4CED-90C8-6FB5D807B9EF}"/>
              </a:ext>
            </a:extLst>
          </p:cNvPr>
          <p:cNvSpPr txBox="1"/>
          <p:nvPr/>
        </p:nvSpPr>
        <p:spPr>
          <a:xfrm>
            <a:off x="1155926" y="4772589"/>
            <a:ext cx="147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 unité</a:t>
            </a:r>
            <a:endParaRPr lang="fr-FR" sz="2400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98C1112B-21D7-4C5C-B379-AA2974CAD6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32" y="1530033"/>
            <a:ext cx="4366068" cy="461407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0BDBD9A2-0D9F-4B4B-BD01-7F92543C6F93}"/>
              </a:ext>
            </a:extLst>
          </p:cNvPr>
          <p:cNvSpPr txBox="1"/>
          <p:nvPr/>
        </p:nvSpPr>
        <p:spPr>
          <a:xfrm>
            <a:off x="6958826" y="6144108"/>
            <a:ext cx="313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 mètre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1476069" y="3234013"/>
                <a:ext cx="3360215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p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69" y="3234013"/>
                <a:ext cx="3360215" cy="9681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8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F4735BF-5AB3-404A-9662-073101CBBE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2079" y="1653647"/>
            <a:ext cx="8667842" cy="351292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1035B25-CFB8-4FCA-A21E-2B3BA9227FB5}"/>
              </a:ext>
            </a:extLst>
          </p:cNvPr>
          <p:cNvSpPr txBox="1"/>
          <p:nvPr/>
        </p:nvSpPr>
        <p:spPr>
          <a:xfrm>
            <a:off x="3116062" y="5396220"/>
            <a:ext cx="272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Acide chlorhydrique à 0,1 mol.L-1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D5599DF6-77BC-4554-9A43-005C1C821086}"/>
              </a:ext>
            </a:extLst>
          </p:cNvPr>
          <p:cNvSpPr txBox="1"/>
          <p:nvPr/>
        </p:nvSpPr>
        <p:spPr>
          <a:xfrm>
            <a:off x="8382000" y="5396219"/>
            <a:ext cx="272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Acide éthanoïque à 0,1 mol.L-1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345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Mesure de pH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79" y="3726180"/>
            <a:ext cx="11711941" cy="512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345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Réaction d’un acide avec l’eau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au 5">
                <a:extLst>
                  <a:ext uri="{FF2B5EF4-FFF2-40B4-BE49-F238E27FC236}">
                    <a16:creationId xmlns:a16="http://schemas.microsoft.com/office/drawing/2014/main" xmlns="" id="{280CFAA1-5717-46AB-B04E-A7F20467CA6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76793" y="2619782"/>
              <a:ext cx="11719559" cy="25699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44593">
                      <a:extLst>
                        <a:ext uri="{9D8B030D-6E8A-4147-A177-3AD203B41FA5}">
                          <a16:colId xmlns:a16="http://schemas.microsoft.com/office/drawing/2014/main" xmlns="" val="3959093747"/>
                        </a:ext>
                      </a:extLst>
                    </a:gridCol>
                    <a:gridCol w="2243230">
                      <a:extLst>
                        <a:ext uri="{9D8B030D-6E8A-4147-A177-3AD203B41FA5}">
                          <a16:colId xmlns:a16="http://schemas.microsoft.com/office/drawing/2014/main" xmlns="" val="3276465317"/>
                        </a:ext>
                      </a:extLst>
                    </a:gridCol>
                    <a:gridCol w="2343912">
                      <a:extLst>
                        <a:ext uri="{9D8B030D-6E8A-4147-A177-3AD203B41FA5}">
                          <a16:colId xmlns:a16="http://schemas.microsoft.com/office/drawing/2014/main" xmlns="" val="619170032"/>
                        </a:ext>
                      </a:extLst>
                    </a:gridCol>
                    <a:gridCol w="2343912">
                      <a:extLst>
                        <a:ext uri="{9D8B030D-6E8A-4147-A177-3AD203B41FA5}">
                          <a16:colId xmlns:a16="http://schemas.microsoft.com/office/drawing/2014/main" xmlns="" val="3130215054"/>
                        </a:ext>
                      </a:extLst>
                    </a:gridCol>
                    <a:gridCol w="2343912">
                      <a:extLst>
                        <a:ext uri="{9D8B030D-6E8A-4147-A177-3AD203B41FA5}">
                          <a16:colId xmlns:a16="http://schemas.microsoft.com/office/drawing/2014/main" xmlns="" val="284125292"/>
                        </a:ext>
                      </a:extLst>
                    </a:gridCol>
                  </a:tblGrid>
                  <a:tr h="458154"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80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𝐴𝐻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(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𝑎𝑞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28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    </a:t>
                          </a:r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+    </a:t>
                          </a:r>
                          <a:r>
                            <a:rPr lang="fr-FR" sz="2800" baseline="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800" i="1" baseline="0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baseline="0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sz="2800" b="0" i="1" baseline="0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800" i="1" baseline="0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baseline="0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2800" b="0" i="1" baseline="0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(</m:t>
                                  </m:r>
                                  <m:r>
                                    <a:rPr lang="fr-FR" sz="2800" b="0" i="1" baseline="0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𝑙</m:t>
                                  </m:r>
                                  <m:r>
                                    <a:rPr lang="fr-FR" sz="2800" b="0" i="1" baseline="0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28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      =      </a:t>
                          </a:r>
                          <a:r>
                            <a:rPr lang="fr-FR" sz="2800" baseline="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fr-FR" sz="280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(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𝑎𝑞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fr-FR" sz="28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    </a:t>
                          </a:r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+ </a:t>
                          </a:r>
                          <a:r>
                            <a:rPr lang="fr-FR" sz="28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fr-FR" sz="280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fr-FR" sz="2800" dirty="0" smtClean="0">
                                      <a:latin typeface="Amiri" panose="00000500000000000000" pitchFamily="2" charset="-78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H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2800" baseline="-25000" dirty="0" smtClean="0">
                                      <a:latin typeface="Amiri" panose="00000500000000000000" pitchFamily="2" charset="-78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2800" dirty="0" smtClean="0">
                                      <a:latin typeface="Amiri" panose="00000500000000000000" pitchFamily="2" charset="-78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(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𝑎𝑞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endParaRPr lang="fr-FR" sz="2800" baseline="300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174517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Etat initial x=0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325438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Etat final x=</a:t>
                          </a:r>
                          <a:r>
                            <a:rPr lang="fr-FR" sz="28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x</a:t>
                          </a:r>
                          <a:r>
                            <a:rPr lang="fr-FR" sz="2800" baseline="-250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f</a:t>
                          </a:r>
                          <a:endParaRPr lang="fr-FR" sz="2800" baseline="-250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n-</a:t>
                          </a:r>
                          <a:r>
                            <a:rPr lang="fr-FR" sz="28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x</a:t>
                          </a:r>
                          <a:r>
                            <a:rPr lang="fr-FR" sz="2800" baseline="-250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f</a:t>
                          </a:r>
                          <a:endParaRPr lang="fr-FR" sz="2800" baseline="-250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x</a:t>
                          </a:r>
                          <a:r>
                            <a:rPr lang="fr-FR" sz="2800" baseline="-250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f</a:t>
                          </a:r>
                          <a:endParaRPr lang="fr-FR" sz="2800" baseline="-250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x</a:t>
                          </a:r>
                          <a:r>
                            <a:rPr lang="fr-FR" sz="2800" baseline="-250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f</a:t>
                          </a:r>
                          <a:endParaRPr lang="fr-FR" sz="2800" baseline="-250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0428212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Etat maximal x=n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1385939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au 5">
                <a:extLst>
                  <a:ext uri="{FF2B5EF4-FFF2-40B4-BE49-F238E27FC236}">
                    <a16:creationId xmlns:a16="http://schemas.microsoft.com/office/drawing/2014/main" xmlns="" id="{280CFAA1-5717-46AB-B04E-A7F20467CA6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76793" y="2619782"/>
              <a:ext cx="11719559" cy="25699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44593">
                      <a:extLst>
                        <a:ext uri="{9D8B030D-6E8A-4147-A177-3AD203B41FA5}">
                          <a16:colId xmlns:a16="http://schemas.microsoft.com/office/drawing/2014/main" xmlns="" val="3959093747"/>
                        </a:ext>
                      </a:extLst>
                    </a:gridCol>
                    <a:gridCol w="2243230">
                      <a:extLst>
                        <a:ext uri="{9D8B030D-6E8A-4147-A177-3AD203B41FA5}">
                          <a16:colId xmlns:a16="http://schemas.microsoft.com/office/drawing/2014/main" xmlns="" val="3276465317"/>
                        </a:ext>
                      </a:extLst>
                    </a:gridCol>
                    <a:gridCol w="2343912">
                      <a:extLst>
                        <a:ext uri="{9D8B030D-6E8A-4147-A177-3AD203B41FA5}">
                          <a16:colId xmlns:a16="http://schemas.microsoft.com/office/drawing/2014/main" xmlns="" val="619170032"/>
                        </a:ext>
                      </a:extLst>
                    </a:gridCol>
                    <a:gridCol w="2343912">
                      <a:extLst>
                        <a:ext uri="{9D8B030D-6E8A-4147-A177-3AD203B41FA5}">
                          <a16:colId xmlns:a16="http://schemas.microsoft.com/office/drawing/2014/main" xmlns="" val="3130215054"/>
                        </a:ext>
                      </a:extLst>
                    </a:gridCol>
                    <a:gridCol w="2343912">
                      <a:extLst>
                        <a:ext uri="{9D8B030D-6E8A-4147-A177-3AD203B41FA5}">
                          <a16:colId xmlns:a16="http://schemas.microsoft.com/office/drawing/2014/main" xmlns="" val="284125292"/>
                        </a:ext>
                      </a:extLst>
                    </a:gridCol>
                  </a:tblGrid>
                  <a:tr h="588772"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26478" t="-1031" r="-131" b="-3639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17451746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Etat initial x=0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325438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Etat final x=</a:t>
                          </a:r>
                          <a:r>
                            <a:rPr lang="fr-FR" sz="28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x</a:t>
                          </a:r>
                          <a:r>
                            <a:rPr lang="fr-FR" sz="2800" baseline="-250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f</a:t>
                          </a:r>
                          <a:endParaRPr lang="fr-FR" sz="2800" baseline="-250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n-</a:t>
                          </a:r>
                          <a:r>
                            <a:rPr lang="fr-FR" sz="28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x</a:t>
                          </a:r>
                          <a:r>
                            <a:rPr lang="fr-FR" sz="2800" baseline="-250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f</a:t>
                          </a:r>
                          <a:endParaRPr lang="fr-FR" sz="2800" baseline="-250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x</a:t>
                          </a:r>
                          <a:r>
                            <a:rPr lang="fr-FR" sz="2800" baseline="-250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f</a:t>
                          </a:r>
                          <a:endParaRPr lang="fr-FR" sz="2800" baseline="-250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x</a:t>
                          </a:r>
                          <a:r>
                            <a:rPr lang="fr-FR" sz="2800" baseline="-250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f</a:t>
                          </a:r>
                          <a:endParaRPr lang="fr-FR" sz="2800" baseline="-250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042821298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Etat maximal x=n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1385939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2454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6100354" y="2116190"/>
            <a:ext cx="0" cy="432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 rot="5400000" flipV="1">
            <a:off x="1789607" y="3631478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6200000" flipV="1">
            <a:off x="6322426" y="3631478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63830" y="3711922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Forte basicité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65177" y="3711921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Forte acidité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14300" y="6086588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87737" y="6086588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0" y="0"/>
                <a:ext cx="12192000" cy="134547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Classement des couples sur une échelle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𝑝𝐾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3454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5692390" y="1623747"/>
                <a:ext cx="81592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390" y="1623747"/>
                <a:ext cx="81592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/>
          <p:cNvCxnSpPr/>
          <p:nvPr/>
        </p:nvCxnSpPr>
        <p:spPr>
          <a:xfrm>
            <a:off x="5815148" y="2590380"/>
            <a:ext cx="561703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326249" y="2315628"/>
                <a:ext cx="1098442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40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249" y="2315628"/>
                <a:ext cx="1098442" cy="497252"/>
              </a:xfrm>
              <a:prstGeom prst="rect">
                <a:avLst/>
              </a:prstGeom>
              <a:blipFill>
                <a:blip r:embed="rId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760919" y="2293186"/>
                <a:ext cx="1170129" cy="511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𝐻𝑂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919" y="2293186"/>
                <a:ext cx="1170129" cy="511294"/>
              </a:xfrm>
              <a:prstGeom prst="rect">
                <a:avLst/>
              </a:prstGeom>
              <a:blipFill>
                <a:blip r:embed="rId5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15"/>
          <p:cNvCxnSpPr/>
          <p:nvPr/>
        </p:nvCxnSpPr>
        <p:spPr>
          <a:xfrm>
            <a:off x="5823026" y="5661255"/>
            <a:ext cx="561703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6353354" y="5394528"/>
                <a:ext cx="129471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354" y="5394528"/>
                <a:ext cx="1294713" cy="534570"/>
              </a:xfrm>
              <a:prstGeom prst="rect">
                <a:avLst/>
              </a:prstGeom>
              <a:blipFill>
                <a:blip r:embed="rId6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4818801" y="5365833"/>
                <a:ext cx="1098442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40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801" y="5365833"/>
                <a:ext cx="1098442" cy="497252"/>
              </a:xfrm>
              <a:prstGeom prst="rect">
                <a:avLst/>
              </a:prstGeom>
              <a:blipFill>
                <a:blip r:embed="rId7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6109989" y="5694134"/>
                <a:ext cx="341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989" y="5694134"/>
                <a:ext cx="34143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6104643" y="2634689"/>
                <a:ext cx="5690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643" y="2634689"/>
                <a:ext cx="56906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3AC5BD2F-B00B-CC4F-8EBC-F2CEBC20F421}"/>
                  </a:ext>
                </a:extLst>
              </p:cNvPr>
              <p:cNvSpPr txBox="1"/>
              <p:nvPr/>
            </p:nvSpPr>
            <p:spPr>
              <a:xfrm>
                <a:off x="4371052" y="4416348"/>
                <a:ext cx="15926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𝐶𝑂</m:t>
                      </m:r>
                      <m:sSup>
                        <m:sSupPr>
                          <m:ctrlP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3AC5BD2F-B00B-CC4F-8EBC-F2CEBC20F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052" y="4416348"/>
                <a:ext cx="1592652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xmlns="" id="{3AC5BD2F-B00B-CC4F-8EBC-F2CEBC20F421}"/>
                  </a:ext>
                </a:extLst>
              </p:cNvPr>
              <p:cNvSpPr txBox="1"/>
              <p:nvPr/>
            </p:nvSpPr>
            <p:spPr>
              <a:xfrm>
                <a:off x="6280708" y="4416347"/>
                <a:ext cx="15926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𝐶𝑂𝑂𝐻</m:t>
                      </m:r>
                    </m:oMath>
                  </m:oMathPara>
                </a14:m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3AC5BD2F-B00B-CC4F-8EBC-F2CEBC20F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708" y="4416347"/>
                <a:ext cx="1592652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/>
          <p:nvPr/>
        </p:nvCxnSpPr>
        <p:spPr>
          <a:xfrm>
            <a:off x="5817777" y="4647179"/>
            <a:ext cx="5617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3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09068FC4-3007-3149-BD60-9D4D14147654}"/>
              </a:ext>
            </a:extLst>
          </p:cNvPr>
          <p:cNvGrpSpPr/>
          <p:nvPr/>
        </p:nvGrpSpPr>
        <p:grpSpPr>
          <a:xfrm>
            <a:off x="1522901" y="3016813"/>
            <a:ext cx="9906094" cy="2148275"/>
            <a:chOff x="1836815" y="2736113"/>
            <a:chExt cx="8601413" cy="1800490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xmlns="" id="{B341C211-298D-49CD-A530-BD4EC37ACAA6}"/>
                </a:ext>
              </a:extLst>
            </p:cNvPr>
            <p:cNvSpPr txBox="1"/>
            <p:nvPr/>
          </p:nvSpPr>
          <p:spPr>
            <a:xfrm>
              <a:off x="2081817" y="4098087"/>
              <a:ext cx="2348848" cy="43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Acide prédomine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xmlns="" id="{33A96B5C-CD79-454B-A1E0-37105F0FEEDF}"/>
                </a:ext>
              </a:extLst>
            </p:cNvPr>
            <p:cNvSpPr txBox="1"/>
            <p:nvPr/>
          </p:nvSpPr>
          <p:spPr>
            <a:xfrm>
              <a:off x="6754647" y="4098087"/>
              <a:ext cx="2972174" cy="43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Base prédomine</a:t>
              </a:r>
              <a:endParaRPr lang="fr-FR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xmlns="" id="{066B7FEE-82ED-5646-A52B-D32C1011F30C}"/>
                </a:ext>
              </a:extLst>
            </p:cNvPr>
            <p:cNvCxnSpPr/>
            <p:nvPr/>
          </p:nvCxnSpPr>
          <p:spPr>
            <a:xfrm>
              <a:off x="1936652" y="3629465"/>
              <a:ext cx="779016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xmlns="" id="{CEC7C4F6-EFB6-E741-95BB-36B427B136E9}"/>
                    </a:ext>
                  </a:extLst>
                </p:cNvPr>
                <p:cNvSpPr txBox="1"/>
                <p:nvPr/>
              </p:nvSpPr>
              <p:spPr>
                <a:xfrm>
                  <a:off x="9726821" y="3319975"/>
                  <a:ext cx="711407" cy="438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𝑝𝐻</m:t>
                        </m:r>
                      </m:oMath>
                    </m:oMathPara>
                  </a14:m>
                  <a:endPara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CEC7C4F6-EFB6-E741-95BB-36B427B136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6821" y="3319975"/>
                  <a:ext cx="711407" cy="43851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xmlns="" id="{476BDB6D-745B-254B-B233-31F6CB68105B}"/>
                </a:ext>
              </a:extLst>
            </p:cNvPr>
            <p:cNvCxnSpPr>
              <a:cxnSpLocks/>
            </p:cNvCxnSpPr>
            <p:nvPr/>
          </p:nvCxnSpPr>
          <p:spPr>
            <a:xfrm>
              <a:off x="5570806" y="3232706"/>
              <a:ext cx="0" cy="7793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xmlns="" id="{08A1683C-DC7D-4540-BE6F-0AADAC07A915}"/>
                    </a:ext>
                  </a:extLst>
                </p:cNvPr>
                <p:cNvSpPr txBox="1"/>
                <p:nvPr/>
              </p:nvSpPr>
              <p:spPr>
                <a:xfrm>
                  <a:off x="4654117" y="4098087"/>
                  <a:ext cx="1959419" cy="438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𝑝𝐻</m:t>
                        </m:r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fr-FR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08A1683C-DC7D-4540-BE6F-0AADAC07A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117" y="4098087"/>
                  <a:ext cx="1959419" cy="43851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xmlns="" id="{3881B2D7-EA04-6643-A1B0-C8C3C70EB0EB}"/>
                    </a:ext>
                  </a:extLst>
                </p:cNvPr>
                <p:cNvSpPr txBox="1"/>
                <p:nvPr/>
              </p:nvSpPr>
              <p:spPr>
                <a:xfrm>
                  <a:off x="1836815" y="2736113"/>
                  <a:ext cx="2280282" cy="438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fr-FR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</a:rPr>
                              <m:t>𝐴𝐻</m:t>
                            </m:r>
                          </m:e>
                        </m:d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&gt;[</m:t>
                        </m:r>
                        <m:sSup>
                          <m:sSupPr>
                            <m:ctrlPr>
                              <a:rPr lang="fr-FR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3881B2D7-EA04-6643-A1B0-C8C3C70EB0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815" y="2736113"/>
                  <a:ext cx="2280282" cy="43851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xmlns="" id="{86479FD7-1720-CB48-AE0F-1025488BCBD3}"/>
                    </a:ext>
                  </a:extLst>
                </p:cNvPr>
                <p:cNvSpPr txBox="1"/>
                <p:nvPr/>
              </p:nvSpPr>
              <p:spPr>
                <a:xfrm>
                  <a:off x="6816740" y="2736113"/>
                  <a:ext cx="2280282" cy="438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fr-FR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</a:rPr>
                              <m:t>𝐴𝐻</m:t>
                            </m:r>
                          </m:e>
                        </m:d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&lt;[</m:t>
                        </m:r>
                        <m:sSup>
                          <m:sSupPr>
                            <m:ctrlPr>
                              <a:rPr lang="fr-FR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86479FD7-1720-CB48-AE0F-1025488BCB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740" y="2736113"/>
                  <a:ext cx="2280282" cy="4385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xmlns="" id="{3EA7A5F4-2418-9742-A90C-DD330FE6E057}"/>
                    </a:ext>
                  </a:extLst>
                </p:cNvPr>
                <p:cNvSpPr txBox="1"/>
                <p:nvPr/>
              </p:nvSpPr>
              <p:spPr>
                <a:xfrm>
                  <a:off x="4430665" y="2736113"/>
                  <a:ext cx="2280282" cy="438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fr-FR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</a:rPr>
                              <m:t>𝐴𝐻</m:t>
                            </m:r>
                          </m:e>
                        </m:d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=[</m:t>
                        </m:r>
                        <m:sSup>
                          <m:sSupPr>
                            <m:ctrlPr>
                              <a:rPr lang="fr-FR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28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3EA7A5F4-2418-9742-A90C-DD330FE6E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0665" y="2736113"/>
                  <a:ext cx="2280282" cy="43851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ctangle 18"/>
          <p:cNvSpPr/>
          <p:nvPr/>
        </p:nvSpPr>
        <p:spPr>
          <a:xfrm>
            <a:off x="0" y="0"/>
            <a:ext cx="12192000" cy="1345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Diagramme de prédominance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79" y="4246880"/>
            <a:ext cx="11711941" cy="940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345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Réaction d’un acide avec l’eau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au 5">
                <a:extLst>
                  <a:ext uri="{FF2B5EF4-FFF2-40B4-BE49-F238E27FC236}">
                    <a16:creationId xmlns:a16="http://schemas.microsoft.com/office/drawing/2014/main" xmlns="" id="{280CFAA1-5717-46AB-B04E-A7F20467CA6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82880" y="2617537"/>
              <a:ext cx="11719559" cy="25699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44593">
                      <a:extLst>
                        <a:ext uri="{9D8B030D-6E8A-4147-A177-3AD203B41FA5}">
                          <a16:colId xmlns:a16="http://schemas.microsoft.com/office/drawing/2014/main" xmlns="" val="3959093747"/>
                        </a:ext>
                      </a:extLst>
                    </a:gridCol>
                    <a:gridCol w="2243230">
                      <a:extLst>
                        <a:ext uri="{9D8B030D-6E8A-4147-A177-3AD203B41FA5}">
                          <a16:colId xmlns:a16="http://schemas.microsoft.com/office/drawing/2014/main" xmlns="" val="3276465317"/>
                        </a:ext>
                      </a:extLst>
                    </a:gridCol>
                    <a:gridCol w="2343912">
                      <a:extLst>
                        <a:ext uri="{9D8B030D-6E8A-4147-A177-3AD203B41FA5}">
                          <a16:colId xmlns:a16="http://schemas.microsoft.com/office/drawing/2014/main" xmlns="" val="619170032"/>
                        </a:ext>
                      </a:extLst>
                    </a:gridCol>
                    <a:gridCol w="2343912">
                      <a:extLst>
                        <a:ext uri="{9D8B030D-6E8A-4147-A177-3AD203B41FA5}">
                          <a16:colId xmlns:a16="http://schemas.microsoft.com/office/drawing/2014/main" xmlns="" val="3130215054"/>
                        </a:ext>
                      </a:extLst>
                    </a:gridCol>
                    <a:gridCol w="2343912">
                      <a:extLst>
                        <a:ext uri="{9D8B030D-6E8A-4147-A177-3AD203B41FA5}">
                          <a16:colId xmlns:a16="http://schemas.microsoft.com/office/drawing/2014/main" xmlns="" val="284125292"/>
                        </a:ext>
                      </a:extLst>
                    </a:gridCol>
                  </a:tblGrid>
                  <a:tr h="458154"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80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𝐴𝐻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(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𝑎𝑞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28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    </a:t>
                          </a:r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+    </a:t>
                          </a:r>
                          <a:r>
                            <a:rPr lang="fr-FR" sz="2800" baseline="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800" i="1" baseline="0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baseline="0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sz="2800" b="0" i="1" baseline="0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800" i="1" baseline="0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baseline="0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2800" b="0" i="1" baseline="0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(</m:t>
                                  </m:r>
                                  <m:r>
                                    <a:rPr lang="fr-FR" sz="2800" b="0" i="1" baseline="0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𝑙</m:t>
                                  </m:r>
                                  <m:r>
                                    <a:rPr lang="fr-FR" sz="2800" b="0" i="1" baseline="0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28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      =      </a:t>
                          </a:r>
                          <a:r>
                            <a:rPr lang="fr-FR" sz="2800" baseline="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fr-FR" sz="280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(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𝑎𝑞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fr-FR" sz="28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    </a:t>
                          </a:r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+ </a:t>
                          </a:r>
                          <a:r>
                            <a:rPr lang="fr-FR" sz="28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fr-FR" sz="280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fr-FR" sz="2800" dirty="0" smtClean="0">
                                      <a:latin typeface="Amiri" panose="00000500000000000000" pitchFamily="2" charset="-78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H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2800" baseline="-25000" dirty="0" smtClean="0">
                                      <a:latin typeface="Amiri" panose="00000500000000000000" pitchFamily="2" charset="-78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2800" dirty="0" smtClean="0">
                                      <a:latin typeface="Amiri" panose="00000500000000000000" pitchFamily="2" charset="-78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(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𝑎𝑞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Amiri" panose="00000500000000000000" pitchFamily="2" charset="-78"/>
                                      <a:cs typeface="Amiri" panose="00000500000000000000" pitchFamily="2" charset="-78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endParaRPr lang="fr-FR" sz="2800" baseline="300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174517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Etat initial x=0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325438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Etat final x=</a:t>
                          </a:r>
                          <a:r>
                            <a:rPr lang="fr-FR" sz="28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x</a:t>
                          </a:r>
                          <a:r>
                            <a:rPr lang="fr-FR" sz="2800" baseline="-250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f</a:t>
                          </a:r>
                          <a:endParaRPr lang="fr-FR" sz="2800" baseline="-250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n-</a:t>
                          </a:r>
                          <a:r>
                            <a:rPr lang="fr-FR" sz="28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x</a:t>
                          </a:r>
                          <a:r>
                            <a:rPr lang="fr-FR" sz="2800" baseline="-250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f</a:t>
                          </a:r>
                          <a:endParaRPr lang="fr-FR" sz="2800" baseline="-250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x</a:t>
                          </a:r>
                          <a:r>
                            <a:rPr lang="fr-FR" sz="2800" baseline="-250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f</a:t>
                          </a:r>
                          <a:endParaRPr lang="fr-FR" sz="2800" baseline="-250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x</a:t>
                          </a:r>
                          <a:r>
                            <a:rPr lang="fr-FR" sz="2800" baseline="-250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f</a:t>
                          </a:r>
                          <a:endParaRPr lang="fr-FR" sz="2800" baseline="-250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0428212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Etat maximal x=n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1385939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au 5">
                <a:extLst>
                  <a:ext uri="{FF2B5EF4-FFF2-40B4-BE49-F238E27FC236}">
                    <a16:creationId xmlns:a16="http://schemas.microsoft.com/office/drawing/2014/main" xmlns="" id="{280CFAA1-5717-46AB-B04E-A7F20467CA6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82880" y="2617537"/>
              <a:ext cx="11719559" cy="25699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44593">
                      <a:extLst>
                        <a:ext uri="{9D8B030D-6E8A-4147-A177-3AD203B41FA5}">
                          <a16:colId xmlns:a16="http://schemas.microsoft.com/office/drawing/2014/main" xmlns="" val="3959093747"/>
                        </a:ext>
                      </a:extLst>
                    </a:gridCol>
                    <a:gridCol w="2243230">
                      <a:extLst>
                        <a:ext uri="{9D8B030D-6E8A-4147-A177-3AD203B41FA5}">
                          <a16:colId xmlns:a16="http://schemas.microsoft.com/office/drawing/2014/main" xmlns="" val="3276465317"/>
                        </a:ext>
                      </a:extLst>
                    </a:gridCol>
                    <a:gridCol w="2343912">
                      <a:extLst>
                        <a:ext uri="{9D8B030D-6E8A-4147-A177-3AD203B41FA5}">
                          <a16:colId xmlns:a16="http://schemas.microsoft.com/office/drawing/2014/main" xmlns="" val="619170032"/>
                        </a:ext>
                      </a:extLst>
                    </a:gridCol>
                    <a:gridCol w="2343912">
                      <a:extLst>
                        <a:ext uri="{9D8B030D-6E8A-4147-A177-3AD203B41FA5}">
                          <a16:colId xmlns:a16="http://schemas.microsoft.com/office/drawing/2014/main" xmlns="" val="3130215054"/>
                        </a:ext>
                      </a:extLst>
                    </a:gridCol>
                    <a:gridCol w="2343912">
                      <a:extLst>
                        <a:ext uri="{9D8B030D-6E8A-4147-A177-3AD203B41FA5}">
                          <a16:colId xmlns:a16="http://schemas.microsoft.com/office/drawing/2014/main" xmlns="" val="284125292"/>
                        </a:ext>
                      </a:extLst>
                    </a:gridCol>
                  </a:tblGrid>
                  <a:tr h="588772"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26478" t="-1031" r="-131" b="-3639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17451746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Etat initial x=0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325438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Etat final x=</a:t>
                          </a:r>
                          <a:r>
                            <a:rPr lang="fr-FR" sz="28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x</a:t>
                          </a:r>
                          <a:r>
                            <a:rPr lang="fr-FR" sz="2800" baseline="-250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f</a:t>
                          </a:r>
                          <a:endParaRPr lang="fr-FR" sz="2800" baseline="-250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n-</a:t>
                          </a:r>
                          <a:r>
                            <a:rPr lang="fr-FR" sz="28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x</a:t>
                          </a:r>
                          <a:r>
                            <a:rPr lang="fr-FR" sz="2800" baseline="-250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f</a:t>
                          </a:r>
                          <a:endParaRPr lang="fr-FR" sz="2800" baseline="-250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x</a:t>
                          </a:r>
                          <a:r>
                            <a:rPr lang="fr-FR" sz="2800" baseline="-250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f</a:t>
                          </a:r>
                          <a:endParaRPr lang="fr-FR" sz="2800" baseline="-250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x</a:t>
                          </a:r>
                          <a:r>
                            <a:rPr lang="fr-FR" sz="2800" baseline="-2500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f</a:t>
                          </a:r>
                          <a:endParaRPr lang="fr-FR" sz="2800" baseline="-250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042821298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Etat maximal x=n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1385939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877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350</TotalTime>
  <Words>445</Words>
  <Application>Microsoft Office PowerPoint</Application>
  <PresentationFormat>Grand écran</PresentationFormat>
  <Paragraphs>180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Amiri</vt:lpstr>
      <vt:lpstr>Arial</vt:lpstr>
      <vt:lpstr>Cambria Math</vt:lpstr>
      <vt:lpstr>Gill Sans MT</vt:lpstr>
      <vt:lpstr>Times New Roman</vt:lpstr>
      <vt:lpstr>Parcel</vt:lpstr>
      <vt:lpstr>LC 04 : Acides et Bases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Titrage colorimétrique de la soude dans le destop par l’acide chlorhydrique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LC4 : Acides et Bases</dc:title>
  <dc:creator>DIHYA</dc:creator>
  <cp:lastModifiedBy>Elio Thellier</cp:lastModifiedBy>
  <cp:revision>27</cp:revision>
  <dcterms:created xsi:type="dcterms:W3CDTF">2021-04-21T13:15:18Z</dcterms:created>
  <dcterms:modified xsi:type="dcterms:W3CDTF">2021-06-15T12:37:46Z</dcterms:modified>
</cp:coreProperties>
</file>