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8A9-A939-4562-9539-45F62507A6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C5B8-9675-4E44-8FD8-364B26294B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148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8A9-A939-4562-9539-45F62507A6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C5B8-9675-4E44-8FD8-364B26294B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50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8A9-A939-4562-9539-45F62507A6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C5B8-9675-4E44-8FD8-364B26294B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45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8A9-A939-4562-9539-45F62507A6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C5B8-9675-4E44-8FD8-364B26294B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7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8A9-A939-4562-9539-45F62507A6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C5B8-9675-4E44-8FD8-364B26294B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805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8A9-A939-4562-9539-45F62507A6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C5B8-9675-4E44-8FD8-364B26294B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83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8A9-A939-4562-9539-45F62507A6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C5B8-9675-4E44-8FD8-364B26294BDB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1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8A9-A939-4562-9539-45F62507A6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C5B8-9675-4E44-8FD8-364B26294B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2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8A9-A939-4562-9539-45F62507A6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C5B8-9675-4E44-8FD8-364B26294B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783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8A9-A939-4562-9539-45F62507A6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C5B8-9675-4E44-8FD8-364B26294B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52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C28D8A9-A939-4562-9539-45F62507A6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C5B8-9675-4E44-8FD8-364B26294B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12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C28D8A9-A939-4562-9539-45F62507A6EA}" type="datetimeFigureOut">
              <a:rPr lang="fr-FR" smtClean="0"/>
              <a:t>23/05/2021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6DCC5B8-9675-4E44-8FD8-364B26294B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8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png"/><Relationship Id="rId4" Type="http://schemas.openxmlformats.org/officeDocument/2006/relationships/image" Target="../media/image19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package" Target="../embeddings/Document_Microsoft_Word.docx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Document_Microsoft_Word1.docx"/><Relationship Id="rId4" Type="http://schemas.openxmlformats.org/officeDocument/2006/relationships/image" Target="../media/image2.emf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784764"/>
          </a:xfrm>
          <a:solidFill>
            <a:schemeClr val="accent2">
              <a:lumMod val="50000"/>
            </a:schemeClr>
          </a:solidFill>
          <a:ln>
            <a:noFill/>
          </a:ln>
        </p:spPr>
        <p:txBody>
          <a:bodyPr/>
          <a:lstStyle/>
          <a:p>
            <a:r>
              <a:rPr lang="fr-FR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LC22 : Évolution et Équilibre Chimique</a:t>
            </a:r>
            <a:endParaRPr lang="fr-FR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5194" y="2784764"/>
            <a:ext cx="6801612" cy="4073236"/>
          </a:xfrm>
        </p:spPr>
        <p:txBody>
          <a:bodyPr>
            <a:no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Niveau : CPGE 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Pré-requis : </a:t>
            </a:r>
          </a:p>
          <a:p>
            <a:pPr marL="342900" indent="-342900"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Thermodynamique physique : 1</a:t>
            </a:r>
            <a:r>
              <a:rPr lang="fr-F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2</a:t>
            </a:r>
            <a:r>
              <a:rPr lang="fr-F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principes, chemin fictifs, identités thermodynamiques, potentiels thermodynamiques, notion de potentiel chimique</a:t>
            </a:r>
          </a:p>
          <a:p>
            <a:pPr marL="342900" indent="-342900"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Tableaux d’avancement </a:t>
            </a:r>
          </a:p>
          <a:p>
            <a:pPr marL="342900" indent="-342900"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Activité chimique  (corps pur, mélange idéal de gaz parfaits, phases condensées, solution aqueuse diluée</a:t>
            </a:r>
          </a:p>
          <a:p>
            <a:pPr marL="342900" indent="-342900">
              <a:buFontTx/>
              <a:buChar char="-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Réactions acido-basiques </a:t>
            </a:r>
          </a:p>
        </p:txBody>
      </p:sp>
    </p:spTree>
    <p:extLst>
      <p:ext uri="{BB962C8B-B14F-4D97-AF65-F5344CB8AC3E}">
        <p14:creationId xmlns:p14="http://schemas.microsoft.com/office/powerpoint/2010/main" val="1029579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14847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Détermination du quotient réactionnel de la réaction de dissociation de l’acide acétique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977" y="2276873"/>
            <a:ext cx="8022047" cy="397976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47728" y="2780928"/>
            <a:ext cx="288032" cy="21602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03712" y="3068960"/>
            <a:ext cx="432048" cy="216024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963652" y="215956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Conductimètre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248128" y="3176972"/>
                <a:ext cx="2091726" cy="497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𝐶𝐻</m:t>
                          </m:r>
                        </m:e>
                        <m:sub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𝐶𝑂𝑂𝐻</m:t>
                          </m:r>
                        </m:e>
                        <m:sub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128" y="3176972"/>
                <a:ext cx="2091726" cy="497252"/>
              </a:xfrm>
              <a:prstGeom prst="rect">
                <a:avLst/>
              </a:prstGeom>
              <a:blipFill>
                <a:blip r:embed="rId3"/>
                <a:stretch>
                  <a:fillRect b="-109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2292106" y="5229200"/>
                <a:ext cx="93455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fr-FR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fr-FR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fr-F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2106" y="5229200"/>
                <a:ext cx="934551" cy="369332"/>
              </a:xfrm>
              <a:prstGeom prst="rect">
                <a:avLst/>
              </a:prstGeom>
              <a:blipFill>
                <a:blip r:embed="rId4"/>
                <a:stretch>
                  <a:fillRect l="-6536" r="-7190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697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Enthalpie standard de réaction de dissolution de l’acide benzoïque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83584" y="2521132"/>
            <a:ext cx="10054432" cy="349853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585062" y="4976949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 = </a:t>
            </a:r>
            <a:endParaRPr lang="fr-FR" sz="24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010401" y="5011782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 = </a:t>
            </a:r>
            <a:endParaRPr lang="fr-FR" sz="24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178844" y="4985656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 = </a:t>
            </a:r>
            <a:endParaRPr lang="fr-FR" sz="24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69024" y="5011782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 = </a:t>
            </a:r>
            <a:endParaRPr lang="fr-FR" sz="2400" dirty="0">
              <a:solidFill>
                <a:schemeClr val="bg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830039" y="2290299"/>
            <a:ext cx="2199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Acide benzoïque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67511" y="5848523"/>
            <a:ext cx="2486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Bains thermostatés</a:t>
            </a:r>
            <a:endParaRPr lang="fr-FR" sz="2400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6656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53162" y="1371600"/>
            <a:ext cx="4301626" cy="518401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89155" y="4140925"/>
            <a:ext cx="4586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Solution saturée en acide benzoïque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3482411" y="3174274"/>
            <a:ext cx="1651292" cy="7893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 flipV="1">
            <a:off x="3482411" y="4602591"/>
            <a:ext cx="1651292" cy="1163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5133703" y="5766279"/>
            <a:ext cx="2860766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5133703" y="3174274"/>
            <a:ext cx="162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Enthalpie standard de réaction de dissolution de l’acide benzoïque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7449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FF4B7185-56A7-4381-9179-8D66943EE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625" y="1828957"/>
            <a:ext cx="3371202" cy="4483809"/>
          </a:xfrm>
          <a:prstGeom prst="rect">
            <a:avLst/>
          </a:prstGeom>
        </p:spPr>
      </p:pic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8E01282B-768F-478B-ADDB-0E7C83B40F80}"/>
              </a:ext>
            </a:extLst>
          </p:cNvPr>
          <p:cNvCxnSpPr>
            <a:cxnSpLocks/>
          </p:cNvCxnSpPr>
          <p:nvPr/>
        </p:nvCxnSpPr>
        <p:spPr>
          <a:xfrm flipH="1">
            <a:off x="3173361" y="2676435"/>
            <a:ext cx="2143960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FBEE8579-7791-49EE-BC27-079833A08F05}"/>
              </a:ext>
            </a:extLst>
          </p:cNvPr>
          <p:cNvSpPr txBox="1"/>
          <p:nvPr/>
        </p:nvSpPr>
        <p:spPr>
          <a:xfrm>
            <a:off x="5668123" y="2081630"/>
            <a:ext cx="4808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Soude NaOH </a:t>
            </a:r>
            <a:endParaRPr lang="fr-FR" sz="2400" dirty="0" smtClean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V</a:t>
            </a:r>
          </a:p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</a:t>
            </a:r>
            <a:r>
              <a:rPr lang="fr-FR" sz="2400" baseline="-25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b1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296E1AAE-5847-4914-8B2A-E1E64075572A}"/>
                  </a:ext>
                </a:extLst>
              </p:cNvPr>
              <p:cNvSpPr txBox="1"/>
              <p:nvPr/>
            </p:nvSpPr>
            <p:spPr>
              <a:xfrm>
                <a:off x="5681979" y="4471204"/>
                <a:ext cx="552634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Acide benzoïque</a:t>
                </a:r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dans de l’eau à saturation</a:t>
                </a:r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+ quelques </a:t>
                </a:r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gouttes de rouge neutre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= 20 </a:t>
                </a:r>
                <a:r>
                  <a:rPr lang="fr-FR" sz="2400" dirty="0" err="1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mL</a:t>
                </a:r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C = ?</a:t>
                </a:r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296E1AAE-5847-4914-8B2A-E1E6407557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979" y="4471204"/>
                <a:ext cx="5526348" cy="1569660"/>
              </a:xfrm>
              <a:prstGeom prst="rect">
                <a:avLst/>
              </a:prstGeom>
              <a:blipFill>
                <a:blip r:embed="rId3"/>
                <a:stretch>
                  <a:fillRect l="-1654" t="-3101" b="-77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98299B19-8E23-44C6-AFE9-326A6A37351E}"/>
              </a:ext>
            </a:extLst>
          </p:cNvPr>
          <p:cNvCxnSpPr>
            <a:cxnSpLocks/>
          </p:cNvCxnSpPr>
          <p:nvPr/>
        </p:nvCxnSpPr>
        <p:spPr>
          <a:xfrm flipH="1">
            <a:off x="3314478" y="5248923"/>
            <a:ext cx="2044408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Enthalpie standard de réaction de dissolution de l’acide benzoïque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83A4DC96-238D-4C5C-8839-D04C8E93CFF5}"/>
                  </a:ext>
                </a:extLst>
              </p:cNvPr>
              <p:cNvSpPr txBox="1"/>
              <p:nvPr/>
            </p:nvSpPr>
            <p:spPr>
              <a:xfrm>
                <a:off x="6872525" y="3060324"/>
                <a:ext cx="4973112" cy="931665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fr-FR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𝑃h𝐶𝑂𝑂𝐻</m:t>
                                  </m:r>
                                </m:e>
                                <m:sub>
                                  <m:r>
                                    <a:rPr lang="fr-FR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  <m:r>
                                    <a:rPr lang="fr-FR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p>
                          </m:sSup>
                        </m:den>
                      </m:f>
                      <m:r>
                        <a:rPr lang="fr-F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83A4DC96-238D-4C5C-8839-D04C8E93C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2525" y="3060324"/>
                <a:ext cx="4973112" cy="93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31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64634DF-F324-4F11-8144-2A865A9DF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933" y="1541417"/>
            <a:ext cx="11032068" cy="488456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8EDB4AF-4FFB-493A-B9B8-5A71B047D19F}"/>
              </a:ext>
            </a:extLst>
          </p:cNvPr>
          <p:cNvSpPr txBox="1"/>
          <p:nvPr/>
        </p:nvSpPr>
        <p:spPr>
          <a:xfrm>
            <a:off x="9780013" y="5523305"/>
            <a:ext cx="18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T= 25 °C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Enthalpie standard de réaction de dissolution de l’acide benzoïque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372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FFB1ACD-C62C-4B7B-809D-F99AA4F966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95" b="3485"/>
          <a:stretch/>
        </p:blipFill>
        <p:spPr>
          <a:xfrm>
            <a:off x="2881746" y="2643914"/>
            <a:ext cx="7024255" cy="398888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2440895" y="2213027"/>
                <a:ext cx="128676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0895" y="2213027"/>
                <a:ext cx="1286763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0016862" y="5710816"/>
                <a:ext cx="1581138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(</m:t>
                      </m:r>
                      <m:sSup>
                        <m:s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6862" y="5710816"/>
                <a:ext cx="1581138" cy="9219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Enthalpie standard de réaction de dissolution de l’acide benzoïque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4074261" y="1566696"/>
                <a:ext cx="4043478" cy="86177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R</m:t>
                      </m:r>
                      <m:func>
                        <m:func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−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4261" y="1566696"/>
                <a:ext cx="4043478" cy="8617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816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du problème : description du système thermodynamique considéré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501132" y="3240894"/>
            <a:ext cx="6160472" cy="29809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800" dirty="0" smtClean="0"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Hypothèses</a:t>
            </a:r>
            <a:r>
              <a:rPr lang="fr-FR" sz="2800" i="0" u="none" strike="noStrike" kern="1200" cap="none" dirty="0">
                <a:ln>
                  <a:noFill/>
                </a:ln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 </a:t>
            </a:r>
            <a:r>
              <a:rPr lang="fr-FR" sz="2800" i="0" u="none" strike="noStrike" kern="1200" cap="none" dirty="0" smtClean="0">
                <a:ln>
                  <a:noFill/>
                </a:ln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: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400" b="1" i="0" u="none" strike="noStrike" kern="1200" cap="none" dirty="0">
              <a:ln>
                <a:noFill/>
              </a:ln>
              <a:latin typeface="Times New Roman" panose="02020603050405020304" pitchFamily="18" charset="0"/>
              <a:ea typeface="Microsoft YaHei" pitchFamily="2"/>
              <a:cs typeface="Times New Roman" panose="02020603050405020304" pitchFamily="18" charset="0"/>
            </a:endParaRPr>
          </a:p>
          <a:p>
            <a:pPr marL="342900" marR="0" lvl="0" indent="-34290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Tx/>
              <a:buChar char="-"/>
              <a:tabLst/>
            </a:pPr>
            <a:r>
              <a:rPr lang="fr-FR" sz="2400" b="0" i="0" u="none" strike="noStrike" kern="1200" cap="none" dirty="0" smtClean="0">
                <a:ln>
                  <a:noFill/>
                </a:ln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Milieu </a:t>
            </a:r>
            <a:r>
              <a:rPr lang="fr-FR" sz="2400" b="0" i="0" u="none" strike="noStrike" kern="1200" cap="none" dirty="0">
                <a:ln>
                  <a:noFill/>
                </a:ln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extérieur : température T</a:t>
            </a:r>
            <a:r>
              <a:rPr lang="fr-FR" sz="2400" b="0" i="0" u="none" strike="noStrike" kern="1200" cap="none" baseline="-33000" dirty="0">
                <a:ln>
                  <a:noFill/>
                </a:ln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0</a:t>
            </a:r>
            <a:r>
              <a:rPr lang="fr-FR" sz="2400" b="0" i="0" u="none" strike="noStrike" kern="1200" cap="none" dirty="0">
                <a:ln>
                  <a:noFill/>
                </a:ln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 constante et pression P</a:t>
            </a:r>
            <a:r>
              <a:rPr lang="fr-FR" sz="2400" b="0" i="0" u="none" strike="noStrike" kern="1200" cap="none" baseline="-33000" dirty="0">
                <a:ln>
                  <a:noFill/>
                </a:ln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0</a:t>
            </a:r>
            <a:r>
              <a:rPr lang="fr-FR" sz="2400" b="0" i="0" u="none" strike="noStrike" kern="1200" cap="none" dirty="0">
                <a:ln>
                  <a:noFill/>
                </a:ln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 </a:t>
            </a:r>
            <a:r>
              <a:rPr lang="fr-FR" sz="2400" b="0" i="0" u="none" strike="noStrike" kern="1200" cap="none" dirty="0" smtClean="0">
                <a:ln>
                  <a:noFill/>
                </a:ln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constante</a:t>
            </a:r>
          </a:p>
          <a:p>
            <a:pPr marL="342900" marR="0" lvl="0" indent="-34290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Tx/>
              <a:buChar char="-"/>
              <a:tabLst/>
            </a:pPr>
            <a:r>
              <a:rPr lang="fr-FR" sz="2400" dirty="0" smtClean="0"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Transformation isobare et isotherme du système</a:t>
            </a:r>
          </a:p>
          <a:p>
            <a:pPr marL="342900" marR="0" lvl="0" indent="-34290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Tx/>
              <a:buChar char="-"/>
              <a:tabLst/>
            </a:pPr>
            <a:r>
              <a:rPr lang="fr-FR" sz="2400" b="0" i="0" u="none" strike="noStrike" kern="1200" cap="none" dirty="0" smtClean="0">
                <a:ln>
                  <a:noFill/>
                </a:ln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Seules les forces de pression travaillent</a:t>
            </a:r>
          </a:p>
          <a:p>
            <a:pPr marL="342900" marR="0" lvl="0" indent="-34290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Tx/>
              <a:buChar char="-"/>
              <a:tabLst/>
            </a:pPr>
            <a:r>
              <a:rPr lang="fr-FR" sz="2400" dirty="0" smtClean="0"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L’état final est un état d’équilibre</a:t>
            </a:r>
            <a:endParaRPr lang="fr-FR" sz="2400" b="0" i="0" u="none" strike="noStrike" kern="1200" cap="none" dirty="0">
              <a:ln>
                <a:noFill/>
              </a:ln>
              <a:latin typeface="Times New Roman" panose="02020603050405020304" pitchFamily="18" charset="0"/>
              <a:ea typeface="Microsoft YaHei" pitchFamily="2"/>
              <a:cs typeface="Times New Roman" panose="02020603050405020304" pitchFamily="18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3564" y="2108472"/>
            <a:ext cx="3838848" cy="421732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3564" y="1693254"/>
            <a:ext cx="3838848" cy="4733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1307954" y="3840589"/>
            <a:ext cx="2351315" cy="1933302"/>
          </a:xfrm>
          <a:prstGeom prst="roundRect">
            <a:avLst>
              <a:gd name="adj" fmla="val 4505"/>
            </a:avLst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496674" y="3194258"/>
                <a:ext cx="57137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𝒮</m:t>
                      </m:r>
                    </m:oMath>
                  </m:oMathPara>
                </a14:m>
                <a:endParaRPr lang="fr-FR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674" y="3194258"/>
                <a:ext cx="571375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501132" y="2036918"/>
                <a:ext cx="55029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𝒮</m:t>
                    </m:r>
                    <m:r>
                      <a:rPr lang="fr-FR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fr-FR" sz="2800" dirty="0">
                    <a:solidFill>
                      <a:srgbClr val="FF0000"/>
                    </a:solidFill>
                  </a:rPr>
                  <a:t> </a:t>
                </a:r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système fermé défini par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fr-FR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fr-FR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fr-FR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fr-FR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fr-FR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</m:t>
                    </m:r>
                    <m:r>
                      <m:rPr>
                        <m:sty m:val="p"/>
                      </m:rPr>
                      <a:rPr lang="el-G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ξ</m:t>
                    </m:r>
                  </m:oMath>
                </a14:m>
                <a:endPara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132" y="2036918"/>
                <a:ext cx="5502981" cy="523220"/>
              </a:xfrm>
              <a:prstGeom prst="rect">
                <a:avLst/>
              </a:prstGeom>
              <a:blipFill>
                <a:blip r:embed="rId4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542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Rappels : 1</a:t>
            </a:r>
            <a:r>
              <a:rPr lang="fr-FR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2</a:t>
            </a:r>
            <a:r>
              <a:rPr lang="fr-FR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principe de la thermodynamique pour une transformation infinitésimale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3017240" y="3268494"/>
                <a:ext cx="6157519" cy="1769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𝑒𝑥𝑡</m:t>
                          </m:r>
                        </m:sub>
                      </m:sSub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𝑑𝑉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 smtClean="0"/>
              </a:p>
              <a:p>
                <a:endParaRPr lang="fr-FR" sz="3200" dirty="0"/>
              </a:p>
              <a:p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𝑑𝑆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fr-F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𝑐𝑟</m:t>
                        </m:r>
                        <m:r>
                          <a:rPr lang="fr-F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éé</m:t>
                        </m:r>
                      </m:sub>
                    </m:sSub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fr-F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fr-F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sSub>
                          <m:sSubPr>
                            <m:ctrlPr>
                              <a:rPr lang="fr-FR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𝑒𝑥𝑡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3200" dirty="0" smtClean="0"/>
                  <a:t> avec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𝑐𝑟</m:t>
                        </m:r>
                        <m:r>
                          <a:rPr lang="fr-F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éé</m:t>
                        </m:r>
                      </m:sub>
                    </m:sSub>
                    <m:r>
                      <a:rPr lang="fr-F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fr-FR" sz="3200" dirty="0" smtClean="0"/>
                  <a:t> </a:t>
                </a:r>
                <a:endParaRPr lang="fr-FR" sz="3200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240" y="3268494"/>
                <a:ext cx="6157519" cy="1769908"/>
              </a:xfrm>
              <a:prstGeom prst="rect">
                <a:avLst/>
              </a:prstGeom>
              <a:blipFill>
                <a:blip r:embed="rId2"/>
                <a:stretch>
                  <a:fillRect b="-34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079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Modélisation de la réaction chimique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654742" y="1788194"/>
                <a:ext cx="9131606" cy="33082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2400" i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Hypothèses : </a:t>
                </a:r>
              </a:p>
              <a:p>
                <a:pPr marL="457200" indent="-457200">
                  <a:buFontTx/>
                  <a:buChar char="-"/>
                </a:pP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espèces (réactifs et produits) indicés par i </a:t>
                </a:r>
              </a:p>
              <a:p>
                <a:pPr marL="457200" indent="-457200">
                  <a:buFontTx/>
                  <a:buChar char="-"/>
                </a:pP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MIGP (Modèle idéal de gaz parfait)</a:t>
                </a:r>
              </a:p>
              <a:p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grandeur extensive (H,S, U ou G)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  <m:e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Y</m:t>
                                  </m:r>
                                </m:num>
                                <m:den>
                                  <m:r>
                                    <a:rPr lang="fr-FR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fr-F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n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fr-F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j</m:t>
                              </m:r>
                              <m:r>
                                <a:rPr lang="fr-FR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742" y="1788194"/>
                <a:ext cx="9131606" cy="3308213"/>
              </a:xfrm>
              <a:prstGeom prst="rect">
                <a:avLst/>
              </a:prstGeom>
              <a:blipFill>
                <a:blip r:embed="rId2"/>
                <a:stretch>
                  <a:fillRect l="-2003" t="-27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7006861" y="5499146"/>
                <a:ext cx="975395" cy="391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𝑚𝑖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861" y="5499146"/>
                <a:ext cx="975395" cy="3916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ccolade ouvrante 4"/>
          <p:cNvSpPr/>
          <p:nvPr/>
        </p:nvSpPr>
        <p:spPr>
          <a:xfrm rot="16200000">
            <a:off x="7389954" y="4494354"/>
            <a:ext cx="216335" cy="1490671"/>
          </a:xfrm>
          <a:prstGeom prst="leftBrace">
            <a:avLst>
              <a:gd name="adj1" fmla="val 38636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971367" y="6042081"/>
            <a:ext cx="5137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Grandeur molaire partielle associée à Y</a:t>
            </a:r>
            <a:endParaRPr lang="fr-FR" sz="24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977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Modélisation de la réaction chimique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au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2047284"/>
                  </p:ext>
                </p:extLst>
              </p:nvPr>
            </p:nvGraphicFramePr>
            <p:xfrm>
              <a:off x="290946" y="1744902"/>
              <a:ext cx="11610108" cy="1737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02527">
                      <a:extLst>
                        <a:ext uri="{9D8B030D-6E8A-4147-A177-3AD203B41FA5}">
                          <a16:colId xmlns:a16="http://schemas.microsoft.com/office/drawing/2014/main" val="3677208677"/>
                        </a:ext>
                      </a:extLst>
                    </a:gridCol>
                    <a:gridCol w="2902527">
                      <a:extLst>
                        <a:ext uri="{9D8B030D-6E8A-4147-A177-3AD203B41FA5}">
                          <a16:colId xmlns:a16="http://schemas.microsoft.com/office/drawing/2014/main" val="1194795534"/>
                        </a:ext>
                      </a:extLst>
                    </a:gridCol>
                    <a:gridCol w="2902527">
                      <a:extLst>
                        <a:ext uri="{9D8B030D-6E8A-4147-A177-3AD203B41FA5}">
                          <a16:colId xmlns:a16="http://schemas.microsoft.com/office/drawing/2014/main" val="3780141882"/>
                        </a:ext>
                      </a:extLst>
                    </a:gridCol>
                    <a:gridCol w="2902527">
                      <a:extLst>
                        <a:ext uri="{9D8B030D-6E8A-4147-A177-3AD203B41FA5}">
                          <a16:colId xmlns:a16="http://schemas.microsoft.com/office/drawing/2014/main" val="3530996223"/>
                        </a:ext>
                      </a:extLst>
                    </a:gridCol>
                  </a:tblGrid>
                  <a:tr h="370840">
                    <a:tc gridSpan="4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α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R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    +         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α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R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…     </m:t>
                                </m:r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→        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P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       +         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P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48721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575368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−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α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ξ</m:t>
                                </m:r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−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α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ξ</m:t>
                                </m:r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  <m:sup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bSup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ξ</m:t>
                                </m:r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sub>
                                  <m:sup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bSup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ξ</m:t>
                                </m:r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179351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au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2047284"/>
                  </p:ext>
                </p:extLst>
              </p:nvPr>
            </p:nvGraphicFramePr>
            <p:xfrm>
              <a:off x="290946" y="1744902"/>
              <a:ext cx="11610108" cy="1737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02527">
                      <a:extLst>
                        <a:ext uri="{9D8B030D-6E8A-4147-A177-3AD203B41FA5}">
                          <a16:colId xmlns:a16="http://schemas.microsoft.com/office/drawing/2014/main" val="3677208677"/>
                        </a:ext>
                      </a:extLst>
                    </a:gridCol>
                    <a:gridCol w="2902527">
                      <a:extLst>
                        <a:ext uri="{9D8B030D-6E8A-4147-A177-3AD203B41FA5}">
                          <a16:colId xmlns:a16="http://schemas.microsoft.com/office/drawing/2014/main" val="1194795534"/>
                        </a:ext>
                      </a:extLst>
                    </a:gridCol>
                    <a:gridCol w="2902527">
                      <a:extLst>
                        <a:ext uri="{9D8B030D-6E8A-4147-A177-3AD203B41FA5}">
                          <a16:colId xmlns:a16="http://schemas.microsoft.com/office/drawing/2014/main" val="3780141882"/>
                        </a:ext>
                      </a:extLst>
                    </a:gridCol>
                    <a:gridCol w="2902527">
                      <a:extLst>
                        <a:ext uri="{9D8B030D-6E8A-4147-A177-3AD203B41FA5}">
                          <a16:colId xmlns:a16="http://schemas.microsoft.com/office/drawing/2014/main" val="3530996223"/>
                        </a:ext>
                      </a:extLst>
                    </a:gridCol>
                  </a:tblGrid>
                  <a:tr h="579120">
                    <a:tc gridSpan="4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" t="-1053" r="-105" b="-20315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4872105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0" t="-100000" r="-300000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0" t="-100000" r="-200630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100000" r="-100210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630" t="-100000" r="-420" b="-1010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57536863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0" t="-202105" r="-300000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0" t="-202105" r="-200630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202105" r="-100210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630" t="-202105" r="-420" b="-21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179351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775854" y="3713018"/>
                <a:ext cx="11125200" cy="1466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Variation de Y au cours de la réaction : </a:t>
                </a:r>
              </a:p>
              <a:p>
                <a:endPara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𝑟𝑜𝑑𝑢𝑖𝑡𝑠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𝑚𝑖</m:t>
                                </m:r>
                              </m:sub>
                              <m:sup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nary>
                              <m:naryPr>
                                <m:chr m:val="∑"/>
                                <m:supHide m:val="on"/>
                                <m:ctrlPr>
                                  <a:rPr lang="fr-FR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é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𝑎𝑐𝑡𝑖𝑓𝑠</m:t>
                                </m:r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𝑚𝑖</m:t>
                                    </m:r>
                                  </m:sub>
                                  <m:sup>
                                    <m: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  <m:d>
                                  <m:dPr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d>
                                <m:r>
                                  <a:rPr lang="fr-FR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nary>
                          </m:e>
                        </m:nary>
                      </m:e>
                    </m:d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𝜉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</m:t>
                    </m:r>
                    <m:nary>
                      <m:naryPr>
                        <m:chr m:val="∑"/>
                        <m:supHide m:val="on"/>
                        <m:ctrlPr>
                          <a:rPr lang="fr-F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fr-F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𝜐</m:t>
                            </m:r>
                          </m:e>
                          <m:sub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Sup>
                          <m:sSubSupPr>
                            <m:ctrlP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𝑚𝑖</m:t>
                            </m:r>
                          </m:sub>
                          <m:sup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p>
                        </m:sSubSup>
                      </m:e>
                    </m:nary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𝜉</m:t>
                    </m:r>
                  </m:oMath>
                </a14:m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54" y="3713018"/>
                <a:ext cx="11125200" cy="1466555"/>
              </a:xfrm>
              <a:prstGeom prst="rect">
                <a:avLst/>
              </a:prstGeom>
              <a:blipFill>
                <a:blip r:embed="rId3"/>
                <a:stretch>
                  <a:fillRect l="-1096" t="-414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8974206" y="5547197"/>
                <a:ext cx="119346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4206" y="5547197"/>
                <a:ext cx="1193467" cy="369332"/>
              </a:xfrm>
              <a:prstGeom prst="rect">
                <a:avLst/>
              </a:prstGeom>
              <a:blipFill>
                <a:blip r:embed="rId4"/>
                <a:stretch>
                  <a:fillRect l="-4592" r="-8163" b="-344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ccolade ouvrante 9"/>
          <p:cNvSpPr/>
          <p:nvPr/>
        </p:nvSpPr>
        <p:spPr>
          <a:xfrm rot="16200000">
            <a:off x="9357299" y="4542405"/>
            <a:ext cx="216335" cy="1490671"/>
          </a:xfrm>
          <a:prstGeom prst="leftBrace">
            <a:avLst>
              <a:gd name="adj1" fmla="val 38636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7074197" y="6067817"/>
            <a:ext cx="4993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Grandeur standard de réaction (J/mol)</a:t>
            </a:r>
            <a:endParaRPr lang="fr-FR" sz="24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994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 d’évolution d’une réaction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609596" y="5624945"/>
            <a:ext cx="2880000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623446" y="2563090"/>
            <a:ext cx="0" cy="306185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419704" y="210142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3586104" y="5378721"/>
                <a:ext cx="3270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104" y="5378721"/>
                <a:ext cx="327013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419704" y="5829600"/>
                <a:ext cx="78649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04" y="5829600"/>
                <a:ext cx="786497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2676249" y="5829599"/>
                <a:ext cx="84677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6249" y="5829599"/>
                <a:ext cx="84677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necteur droit avec flèche 18"/>
          <p:cNvCxnSpPr/>
          <p:nvPr/>
        </p:nvCxnSpPr>
        <p:spPr>
          <a:xfrm flipV="1">
            <a:off x="4535859" y="5624944"/>
            <a:ext cx="2880000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4549709" y="2563089"/>
            <a:ext cx="0" cy="306185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4345967" y="210142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/>
              <p:cNvSpPr txBox="1"/>
              <p:nvPr/>
            </p:nvSpPr>
            <p:spPr>
              <a:xfrm>
                <a:off x="7619601" y="5378721"/>
                <a:ext cx="3270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601" y="5378721"/>
                <a:ext cx="327013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oneTexte 22"/>
              <p:cNvSpPr txBox="1"/>
              <p:nvPr/>
            </p:nvSpPr>
            <p:spPr>
              <a:xfrm>
                <a:off x="4345967" y="5829599"/>
                <a:ext cx="78649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3" name="ZoneText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967" y="5829599"/>
                <a:ext cx="786497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/>
              <p:cNvSpPr txBox="1"/>
              <p:nvPr/>
            </p:nvSpPr>
            <p:spPr>
              <a:xfrm>
                <a:off x="6602512" y="5829598"/>
                <a:ext cx="84677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2512" y="5829598"/>
                <a:ext cx="846770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necteur droit avec flèche 24"/>
          <p:cNvCxnSpPr/>
          <p:nvPr/>
        </p:nvCxnSpPr>
        <p:spPr>
          <a:xfrm flipV="1">
            <a:off x="8656536" y="5624944"/>
            <a:ext cx="2880000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8670386" y="2563089"/>
            <a:ext cx="0" cy="306185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8466644" y="210142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oneTexte 27"/>
              <p:cNvSpPr txBox="1"/>
              <p:nvPr/>
            </p:nvSpPr>
            <p:spPr>
              <a:xfrm>
                <a:off x="11740278" y="5378721"/>
                <a:ext cx="3270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ZoneText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0278" y="5378721"/>
                <a:ext cx="327013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ZoneTexte 28"/>
              <p:cNvSpPr txBox="1"/>
              <p:nvPr/>
            </p:nvSpPr>
            <p:spPr>
              <a:xfrm>
                <a:off x="8466644" y="5829599"/>
                <a:ext cx="78649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6644" y="5829599"/>
                <a:ext cx="786497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ZoneTexte 29"/>
              <p:cNvSpPr txBox="1"/>
              <p:nvPr/>
            </p:nvSpPr>
            <p:spPr>
              <a:xfrm>
                <a:off x="10723189" y="5829598"/>
                <a:ext cx="84677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30" name="ZoneText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3189" y="5829598"/>
                <a:ext cx="846770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 flipH="1" flipV="1">
            <a:off x="589148" y="692729"/>
            <a:ext cx="5292440" cy="4079558"/>
          </a:xfrm>
          <a:prstGeom prst="arc">
            <a:avLst>
              <a:gd name="adj1" fmla="val 16380496"/>
              <a:gd name="adj2" fmla="val 21130709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32"/>
          <p:cNvCxnSpPr/>
          <p:nvPr/>
        </p:nvCxnSpPr>
        <p:spPr>
          <a:xfrm flipH="1">
            <a:off x="3113489" y="4770615"/>
            <a:ext cx="0" cy="854327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/>
          <p:nvPr/>
        </p:nvSpPr>
        <p:spPr>
          <a:xfrm flipV="1">
            <a:off x="1779805" y="795056"/>
            <a:ext cx="5292440" cy="4079558"/>
          </a:xfrm>
          <a:prstGeom prst="arc">
            <a:avLst>
              <a:gd name="adj1" fmla="val 16380496"/>
              <a:gd name="adj2" fmla="val 21130709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/>
          <p:cNvCxnSpPr/>
          <p:nvPr/>
        </p:nvCxnSpPr>
        <p:spPr>
          <a:xfrm>
            <a:off x="7025897" y="3239689"/>
            <a:ext cx="0" cy="2385253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 36"/>
          <p:cNvSpPr/>
          <p:nvPr/>
        </p:nvSpPr>
        <p:spPr>
          <a:xfrm flipV="1">
            <a:off x="8605418" y="795056"/>
            <a:ext cx="2644473" cy="4322758"/>
          </a:xfrm>
          <a:prstGeom prst="arc">
            <a:avLst>
              <a:gd name="adj1" fmla="val 12662066"/>
              <a:gd name="adj2" fmla="val 19982611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37"/>
          <p:cNvCxnSpPr/>
          <p:nvPr/>
        </p:nvCxnSpPr>
        <p:spPr>
          <a:xfrm>
            <a:off x="11196114" y="3681987"/>
            <a:ext cx="0" cy="1942955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9943780" y="5117814"/>
            <a:ext cx="0" cy="507128"/>
          </a:xfrm>
          <a:prstGeom prst="line">
            <a:avLst/>
          </a:prstGeom>
          <a:ln w="190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ZoneTexte 41"/>
              <p:cNvSpPr txBox="1"/>
              <p:nvPr/>
            </p:nvSpPr>
            <p:spPr>
              <a:xfrm>
                <a:off x="9728073" y="5829598"/>
                <a:ext cx="568745" cy="464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ZoneText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8073" y="5829598"/>
                <a:ext cx="568745" cy="464101"/>
              </a:xfrm>
              <a:prstGeom prst="rect">
                <a:avLst/>
              </a:prstGeom>
              <a:blipFill>
                <a:blip r:embed="rId11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/>
              <p:cNvSpPr txBox="1"/>
              <p:nvPr/>
            </p:nvSpPr>
            <p:spPr>
              <a:xfrm>
                <a:off x="1206201" y="1698668"/>
                <a:ext cx="13846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3" name="ZoneText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201" y="1698668"/>
                <a:ext cx="1384610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/>
              <p:cNvSpPr txBox="1"/>
              <p:nvPr/>
            </p:nvSpPr>
            <p:spPr>
              <a:xfrm>
                <a:off x="5092307" y="1698668"/>
                <a:ext cx="13846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5" name="ZoneText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307" y="1698668"/>
                <a:ext cx="1384610" cy="4308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Connecteur droit avec flèche 46"/>
          <p:cNvCxnSpPr/>
          <p:nvPr/>
        </p:nvCxnSpPr>
        <p:spPr>
          <a:xfrm flipH="1">
            <a:off x="5359071" y="3888001"/>
            <a:ext cx="692727" cy="412029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1606596" y="3420584"/>
            <a:ext cx="613206" cy="581826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H="1">
            <a:off x="10183914" y="4094015"/>
            <a:ext cx="468037" cy="602604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9202135" y="4132190"/>
            <a:ext cx="585369" cy="564429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ZoneTexte 53"/>
              <p:cNvSpPr txBox="1"/>
              <p:nvPr/>
            </p:nvSpPr>
            <p:spPr>
              <a:xfrm>
                <a:off x="8169879" y="1493457"/>
                <a:ext cx="3570399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Il existe un minimum unique de G(</a:t>
                </a:r>
                <a14:m>
                  <m:oMath xmlns:m="http://schemas.openxmlformats.org/officeDocument/2006/math">
                    <m:r>
                      <a:rPr lang="fr-F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𝜉</m:t>
                    </m:r>
                  </m:oMath>
                </a14:m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ZoneText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9879" y="1493457"/>
                <a:ext cx="3570399" cy="861774"/>
              </a:xfrm>
              <a:prstGeom prst="rect">
                <a:avLst/>
              </a:prstGeom>
              <a:blipFill>
                <a:blip r:embed="rId14"/>
                <a:stretch>
                  <a:fillRect t="-12766" r="-1706" b="-241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4069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 d’évolution d’une réaction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1123998" y="3714998"/>
            <a:ext cx="9522822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989913" y="3538651"/>
            <a:ext cx="0" cy="11026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/>
              <p:cNvSpPr txBox="1"/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é</m:t>
                              </m:r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1" name="ZoneText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26" y="3036667"/>
                <a:ext cx="3193174" cy="5872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826" y="3429141"/>
                <a:ext cx="57900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256407" y="2383760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407" y="2383760"/>
                <a:ext cx="2221890" cy="5959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182713" y="5059702"/>
                <a:ext cx="23703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𝑆𝑒𝑛𝑠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𝑑𝑖𝑟𝑒𝑐𝑡</m:t>
                      </m:r>
                    </m:oMath>
                  </m:oMathPara>
                </a14:m>
                <a:endParaRPr lang="fr-FR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713" y="5059702"/>
                <a:ext cx="237032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888422" y="5059702"/>
                <a:ext cx="2735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𝑆𝑒𝑛𝑠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𝑖𝑛𝑑𝑖𝑟𝑒𝑐𝑡</m:t>
                      </m:r>
                    </m:oMath>
                  </m:oMathPara>
                </a14:m>
                <a:endParaRPr lang="fr-FR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422" y="5059702"/>
                <a:ext cx="2735814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2341507" y="2383760"/>
                <a:ext cx="22218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507" y="2383760"/>
                <a:ext cx="2221890" cy="5959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/>
          <p:cNvCxnSpPr/>
          <p:nvPr/>
        </p:nvCxnSpPr>
        <p:spPr>
          <a:xfrm>
            <a:off x="1413164" y="4336473"/>
            <a:ext cx="4184072" cy="0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>
            <a:off x="6354564" y="4336473"/>
            <a:ext cx="4184072" cy="0"/>
          </a:xfrm>
          <a:prstGeom prst="straightConnector1">
            <a:avLst/>
          </a:prstGeom>
          <a:ln w="762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798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Synthèse de l’ammoniac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au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1979913"/>
                  </p:ext>
                </p:extLst>
              </p:nvPr>
            </p:nvGraphicFramePr>
            <p:xfrm>
              <a:off x="1135013" y="2939161"/>
              <a:ext cx="10268860" cy="2967119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770781">
                      <a:extLst>
                        <a:ext uri="{9D8B030D-6E8A-4147-A177-3AD203B41FA5}">
                          <a16:colId xmlns:a16="http://schemas.microsoft.com/office/drawing/2014/main" val="3037486581"/>
                        </a:ext>
                      </a:extLst>
                    </a:gridCol>
                    <a:gridCol w="2142309">
                      <a:extLst>
                        <a:ext uri="{9D8B030D-6E8A-4147-A177-3AD203B41FA5}">
                          <a16:colId xmlns:a16="http://schemas.microsoft.com/office/drawing/2014/main" val="3069252522"/>
                        </a:ext>
                      </a:extLst>
                    </a:gridCol>
                    <a:gridCol w="2788555">
                      <a:extLst>
                        <a:ext uri="{9D8B030D-6E8A-4147-A177-3AD203B41FA5}">
                          <a16:colId xmlns:a16="http://schemas.microsoft.com/office/drawing/2014/main" val="3382862221"/>
                        </a:ext>
                      </a:extLst>
                    </a:gridCol>
                    <a:gridCol w="2567215">
                      <a:extLst>
                        <a:ext uri="{9D8B030D-6E8A-4147-A177-3AD203B41FA5}">
                          <a16:colId xmlns:a16="http://schemas.microsoft.com/office/drawing/2014/main" val="716514289"/>
                        </a:ext>
                      </a:extLst>
                    </a:gridCol>
                  </a:tblGrid>
                  <a:tr h="796816">
                    <a:tc>
                      <a:txBody>
                        <a:bodyPr/>
                        <a:lstStyle/>
                        <a:p>
                          <a:pPr algn="ctr"/>
                          <a:endParaRPr lang="fr-FR" sz="10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2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Données: à 25°C</a:t>
                          </a:r>
                          <a:endParaRPr lang="fr-FR" sz="28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 sz="10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sz="3200" b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ctrlP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fr-FR" sz="32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 sz="10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fr-FR" sz="32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sz="10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  <m:t>𝑁𝐻</m:t>
                                    </m:r>
                                  </m:e>
                                  <m:sub>
                                    <m:r>
                                      <a:rPr lang="fr-FR" sz="32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fr-FR" sz="3200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FR" sz="32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fr-FR" sz="3200" b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32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10890406"/>
                      </a:ext>
                    </a:extLst>
                  </a:tr>
                  <a:tr h="944477">
                    <a:tc>
                      <a:txBody>
                        <a:bodyPr/>
                        <a:lstStyle/>
                        <a:p>
                          <a:pPr algn="ctr"/>
                          <a:endParaRPr lang="fr-FR" sz="20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b="0" i="1" smtClean="0">
                                        <a:latin typeface="Cambria Math" panose="02040503050406030204" pitchFamily="18" charset="0"/>
                                      </a:rPr>
                                      <m:t>𝛥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fr-FR" sz="2400" b="0" smtClean="0">
                                        <a:latin typeface="Cambria Math" panose="02040503050406030204" pitchFamily="18" charset="0"/>
                                      </a:rPr>
                                      <m:t>  </m:t>
                                    </m:r>
                                  </m:sup>
                                </m:sSup>
                                <m:r>
                                  <a:rPr lang="fr-FR" sz="2400" b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𝑘𝐽</m:t>
                                    </m:r>
                                    <m:r>
                                      <a:rPr lang="fr-FR" sz="2400" b="0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sSup>
                                      <m:sSupPr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  <m:t>𝑚𝑜𝑙</m:t>
                                        </m:r>
                                      </m:e>
                                      <m:sup>
                                        <m:r>
                                          <a:rPr lang="fr-FR" sz="2400" b="0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fr-FR" sz="20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20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fr-FR" sz="20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32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3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32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3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32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-46,2</a:t>
                          </a:r>
                          <a:endParaRPr lang="fr-FR" sz="3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37790260"/>
                      </a:ext>
                    </a:extLst>
                  </a:tr>
                  <a:tr h="944477">
                    <a:tc>
                      <a:txBody>
                        <a:bodyPr/>
                        <a:lstStyle/>
                        <a:p>
                          <a:pPr algn="l"/>
                          <a:endParaRPr lang="fr-FR" sz="20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  <m:sup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  <m:r>
                                  <a:rPr lang="fr-FR" sz="2400" b="0" smtClean="0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d>
                                  <m:d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  <m:r>
                                      <a:rPr lang="fr-FR" sz="2400" b="0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sSup>
                                      <m:sSupPr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  <m:t>𝑚𝑜𝑙</m:t>
                                        </m:r>
                                      </m:e>
                                      <m:sup>
                                        <m:r>
                                          <a:rPr lang="fr-FR" sz="2400" b="0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  <m:r>
                                      <a:rPr lang="fr-FR" sz="2400" b="0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sSup>
                                      <m:sSupPr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e>
                                      <m:sup>
                                        <m:r>
                                          <a:rPr lang="fr-FR" sz="2400" b="0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fr-FR" sz="20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endParaRPr lang="fr-FR" sz="20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32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191,5</a:t>
                          </a:r>
                          <a:endParaRPr lang="fr-FR" sz="3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32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130,6</a:t>
                          </a:r>
                          <a:endParaRPr lang="fr-FR" sz="3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32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192,5</a:t>
                          </a:r>
                          <a:endParaRPr lang="fr-FR" sz="3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010566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au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1979913"/>
                  </p:ext>
                </p:extLst>
              </p:nvPr>
            </p:nvGraphicFramePr>
            <p:xfrm>
              <a:off x="1135013" y="2939161"/>
              <a:ext cx="10268860" cy="3038303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770781">
                      <a:extLst>
                        <a:ext uri="{9D8B030D-6E8A-4147-A177-3AD203B41FA5}">
                          <a16:colId xmlns:a16="http://schemas.microsoft.com/office/drawing/2014/main" val="3037486581"/>
                        </a:ext>
                      </a:extLst>
                    </a:gridCol>
                    <a:gridCol w="2142309">
                      <a:extLst>
                        <a:ext uri="{9D8B030D-6E8A-4147-A177-3AD203B41FA5}">
                          <a16:colId xmlns:a16="http://schemas.microsoft.com/office/drawing/2014/main" val="3069252522"/>
                        </a:ext>
                      </a:extLst>
                    </a:gridCol>
                    <a:gridCol w="2788555">
                      <a:extLst>
                        <a:ext uri="{9D8B030D-6E8A-4147-A177-3AD203B41FA5}">
                          <a16:colId xmlns:a16="http://schemas.microsoft.com/office/drawing/2014/main" val="3382862221"/>
                        </a:ext>
                      </a:extLst>
                    </a:gridCol>
                    <a:gridCol w="2567215">
                      <a:extLst>
                        <a:ext uri="{9D8B030D-6E8A-4147-A177-3AD203B41FA5}">
                          <a16:colId xmlns:a16="http://schemas.microsoft.com/office/drawing/2014/main" val="716514289"/>
                        </a:ext>
                      </a:extLst>
                    </a:gridCol>
                  </a:tblGrid>
                  <a:tr h="796816">
                    <a:tc>
                      <a:txBody>
                        <a:bodyPr/>
                        <a:lstStyle/>
                        <a:p>
                          <a:pPr algn="ctr"/>
                          <a:endParaRPr lang="fr-FR" sz="10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28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Données: à 25°C</a:t>
                          </a:r>
                          <a:endParaRPr lang="fr-FR" sz="28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9915" t="-763" r="-250997" b="-2824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6201" t="-763" r="-92358" b="-2824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475" t="-763" r="-475" b="-2824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0890406"/>
                      </a:ext>
                    </a:extLst>
                  </a:tr>
                  <a:tr h="1127633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0" t="-71351" r="-270769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32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3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32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3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32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-46,2</a:t>
                          </a:r>
                          <a:endParaRPr lang="fr-FR" sz="3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37790260"/>
                      </a:ext>
                    </a:extLst>
                  </a:tr>
                  <a:tr h="1113854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0" t="-173224" r="-270769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32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191,5</a:t>
                          </a:r>
                          <a:endParaRPr lang="fr-FR" sz="3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32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130,6</a:t>
                          </a:r>
                          <a:endParaRPr lang="fr-FR" sz="3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18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fr-FR" sz="32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192,5</a:t>
                          </a:r>
                          <a:endParaRPr lang="fr-FR" sz="3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6010566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2676032" y="1678577"/>
                <a:ext cx="658738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fr-FR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fr-FR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⇄2</m:t>
                      </m:r>
                      <m:sSub>
                        <m:sSubPr>
                          <m:ctrlPr>
                            <a:rPr lang="fr-FR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𝑁𝐻</m:t>
                          </m:r>
                        </m:e>
                        <m:sub>
                          <m:r>
                            <a:rPr lang="fr-FR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FR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fr-FR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4000" dirty="0"/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6032" y="1678577"/>
                <a:ext cx="6587381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09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" name="Object 5"/>
          <p:cNvGraphicFramePr>
            <a:graphicFrameLocks noChangeAspect="1"/>
          </p:cNvGraphicFramePr>
          <p:nvPr>
            <p:extLst/>
          </p:nvPr>
        </p:nvGraphicFramePr>
        <p:xfrm>
          <a:off x="1758156" y="3321161"/>
          <a:ext cx="8675688" cy="163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3" imgW="8873593" imgH="1667166" progId="Word.Document.12">
                  <p:embed/>
                </p:oleObj>
              </mc:Choice>
              <mc:Fallback>
                <p:oleObj name="Document" r:id="rId3" imgW="8873593" imgH="1667166" progId="Word.Document.12">
                  <p:embed/>
                  <p:pic>
                    <p:nvPicPr>
                      <p:cNvPr id="30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156" y="3321161"/>
                        <a:ext cx="8675688" cy="163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911425" y="5291286"/>
          <a:ext cx="867727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5" imgW="8873593" imgH="1200518" progId="Word.Document.12">
                  <p:embed/>
                </p:oleObj>
              </mc:Choice>
              <mc:Fallback>
                <p:oleObj name="Document" r:id="rId5" imgW="8873593" imgH="1200518" progId="Word.Document.12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425" y="5291286"/>
                        <a:ext cx="867727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135560" y="4571369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Loi de Kohlrausch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>
            <p:extLst/>
          </p:nvPr>
        </p:nvGraphicFramePr>
        <p:xfrm>
          <a:off x="-168696" y="5949280"/>
          <a:ext cx="8675688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7" imgW="8873593" imgH="1202321" progId="Word.Document.12">
                  <p:embed/>
                </p:oleObj>
              </mc:Choice>
              <mc:Fallback>
                <p:oleObj name="Document" r:id="rId7" imgW="8873593" imgH="1202321" progId="Word.Document.12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68696" y="5949280"/>
                        <a:ext cx="8675688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610892" y="1773624"/>
              <a:ext cx="7373540" cy="146151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395916">
                      <a:extLst>
                        <a:ext uri="{9D8B030D-6E8A-4147-A177-3AD203B41FA5}">
                          <a16:colId xmlns:a16="http://schemas.microsoft.com/office/drawing/2014/main" val="2287379973"/>
                        </a:ext>
                      </a:extLst>
                    </a:gridCol>
                    <a:gridCol w="1290854">
                      <a:extLst>
                        <a:ext uri="{9D8B030D-6E8A-4147-A177-3AD203B41FA5}">
                          <a16:colId xmlns:a16="http://schemas.microsoft.com/office/drawing/2014/main" val="1897136363"/>
                        </a:ext>
                      </a:extLst>
                    </a:gridCol>
                    <a:gridCol w="2218950">
                      <a:extLst>
                        <a:ext uri="{9D8B030D-6E8A-4147-A177-3AD203B41FA5}">
                          <a16:colId xmlns:a16="http://schemas.microsoft.com/office/drawing/2014/main" val="2139762039"/>
                        </a:ext>
                      </a:extLst>
                    </a:gridCol>
                    <a:gridCol w="1467820">
                      <a:extLst>
                        <a:ext uri="{9D8B030D-6E8A-4147-A177-3AD203B41FA5}">
                          <a16:colId xmlns:a16="http://schemas.microsoft.com/office/drawing/2014/main" val="392490789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𝐶𝑂𝑂𝐻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  <m:r>
                                  <a:rPr lang="fr-FR" sz="24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fr-FR" sz="2400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  <m:r>
                                <a:rPr lang="fr-FR" sz="240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𝐶𝑂𝑂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bSup>
                                <m:r>
                                  <a:rPr lang="fr-FR" sz="24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2671049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41257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fr-FR" sz="240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436135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610892" y="1773624"/>
              <a:ext cx="7373540" cy="146151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395916">
                      <a:extLst>
                        <a:ext uri="{9D8B030D-6E8A-4147-A177-3AD203B41FA5}">
                          <a16:colId xmlns:a16="http://schemas.microsoft.com/office/drawing/2014/main" val="2287379973"/>
                        </a:ext>
                      </a:extLst>
                    </a:gridCol>
                    <a:gridCol w="1290854">
                      <a:extLst>
                        <a:ext uri="{9D8B030D-6E8A-4147-A177-3AD203B41FA5}">
                          <a16:colId xmlns:a16="http://schemas.microsoft.com/office/drawing/2014/main" val="1897136363"/>
                        </a:ext>
                      </a:extLst>
                    </a:gridCol>
                    <a:gridCol w="2218950">
                      <a:extLst>
                        <a:ext uri="{9D8B030D-6E8A-4147-A177-3AD203B41FA5}">
                          <a16:colId xmlns:a16="http://schemas.microsoft.com/office/drawing/2014/main" val="2139762039"/>
                        </a:ext>
                      </a:extLst>
                    </a:gridCol>
                    <a:gridCol w="1467820">
                      <a:extLst>
                        <a:ext uri="{9D8B030D-6E8A-4147-A177-3AD203B41FA5}">
                          <a16:colId xmlns:a16="http://schemas.microsoft.com/office/drawing/2014/main" val="3924907899"/>
                        </a:ext>
                      </a:extLst>
                    </a:gridCol>
                  </a:tblGrid>
                  <a:tr h="517779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254" t="-1176" r="-208397" b="-20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185849" t="-1176" r="-286321" b="-20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166484" t="-1176" r="-66758" b="-20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402490" t="-1176" r="-830" b="-2047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71049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54" t="-113158" r="-208397" b="-12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4125793"/>
                      </a:ext>
                    </a:extLst>
                  </a:tr>
                  <a:tr h="48653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54" t="-202500" r="-208397" b="-2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sz="2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Excès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166484" t="-202500" r="-66758" b="-2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402490" t="-202500" r="-830" b="-2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4361357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Rectangle 10"/>
          <p:cNvSpPr/>
          <p:nvPr/>
        </p:nvSpPr>
        <p:spPr>
          <a:xfrm>
            <a:off x="0" y="0"/>
            <a:ext cx="12192000" cy="14847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Détermination du quotient réactionnel de la réaction de dissociation de l’acide acétique</a:t>
            </a:r>
          </a:p>
        </p:txBody>
      </p:sp>
    </p:spTree>
    <p:extLst>
      <p:ext uri="{BB962C8B-B14F-4D97-AF65-F5344CB8AC3E}">
        <p14:creationId xmlns:p14="http://schemas.microsoft.com/office/powerpoint/2010/main" val="98363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1971</TotalTime>
  <Words>1073</Words>
  <Application>Microsoft Office PowerPoint</Application>
  <PresentationFormat>Grand écran</PresentationFormat>
  <Paragraphs>139</Paragraphs>
  <Slides>15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3" baseType="lpstr">
      <vt:lpstr>Microsoft YaHei</vt:lpstr>
      <vt:lpstr>Amiri</vt:lpstr>
      <vt:lpstr>Arial</vt:lpstr>
      <vt:lpstr>Cambria Math</vt:lpstr>
      <vt:lpstr>Gill Sans MT</vt:lpstr>
      <vt:lpstr>Times New Roman</vt:lpstr>
      <vt:lpstr>Parcel</vt:lpstr>
      <vt:lpstr>Document</vt:lpstr>
      <vt:lpstr>LC22 : Évolution et Équilibre Chimique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LC22 : Évolution et Équilibre Chimique</dc:title>
  <dc:creator>DIHYA</dc:creator>
  <cp:lastModifiedBy>DIHYA</cp:lastModifiedBy>
  <cp:revision>16</cp:revision>
  <dcterms:created xsi:type="dcterms:W3CDTF">2021-04-24T17:26:33Z</dcterms:created>
  <dcterms:modified xsi:type="dcterms:W3CDTF">2021-05-23T15:39:26Z</dcterms:modified>
</cp:coreProperties>
</file>